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8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56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25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0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105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23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29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62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1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5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2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5C92B-F21D-4DE9-8A70-D53126AEC3F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164FD0-8AF8-4D81-B581-0F3EDA35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5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on.ru/GetAnswer.aspx?qid=05e62cb7-f36e-4d79-a807-56fa62ebb15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Признаки заимствованных слов.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3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847" y="198531"/>
            <a:ext cx="11681012" cy="6417422"/>
          </a:xfrm>
        </p:spPr>
        <p:txBody>
          <a:bodyPr>
            <a:normAutofit/>
          </a:bodyPr>
          <a:lstStyle/>
          <a:p>
            <a:pPr fontAlgn="base"/>
            <a:r>
              <a:rPr lang="ru-RU" sz="3600" b="1" dirty="0"/>
              <a:t> </a:t>
            </a:r>
            <a:r>
              <a:rPr lang="ru-RU" sz="3600" b="1" u="sng" dirty="0"/>
              <a:t>Скандинавских</a:t>
            </a:r>
            <a:r>
              <a:rPr lang="ru-RU" sz="3600" u="sng" dirty="0"/>
              <a:t> заимствований </a:t>
            </a:r>
            <a:r>
              <a:rPr lang="ru-RU" sz="3600" dirty="0"/>
              <a:t>(шведских, норвежских) в русском языке сравнительно немного. Проникали слова торговой лексики, морские термины, слова бытовые, а также:</a:t>
            </a:r>
          </a:p>
          <a:p>
            <a:pPr fontAlgn="base"/>
            <a:r>
              <a:rPr lang="ru-RU" sz="3600" dirty="0"/>
              <a:t>собственные имена</a:t>
            </a:r>
            <a:r>
              <a:rPr lang="ru-RU" sz="3600" i="1" dirty="0"/>
              <a:t> Игорь, Олег, Рюрик</a:t>
            </a:r>
            <a:r>
              <a:rPr lang="ru-RU" sz="3600" dirty="0"/>
              <a:t>;</a:t>
            </a:r>
          </a:p>
          <a:p>
            <a:pPr fontAlgn="base"/>
            <a:r>
              <a:rPr lang="ru-RU" sz="3600" dirty="0"/>
              <a:t>отдельные слова типа </a:t>
            </a:r>
            <a:r>
              <a:rPr lang="ru-RU" sz="3600" i="1" dirty="0"/>
              <a:t>сельдь, ларь, пуд, крюк, якорь, ябеда, плис, кнут, мачта</a:t>
            </a:r>
            <a:r>
              <a:rPr lang="ru-RU" sz="3600" dirty="0"/>
              <a:t>;</a:t>
            </a:r>
          </a:p>
          <a:p>
            <a:pPr fontAlgn="base"/>
            <a:r>
              <a:rPr lang="ru-RU" sz="3600" dirty="0"/>
              <a:t>наименования явлений природы:</a:t>
            </a:r>
            <a:r>
              <a:rPr lang="ru-RU" sz="3600" i="1" dirty="0"/>
              <a:t> пурга</a:t>
            </a:r>
            <a:r>
              <a:rPr lang="ru-RU" sz="3600" dirty="0"/>
              <a:t>;</a:t>
            </a:r>
          </a:p>
          <a:p>
            <a:pPr fontAlgn="base"/>
            <a:r>
              <a:rPr lang="ru-RU" sz="3600" dirty="0"/>
              <a:t>географические наименования: </a:t>
            </a:r>
            <a:r>
              <a:rPr lang="ru-RU" sz="3600" i="1" dirty="0"/>
              <a:t>Волга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1405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530"/>
            <a:ext cx="12062012" cy="6659469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dirty="0"/>
              <a:t> </a:t>
            </a:r>
            <a:r>
              <a:rPr lang="ru-RU" u="sng" dirty="0"/>
              <a:t>К </a:t>
            </a:r>
            <a:r>
              <a:rPr lang="ru-RU" b="1" u="sng" dirty="0"/>
              <a:t>немецким</a:t>
            </a:r>
            <a:r>
              <a:rPr lang="ru-RU" u="sng" dirty="0"/>
              <a:t> заимствованиям (</a:t>
            </a:r>
            <a:r>
              <a:rPr lang="ru-RU" b="1" u="sng" dirty="0"/>
              <a:t>германизмам</a:t>
            </a:r>
            <a:r>
              <a:rPr lang="ru-RU" u="sng" dirty="0"/>
              <a:t>) относятся:</a:t>
            </a:r>
          </a:p>
          <a:p>
            <a:pPr fontAlgn="base"/>
            <a:r>
              <a:rPr lang="ru-RU" dirty="0"/>
              <a:t>военные термины:</a:t>
            </a:r>
            <a:r>
              <a:rPr lang="ru-RU" i="1" dirty="0"/>
              <a:t> атака, мундир, офицер, ефрейтор, лагерь, штаб</a:t>
            </a:r>
            <a:r>
              <a:rPr lang="ru-RU" dirty="0"/>
              <a:t>; 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  <a:p>
            <a:pPr fontAlgn="base"/>
            <a:r>
              <a:rPr lang="ru-RU" dirty="0"/>
              <a:t>наименования предметов домашнего быта, одежды: </a:t>
            </a:r>
            <a:r>
              <a:rPr lang="ru-RU" i="1" dirty="0"/>
              <a:t>графин, матрац, шляпа, галстук, штиблеты</a:t>
            </a:r>
            <a:r>
              <a:rPr lang="ru-RU" dirty="0"/>
              <a:t>; 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  <a:p>
            <a:pPr fontAlgn="base"/>
            <a:r>
              <a:rPr lang="ru-RU" dirty="0"/>
              <a:t>торговые термины: </a:t>
            </a:r>
            <a:r>
              <a:rPr lang="ru-RU" i="1" dirty="0"/>
              <a:t>бухгалтер, прейскурант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названия растений, животных: </a:t>
            </a:r>
            <a:r>
              <a:rPr lang="ru-RU" i="1" dirty="0"/>
              <a:t>шпинат, лук, картофель, пудель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лексика из области искусства: </a:t>
            </a:r>
            <a:r>
              <a:rPr lang="ru-RU" i="1" dirty="0"/>
              <a:t>мольберт, танец, капельмейстер</a:t>
            </a:r>
            <a:r>
              <a:rPr lang="ru-RU" dirty="0"/>
              <a:t>; </a:t>
            </a:r>
            <a:r>
              <a:rPr lang="ru-RU" i="1" dirty="0"/>
              <a:t> </a:t>
            </a:r>
            <a:br>
              <a:rPr lang="ru-RU" i="1" dirty="0"/>
            </a:br>
            <a:endParaRPr lang="ru-RU" dirty="0"/>
          </a:p>
          <a:p>
            <a:pPr fontAlgn="base"/>
            <a:r>
              <a:rPr lang="ru-RU" dirty="0"/>
              <a:t>названия инструментов:</a:t>
            </a:r>
            <a:r>
              <a:rPr lang="ru-RU" i="1" dirty="0"/>
              <a:t> лобзик, домкрат, верстак, стамеска, фуганок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Особенности  германизмов:  </a:t>
            </a:r>
            <a:r>
              <a:rPr lang="ru-RU" i="1" dirty="0"/>
              <a:t> </a:t>
            </a:r>
            <a:endParaRPr lang="ru-RU" dirty="0"/>
          </a:p>
          <a:p>
            <a:pPr fontAlgn="base"/>
            <a:r>
              <a:rPr lang="ru-RU" dirty="0"/>
              <a:t>сочетания </a:t>
            </a:r>
            <a:r>
              <a:rPr lang="ru-RU" b="1" dirty="0" err="1"/>
              <a:t>чт</a:t>
            </a:r>
            <a:r>
              <a:rPr lang="ru-RU" b="1" dirty="0"/>
              <a:t>, </a:t>
            </a:r>
            <a:r>
              <a:rPr lang="ru-RU" b="1" dirty="0" err="1"/>
              <a:t>шт</a:t>
            </a:r>
            <a:r>
              <a:rPr lang="ru-RU" b="1" dirty="0"/>
              <a:t>, </a:t>
            </a:r>
            <a:r>
              <a:rPr lang="ru-RU" b="1" dirty="0" err="1"/>
              <a:t>хт</a:t>
            </a:r>
            <a:r>
              <a:rPr lang="ru-RU" b="1" dirty="0"/>
              <a:t>, </a:t>
            </a:r>
            <a:r>
              <a:rPr lang="ru-RU" b="1" dirty="0" err="1"/>
              <a:t>шп</a:t>
            </a:r>
            <a:r>
              <a:rPr lang="ru-RU" b="1" dirty="0"/>
              <a:t>, </a:t>
            </a:r>
            <a:r>
              <a:rPr lang="ru-RU" b="1" dirty="0" err="1"/>
              <a:t>фт</a:t>
            </a:r>
            <a:r>
              <a:rPr lang="ru-RU" dirty="0"/>
              <a:t>: </a:t>
            </a:r>
            <a:r>
              <a:rPr lang="ru-RU" i="1" dirty="0"/>
              <a:t>почта, штраф, вахта, шпроты, ландшафт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начальное </a:t>
            </a:r>
            <a:r>
              <a:rPr lang="ru-RU" b="1" dirty="0"/>
              <a:t>ц</a:t>
            </a:r>
            <a:r>
              <a:rPr lang="ru-RU" dirty="0"/>
              <a:t>: </a:t>
            </a:r>
            <a:r>
              <a:rPr lang="ru-RU" i="1" dirty="0"/>
              <a:t>цех, цинк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сложные слова без соединительной гласной: </a:t>
            </a:r>
            <a:r>
              <a:rPr lang="ru-RU" i="1" dirty="0"/>
              <a:t>бутерброд, лейтмотив, гроссмейстер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311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u="sng" dirty="0"/>
              <a:t>Голландскими </a:t>
            </a:r>
            <a:r>
              <a:rPr lang="ru-RU" u="sng" dirty="0"/>
              <a:t>являются </a:t>
            </a:r>
            <a:r>
              <a:rPr lang="ru-RU" dirty="0"/>
              <a:t>некоторые мореходные термины, заимствованные в эпоху Петра I: </a:t>
            </a:r>
            <a:r>
              <a:rPr lang="ru-RU" i="1" dirty="0"/>
              <a:t>буер, верфь, вымпел, гавань, дрейф, лоцман, матрос, рейд, флаг, флот</a:t>
            </a:r>
            <a:r>
              <a:rPr lang="ru-RU" dirty="0"/>
              <a:t>,</a:t>
            </a:r>
            <a:r>
              <a:rPr lang="ru-RU" i="1" dirty="0"/>
              <a:t> крейсер</a:t>
            </a:r>
            <a:r>
              <a:rPr lang="ru-RU" dirty="0"/>
              <a:t> и др.</a:t>
            </a:r>
          </a:p>
          <a:p>
            <a:pPr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82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290612" cy="6965576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u="sng" dirty="0"/>
              <a:t>Из </a:t>
            </a:r>
            <a:r>
              <a:rPr lang="ru-RU" b="1" u="sng" dirty="0"/>
              <a:t>английского</a:t>
            </a:r>
            <a:r>
              <a:rPr lang="ru-RU" u="sng" dirty="0"/>
              <a:t> языка (</a:t>
            </a:r>
            <a:r>
              <a:rPr lang="ru-RU" b="1" u="sng" dirty="0"/>
              <a:t>англицизмы</a:t>
            </a:r>
            <a:r>
              <a:rPr lang="ru-RU" u="sng" dirty="0"/>
              <a:t>) вошли, например:</a:t>
            </a:r>
          </a:p>
          <a:p>
            <a:pPr fontAlgn="base"/>
            <a:r>
              <a:rPr lang="ru-RU" dirty="0"/>
              <a:t>некоторые морские термины: </a:t>
            </a:r>
            <a:r>
              <a:rPr lang="ru-RU" i="1" dirty="0"/>
              <a:t>мичман, бот, бриг</a:t>
            </a:r>
            <a:r>
              <a:rPr lang="ru-RU" dirty="0"/>
              <a:t>, </a:t>
            </a:r>
            <a:r>
              <a:rPr lang="ru-RU" i="1" dirty="0"/>
              <a:t>шхуна, яхта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слова, связанные с развитием общественной жизни, техники, спорта и т.д.: </a:t>
            </a:r>
            <a:r>
              <a:rPr lang="ru-RU" i="1" dirty="0"/>
              <a:t>бойкот, лидер, митинг; тоннель, троллейбус, баскетбол, футбол, спорт, хоккей, финиш; бифштекс, кекс, пудинг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особенно распространились английские слова (</a:t>
            </a:r>
            <a:r>
              <a:rPr lang="ru-RU" u="sng" dirty="0"/>
              <a:t>часто в американском варианте</a:t>
            </a:r>
            <a:r>
              <a:rPr lang="ru-RU" dirty="0"/>
              <a:t>) в 90-е годы XX в. в связи с экономическими, социальными и политическими преобразованиями в российском обществе. Заимствования конца XX в. коснулись разных сфер жизни:</a:t>
            </a:r>
          </a:p>
          <a:p>
            <a:pPr fontAlgn="base"/>
            <a:r>
              <a:rPr lang="ru-RU" dirty="0"/>
              <a:t>технической (</a:t>
            </a:r>
            <a:r>
              <a:rPr lang="ru-RU" i="1" dirty="0"/>
              <a:t>компьютер, дисплей, файл, байт</a:t>
            </a:r>
            <a:r>
              <a:rPr lang="ru-RU" dirty="0"/>
              <a:t>), </a:t>
            </a:r>
            <a:br>
              <a:rPr lang="ru-RU" dirty="0"/>
            </a:br>
            <a:r>
              <a:rPr lang="ru-RU" dirty="0"/>
              <a:t>спортивной (</a:t>
            </a:r>
            <a:r>
              <a:rPr lang="ru-RU" i="1" dirty="0"/>
              <a:t>бобслей, овертайм, </a:t>
            </a:r>
            <a:r>
              <a:rPr lang="ru-RU" i="1" dirty="0" err="1"/>
              <a:t>файтер</a:t>
            </a:r>
            <a:r>
              <a:rPr lang="ru-RU" dirty="0"/>
              <a:t>), </a:t>
            </a:r>
            <a:br>
              <a:rPr lang="ru-RU" dirty="0"/>
            </a:br>
            <a:r>
              <a:rPr lang="ru-RU" dirty="0"/>
              <a:t>финансовой и коммерческой (</a:t>
            </a:r>
            <a:r>
              <a:rPr lang="ru-RU" i="1" dirty="0"/>
              <a:t>бартер, брокер, дилер, </a:t>
            </a:r>
            <a:r>
              <a:rPr lang="ru-RU" i="1" dirty="0" err="1"/>
              <a:t>дистрибьютер</a:t>
            </a:r>
            <a:r>
              <a:rPr lang="ru-RU" i="1" dirty="0"/>
              <a:t>, лизинг</a:t>
            </a:r>
            <a:r>
              <a:rPr lang="ru-RU" dirty="0"/>
              <a:t>), </a:t>
            </a:r>
            <a:br>
              <a:rPr lang="ru-RU" dirty="0"/>
            </a:br>
            <a:r>
              <a:rPr lang="ru-RU" dirty="0"/>
              <a:t>искусства (</a:t>
            </a:r>
            <a:r>
              <a:rPr lang="ru-RU" i="1" dirty="0" err="1"/>
              <a:t>римейк</a:t>
            </a:r>
            <a:r>
              <a:rPr lang="ru-RU" i="1" dirty="0"/>
              <a:t>, ток-шоу, андеграунд, триллер</a:t>
            </a:r>
            <a:r>
              <a:rPr lang="ru-RU" dirty="0"/>
              <a:t>),</a:t>
            </a:r>
          </a:p>
          <a:p>
            <a:pPr fontAlgn="base"/>
            <a:r>
              <a:rPr lang="ru-RU" dirty="0"/>
              <a:t>общественно-политической (</a:t>
            </a:r>
            <a:r>
              <a:rPr lang="ru-RU" i="1" dirty="0"/>
              <a:t>брифинг, рейтинг, импичмент, лобби</a:t>
            </a:r>
            <a:r>
              <a:rPr lang="ru-RU" dirty="0"/>
              <a:t>) и др.</a:t>
            </a:r>
          </a:p>
          <a:p>
            <a:pPr fontAlgn="base"/>
            <a:r>
              <a:rPr lang="ru-RU" dirty="0"/>
              <a:t> </a:t>
            </a:r>
          </a:p>
          <a:p>
            <a:pPr fontAlgn="base"/>
            <a:r>
              <a:rPr lang="ru-RU" dirty="0"/>
              <a:t>Фонетические особенности англицизмов:</a:t>
            </a:r>
          </a:p>
          <a:p>
            <a:pPr fontAlgn="base"/>
            <a:r>
              <a:rPr lang="ru-RU" dirty="0"/>
              <a:t>сочетания </a:t>
            </a:r>
            <a:r>
              <a:rPr lang="ru-RU" b="1" dirty="0" err="1"/>
              <a:t>тч</a:t>
            </a:r>
            <a:r>
              <a:rPr lang="ru-RU" b="1" dirty="0"/>
              <a:t>, </a:t>
            </a:r>
            <a:r>
              <a:rPr lang="ru-RU" b="1" dirty="0" err="1"/>
              <a:t>дж</a:t>
            </a:r>
            <a:r>
              <a:rPr lang="ru-RU" dirty="0"/>
              <a:t>: </a:t>
            </a:r>
            <a:r>
              <a:rPr lang="ru-RU" i="1" dirty="0"/>
              <a:t>матч, джаз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сочетания </a:t>
            </a:r>
            <a:r>
              <a:rPr lang="ru-RU" b="1" dirty="0" err="1"/>
              <a:t>ва</a:t>
            </a:r>
            <a:r>
              <a:rPr lang="ru-RU" b="1" dirty="0"/>
              <a:t>, </a:t>
            </a:r>
            <a:r>
              <a:rPr lang="ru-RU" b="1" dirty="0" err="1"/>
              <a:t>ви</a:t>
            </a:r>
            <a:r>
              <a:rPr lang="ru-RU" b="1" dirty="0"/>
              <a:t>, </a:t>
            </a:r>
            <a:r>
              <a:rPr lang="ru-RU" b="1" dirty="0" err="1"/>
              <a:t>ве</a:t>
            </a:r>
            <a:r>
              <a:rPr lang="ru-RU" dirty="0"/>
              <a:t>: </a:t>
            </a:r>
            <a:r>
              <a:rPr lang="ru-RU" i="1" dirty="0"/>
              <a:t>ватман,  виски,  вельвет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конечные </a:t>
            </a:r>
            <a:r>
              <a:rPr lang="ru-RU" b="1" dirty="0"/>
              <a:t> -</a:t>
            </a:r>
            <a:r>
              <a:rPr lang="ru-RU" b="1" dirty="0" err="1"/>
              <a:t>инг</a:t>
            </a:r>
            <a:r>
              <a:rPr lang="ru-RU" b="1" dirty="0"/>
              <a:t>, -мен , -ер</a:t>
            </a:r>
            <a:r>
              <a:rPr lang="ru-RU" dirty="0"/>
              <a:t>: </a:t>
            </a:r>
            <a:r>
              <a:rPr lang="ru-RU" i="1" dirty="0"/>
              <a:t>брифинг, бизнесмен, таймер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713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65576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u="sng" dirty="0"/>
              <a:t>К </a:t>
            </a:r>
            <a:r>
              <a:rPr lang="ru-RU" b="1" u="sng" dirty="0"/>
              <a:t>французским </a:t>
            </a:r>
            <a:r>
              <a:rPr lang="ru-RU" u="sng" dirty="0"/>
              <a:t>заимствованиям (</a:t>
            </a:r>
            <a:r>
              <a:rPr lang="ru-RU" b="1" u="sng" dirty="0"/>
              <a:t>галлицизмам</a:t>
            </a:r>
            <a:r>
              <a:rPr lang="ru-RU" u="sng" dirty="0"/>
              <a:t>) относятся:</a:t>
            </a:r>
          </a:p>
          <a:p>
            <a:pPr fontAlgn="base"/>
            <a:r>
              <a:rPr lang="ru-RU" dirty="0"/>
              <a:t>терминология общественно-политического характера: </a:t>
            </a:r>
            <a:r>
              <a:rPr lang="ru-RU" i="1" dirty="0"/>
              <a:t>буржуа, режим, парламент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слова из области искусства: </a:t>
            </a:r>
            <a:r>
              <a:rPr lang="ru-RU" i="1" dirty="0"/>
              <a:t>дирижёр, афиша, актер, пьеса, режиссер, балет</a:t>
            </a:r>
            <a:r>
              <a:rPr lang="ru-RU" dirty="0"/>
              <a:t>; </a:t>
            </a:r>
          </a:p>
          <a:p>
            <a:pPr fontAlgn="base"/>
            <a:r>
              <a:rPr lang="ru-RU" dirty="0"/>
              <a:t>военная лексика: </a:t>
            </a:r>
            <a:r>
              <a:rPr lang="ru-RU" i="1" dirty="0"/>
              <a:t>артиллерия, батальон, гарнизон, канонада, пистолет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наименования продуктов питания, одежды, украшений, предметов обстановки: </a:t>
            </a:r>
            <a:r>
              <a:rPr lang="ru-RU" i="1" dirty="0"/>
              <a:t>желе, блуза, браслет, бра, будуар, гардероб, жилет, пальто, трико, бульон, мармелад, котлета, туалет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Фонетические особенности галлицизмов: </a:t>
            </a:r>
          </a:p>
          <a:p>
            <a:pPr fontAlgn="base"/>
            <a:r>
              <a:rPr lang="ru-RU" dirty="0"/>
              <a:t>ударение на последнем слоге: </a:t>
            </a:r>
            <a:r>
              <a:rPr lang="ru-RU" i="1" dirty="0"/>
              <a:t>мармелад, павильон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конечные </a:t>
            </a:r>
            <a:r>
              <a:rPr lang="ru-RU" b="1" dirty="0"/>
              <a:t>-о, -и, -е</a:t>
            </a:r>
            <a:r>
              <a:rPr lang="ru-RU" dirty="0"/>
              <a:t> в неизменяемых словах: </a:t>
            </a:r>
            <a:r>
              <a:rPr lang="ru-RU" i="1" dirty="0"/>
              <a:t>пюре, манто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сочетание </a:t>
            </a:r>
            <a:r>
              <a:rPr lang="ru-RU" b="1" dirty="0" err="1"/>
              <a:t>уа</a:t>
            </a:r>
            <a:r>
              <a:rPr lang="ru-RU" dirty="0"/>
              <a:t>: </a:t>
            </a:r>
            <a:r>
              <a:rPr lang="ru-RU" i="1" dirty="0"/>
              <a:t>вуаль, эксплуатация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сочетания </a:t>
            </a:r>
            <a:r>
              <a:rPr lang="ru-RU" b="1" dirty="0" err="1"/>
              <a:t>бю</a:t>
            </a:r>
            <a:r>
              <a:rPr lang="ru-RU" b="1" dirty="0"/>
              <a:t>, </a:t>
            </a:r>
            <a:r>
              <a:rPr lang="ru-RU" b="1" dirty="0" err="1"/>
              <a:t>рю</a:t>
            </a:r>
            <a:r>
              <a:rPr lang="ru-RU" b="1" dirty="0"/>
              <a:t>, </a:t>
            </a:r>
            <a:r>
              <a:rPr lang="ru-RU" b="1" dirty="0" err="1"/>
              <a:t>вю</a:t>
            </a:r>
            <a:r>
              <a:rPr lang="ru-RU" b="1" dirty="0"/>
              <a:t>, ню, </a:t>
            </a:r>
            <a:r>
              <a:rPr lang="ru-RU" b="1" dirty="0" err="1"/>
              <a:t>фю</a:t>
            </a:r>
            <a:r>
              <a:rPr lang="ru-RU" dirty="0"/>
              <a:t>:</a:t>
            </a:r>
            <a:r>
              <a:rPr lang="ru-RU" b="1" dirty="0"/>
              <a:t> </a:t>
            </a:r>
            <a:r>
              <a:rPr lang="ru-RU" i="1" dirty="0"/>
              <a:t>трюмо, пюпитр, гравюра</a:t>
            </a:r>
            <a:r>
              <a:rPr lang="ru-RU" dirty="0"/>
              <a:t>; </a:t>
            </a:r>
          </a:p>
          <a:p>
            <a:pPr fontAlgn="base"/>
            <a:r>
              <a:rPr lang="ru-RU" dirty="0"/>
              <a:t>сочетания </a:t>
            </a:r>
            <a:r>
              <a:rPr lang="ru-RU" b="1" dirty="0"/>
              <a:t>он, ан, </a:t>
            </a:r>
            <a:r>
              <a:rPr lang="ru-RU" b="1" dirty="0" err="1"/>
              <a:t>ен</a:t>
            </a:r>
            <a:r>
              <a:rPr lang="ru-RU" b="1" dirty="0"/>
              <a:t>, </a:t>
            </a:r>
            <a:r>
              <a:rPr lang="ru-RU" b="1" dirty="0" err="1"/>
              <a:t>ам</a:t>
            </a:r>
            <a:r>
              <a:rPr lang="ru-RU" dirty="0"/>
              <a:t>: </a:t>
            </a:r>
            <a:r>
              <a:rPr lang="ru-RU" i="1" dirty="0"/>
              <a:t>контроль, антракт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конечные </a:t>
            </a:r>
            <a:r>
              <a:rPr lang="ru-RU" b="1" dirty="0"/>
              <a:t>-ер, -аж, -</a:t>
            </a:r>
            <a:r>
              <a:rPr lang="ru-RU" b="1" dirty="0" err="1"/>
              <a:t>анс</a:t>
            </a:r>
            <a:r>
              <a:rPr lang="ru-RU" b="1" dirty="0"/>
              <a:t>, -ант</a:t>
            </a:r>
            <a:r>
              <a:rPr lang="ru-RU" dirty="0"/>
              <a:t>: </a:t>
            </a:r>
            <a:r>
              <a:rPr lang="ru-RU" i="1" dirty="0"/>
              <a:t>пейзаж, режиссер, ренессанс, дебютант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28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dirty="0"/>
              <a:t> </a:t>
            </a:r>
            <a:r>
              <a:rPr lang="ru-RU" u="sng" dirty="0"/>
              <a:t>Из </a:t>
            </a:r>
            <a:r>
              <a:rPr lang="ru-RU" b="1" u="sng" dirty="0"/>
              <a:t>итальянских</a:t>
            </a:r>
            <a:r>
              <a:rPr lang="ru-RU" u="sng" dirty="0"/>
              <a:t> заимствований выделяются:</a:t>
            </a:r>
          </a:p>
          <a:p>
            <a:pPr fontAlgn="base"/>
            <a:r>
              <a:rPr lang="ru-RU" dirty="0"/>
              <a:t>музыкальная терминология: </a:t>
            </a:r>
            <a:r>
              <a:rPr lang="ru-RU" i="1" dirty="0"/>
              <a:t>ария, аллегро, либретто, тенор, браво, серия, буффонада, соната, карнавал, каватина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некоторые бытовые слова: </a:t>
            </a:r>
            <a:r>
              <a:rPr lang="ru-RU" i="1" dirty="0"/>
              <a:t>вермишель, макароны </a:t>
            </a:r>
            <a:r>
              <a:rPr lang="ru-RU" dirty="0"/>
              <a:t>(пришло через посредство французского), </a:t>
            </a:r>
            <a:r>
              <a:rPr lang="ru-RU" i="1" dirty="0"/>
              <a:t>гондола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лексика финансовых отношений: </a:t>
            </a:r>
            <a:r>
              <a:rPr lang="ru-RU" i="1" dirty="0"/>
              <a:t>кредит, дебет, валюта</a:t>
            </a:r>
            <a:r>
              <a:rPr lang="ru-RU" dirty="0"/>
              <a:t>.</a:t>
            </a:r>
          </a:p>
          <a:p>
            <a:pPr marL="0" indent="0" algn="ctr" fontAlgn="base">
              <a:buNone/>
            </a:pPr>
            <a:r>
              <a:rPr lang="ru-RU" u="sng" dirty="0" smtClean="0"/>
              <a:t>Незначительное </a:t>
            </a:r>
            <a:r>
              <a:rPr lang="ru-RU" u="sng" dirty="0"/>
              <a:t>количество слов пришло из </a:t>
            </a:r>
            <a:r>
              <a:rPr lang="ru-RU" b="1" u="sng" dirty="0"/>
              <a:t>испанского</a:t>
            </a:r>
            <a:r>
              <a:rPr lang="ru-RU" u="sng" dirty="0"/>
              <a:t> языка (</a:t>
            </a:r>
            <a:r>
              <a:rPr lang="ru-RU" dirty="0"/>
              <a:t>лексика, связанная с искусством): </a:t>
            </a:r>
            <a:r>
              <a:rPr lang="ru-RU" i="1" dirty="0"/>
              <a:t>серенада, кастаньеты, гитара, мантилья, каравелла, карамель, сигара, томат</a:t>
            </a:r>
            <a:r>
              <a:rPr lang="ru-RU" dirty="0"/>
              <a:t> и др.</a:t>
            </a:r>
          </a:p>
          <a:p>
            <a:pPr marL="0" indent="0" fontAlgn="base">
              <a:buNone/>
            </a:pPr>
            <a:r>
              <a:rPr lang="ru-RU" dirty="0"/>
              <a:t> </a:t>
            </a:r>
          </a:p>
          <a:p>
            <a:pPr marL="0" indent="0" algn="ctr" fontAlgn="base">
              <a:buNone/>
            </a:pPr>
            <a:r>
              <a:rPr lang="ru-RU" u="sng" dirty="0" smtClean="0"/>
              <a:t>Немногие </a:t>
            </a:r>
            <a:r>
              <a:rPr lang="ru-RU" u="sng" dirty="0"/>
              <a:t>заимствования имеются из </a:t>
            </a:r>
            <a:r>
              <a:rPr lang="ru-RU" b="1" u="sng" dirty="0"/>
              <a:t>финского</a:t>
            </a:r>
            <a:r>
              <a:rPr lang="ru-RU" u="sng" dirty="0"/>
              <a:t> языка</a:t>
            </a:r>
            <a:r>
              <a:rPr lang="ru-RU" dirty="0"/>
              <a:t>: </a:t>
            </a:r>
            <a:r>
              <a:rPr lang="ru-RU" i="1" dirty="0"/>
              <a:t>морж, пельмени, пурга</a:t>
            </a:r>
            <a:r>
              <a:rPr lang="ru-RU" dirty="0"/>
              <a:t>; из </a:t>
            </a:r>
            <a:r>
              <a:rPr lang="ru-RU" b="1" dirty="0"/>
              <a:t>венгерского</a:t>
            </a:r>
            <a:r>
              <a:rPr lang="ru-RU" dirty="0"/>
              <a:t>: </a:t>
            </a:r>
            <a:r>
              <a:rPr lang="ru-RU" i="1" dirty="0"/>
              <a:t>бекеша, </a:t>
            </a:r>
            <a:r>
              <a:rPr lang="ru-RU" i="1" dirty="0" smtClean="0"/>
              <a:t>хутор  </a:t>
            </a:r>
            <a:r>
              <a:rPr lang="ru-RU" dirty="0" smtClean="0"/>
              <a:t>и </a:t>
            </a:r>
            <a:r>
              <a:rPr lang="ru-RU" dirty="0"/>
              <a:t>других языков.</a:t>
            </a:r>
          </a:p>
          <a:p>
            <a:pPr marL="0" indent="0" fontAlgn="base">
              <a:buNone/>
            </a:pPr>
            <a:endParaRPr lang="ru-RU" dirty="0"/>
          </a:p>
          <a:p>
            <a:pPr fontAlgn="base"/>
            <a:r>
              <a:rPr lang="ru-RU" dirty="0"/>
              <a:t>Сведения о происхождении слов можно получить в </a:t>
            </a:r>
            <a:r>
              <a:rPr lang="ru-RU" u="sng" dirty="0">
                <a:hlinkClick r:id="rId2"/>
              </a:rPr>
              <a:t>этимологических</a:t>
            </a:r>
            <a:r>
              <a:rPr lang="ru-RU" dirty="0"/>
              <a:t> словарях и в словарях иностранных слов.</a:t>
            </a:r>
          </a:p>
          <a:p>
            <a:pPr marL="0" indent="0" fontAlgn="base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443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772" y="187035"/>
            <a:ext cx="11627427" cy="67748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Немного о тавтологии... Навигация: Правильно ли мы говорим &gt; Коверканье русского языка &gt; Немного о тавтологии... Немного о тавтологии... Стоит остановиться на этом определении, повторяющем в иной форме уже ранее сказанное и хорошо известном всем по примеру «масляное масло». Подобных выражений можно заметить в нашей речи немало. Но, подходя к этому вопросу, сразу же оговоримся: существует тавтология скрытая и тавтология явная. Скрытая— или настолько давно-переосмыслена и прочно вошла в нашу речь, что не может вызвать никаких возражений («черные чернила», «красная краска»), или заметна только для немногих, потому что связана с иностранными словами, известными далеко не всем. Вот примеры скрытой тавтологии, основанной на иностранных словах: «</a:t>
            </a:r>
            <a:r>
              <a:rPr lang="ru-RU" sz="1600" dirty="0" err="1"/>
              <a:t>Рго</a:t>
            </a:r>
            <a:r>
              <a:rPr lang="ru-RU" sz="1600" dirty="0"/>
              <a:t> </a:t>
            </a:r>
            <a:r>
              <a:rPr lang="ru-RU" sz="1600" dirty="0" err="1"/>
              <a:t>forma</a:t>
            </a:r>
            <a:r>
              <a:rPr lang="ru-RU" sz="1600" dirty="0"/>
              <a:t>» («про форма»)—по латыни означает «для формы. Между тем всегда говорится «для проформы», то есть «для </a:t>
            </a:r>
            <a:r>
              <a:rPr lang="ru-RU" sz="1600" dirty="0" err="1"/>
              <a:t>для</a:t>
            </a:r>
            <a:r>
              <a:rPr lang="ru-RU" sz="1600" dirty="0"/>
              <a:t> формы». «</a:t>
            </a:r>
            <a:r>
              <a:rPr lang="ru-RU" sz="1600" dirty="0" err="1"/>
              <a:t>En</a:t>
            </a:r>
            <a:r>
              <a:rPr lang="ru-RU" sz="1600" dirty="0"/>
              <a:t> </a:t>
            </a:r>
            <a:r>
              <a:rPr lang="ru-RU" sz="1600" dirty="0" err="1"/>
              <a:t>face</a:t>
            </a:r>
            <a:r>
              <a:rPr lang="ru-RU" sz="1600" dirty="0"/>
              <a:t>» (ан фас)— по-французски означает «в лицо» (в отличие от понятий «в профиль» и «в три четверти»). Однако мы опять-таки всегда говорим «в анфас»; то есть «в </a:t>
            </a:r>
            <a:r>
              <a:rPr lang="ru-RU" sz="1600" dirty="0" err="1"/>
              <a:t>в</a:t>
            </a:r>
            <a:r>
              <a:rPr lang="ru-RU" sz="1600" dirty="0"/>
              <a:t> лицо». «</a:t>
            </a:r>
            <a:r>
              <a:rPr lang="ru-RU" sz="1600" dirty="0" err="1"/>
              <a:t>Serenata</a:t>
            </a:r>
            <a:r>
              <a:rPr lang="ru-RU" sz="1600" dirty="0"/>
              <a:t>» (</a:t>
            </a:r>
            <a:r>
              <a:rPr lang="ru-RU" sz="1600" dirty="0" err="1"/>
              <a:t>серената</a:t>
            </a:r>
            <a:r>
              <a:rPr lang="ru-RU" sz="1600" dirty="0"/>
              <a:t>) — по-итальянски означает «вечерняя песня». Таким образом, говоря «вечерняя серенада», мы, по существу, произносим «вечерняя </a:t>
            </a:r>
            <a:r>
              <a:rPr lang="ru-RU" sz="1600" dirty="0" err="1"/>
              <a:t>вечерняя</a:t>
            </a:r>
            <a:r>
              <a:rPr lang="ru-RU" sz="1600" dirty="0"/>
              <a:t> песня». К этому же ряду относятся «экспонаты выставки» (ведь «экспонат»  по-латыни — это  «выставляемый напоказ»). Но такие выражения, как: «памятные сувениры», «свободная вакансия» («занятая» вакансия — уже не «вакансия», как «заполненная» пустота — уже не «пустота»!), «своя автобиография», «биография жизни», «монументальный памятник» (к этому словосочетанию мы еще вернемся), а также многие выражения, столь любимые ораторами, как то: «полное право», «лично я», «целиком и полностью» — это уже явная тавтология!.. Просторечие добавляет: «за зря» и «напополам», хотя совершенно достаточно сказать «зря» и «пополам»... Особо следует упомянуть о чрезвычайно распространенном выражении «на сегодняшний день». Это выражение, несомненно, рожденное (не так давно) в недрах канцелярий, несмотря на свою явную неправильность, не только широко бытует в нашей разговорной речи, но встречается в периодической печати. «Сегодня» — означает «сего дня», «этого дня». Если про «вчера» и «завтра» можно говорить «вчерашний день» и «завтрашний день», то говорить «сегодняшний день» неправильно: это громоздкое словосочетание отлично укладывается в слово «сегодня». А потому вместо канцелярско-бюрократического «на сегодняшний день» — следует говорить «</a:t>
            </a:r>
            <a:r>
              <a:rPr lang="ru-RU" sz="1600" dirty="0" smtClean="0"/>
              <a:t>на сегодня</a:t>
            </a:r>
            <a:r>
              <a:rPr lang="ru-RU" sz="1600" dirty="0" smtClean="0"/>
              <a:t>»...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4907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altLang="ru-RU" dirty="0">
                <a:solidFill>
                  <a:srgbClr val="8B4513"/>
                </a:solidFill>
                <a:latin typeface="Helvetica" panose="020B0604020202020204" pitchFamily="34" charset="0"/>
              </a:rPr>
              <a:t>Фонетические и графические признаки заимствованных слов в русском языке:</a:t>
            </a:r>
            <a:br>
              <a:rPr lang="ru-RU" altLang="ru-RU" dirty="0">
                <a:solidFill>
                  <a:srgbClr val="8B4513"/>
                </a:solidFill>
                <a:latin typeface="Helvetica" panose="020B0604020202020204" pitchFamily="34" charset="0"/>
              </a:rPr>
            </a:b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13499" y="2162939"/>
            <a:ext cx="9069491" cy="323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8B4513"/>
              </a:solidFill>
              <a:effectLst/>
              <a:latin typeface="Helvetica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 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Helvetica" panose="020B0604020202020204" pitchFamily="34" charset="0"/>
              </a:rPr>
              <a:t>1)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начальная буква а: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абажур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авария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автор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амбар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аншлаг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артист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армия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;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 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Helvetica" panose="020B0604020202020204" pitchFamily="34" charset="0"/>
              </a:rPr>
              <a:t>2)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начальная буква э: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эволюция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эгоизм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элемент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электрический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энергия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;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 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Helvetica" panose="020B0604020202020204" pitchFamily="34" charset="0"/>
              </a:rPr>
              <a:t>3)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наличие буквы ф: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флот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форма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фальшивый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фотография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философ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кофта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;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 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Helvetica" panose="020B0604020202020204" pitchFamily="34" charset="0"/>
              </a:rPr>
              <a:t>4)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сочетание двух гласных в корне слова: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аорта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радио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боа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пантеон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джоуль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;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 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Helvetica" panose="020B0604020202020204" pitchFamily="34" charset="0"/>
              </a:rPr>
              <a:t>5)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буквосочетания 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ке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ге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кю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гю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хю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в начале слова: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кегли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герой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кюре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гюрза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;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 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Helvetica" panose="020B0604020202020204" pitchFamily="34" charset="0"/>
              </a:rPr>
              <a:t>6)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двойные согласные в корне слова: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аббат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коллега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сумма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касса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интермеццо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;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 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Helvetica" panose="020B0604020202020204" pitchFamily="34" charset="0"/>
              </a:rPr>
              <a:t>7)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сочетание 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дж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в корне слова: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джемпер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джинсы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джаз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пиджак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раджа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;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 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Helvetica" panose="020B0604020202020204" pitchFamily="34" charset="0"/>
              </a:rPr>
              <a:t>8)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сочетание 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нг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в конце корня слова: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блюминг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ринг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пеленг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шланг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фланг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;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 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Helvetica" panose="020B0604020202020204" pitchFamily="34" charset="0"/>
              </a:rPr>
              <a:t>9)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произношение [о] в безударном положении: 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бонто́н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болеро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, 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модера́то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0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Произношение </a:t>
            </a:r>
            <a:r>
              <a:rPr lang="ru-RU" dirty="0"/>
              <a:t>твёрдого согласного звука перед гласны­ми [э] (буквой «е»): </a:t>
            </a:r>
            <a:r>
              <a:rPr lang="ru-RU" i="1" dirty="0"/>
              <a:t>модель </a:t>
            </a:r>
            <a:r>
              <a:rPr lang="ru-RU" dirty="0"/>
              <a:t>[дэ], </a:t>
            </a:r>
            <a:r>
              <a:rPr lang="ru-RU" i="1" dirty="0"/>
              <a:t>тест </a:t>
            </a:r>
            <a:r>
              <a:rPr lang="ru-RU" dirty="0"/>
              <a:t>[тэ].</a:t>
            </a:r>
          </a:p>
          <a:p>
            <a:r>
              <a:rPr lang="ru-RU" dirty="0" smtClean="0"/>
              <a:t>Несклоняемость </a:t>
            </a:r>
            <a:r>
              <a:rPr lang="ru-RU" dirty="0"/>
              <a:t>слов:  </a:t>
            </a:r>
            <a:r>
              <a:rPr lang="ru-RU" i="1" dirty="0"/>
              <a:t>протеже,   кешью,   </a:t>
            </a:r>
            <a:r>
              <a:rPr lang="ru-RU" i="1" dirty="0" err="1"/>
              <a:t>курабъе</a:t>
            </a:r>
            <a:r>
              <a:rPr lang="ru-RU" i="1" dirty="0"/>
              <a:t>, барбекю.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96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Сочетание </a:t>
            </a:r>
            <a:r>
              <a:rPr lang="ru-RU" dirty="0"/>
              <a:t>двух и более гласных в слове было недопустимо по законам русской фонетики, поэтому заимствованные слова легко выделяются по этой их особенности (так называемому зиянию): </a:t>
            </a:r>
            <a:r>
              <a:rPr lang="ru-RU" i="1" dirty="0"/>
              <a:t>п</a:t>
            </a:r>
            <a:r>
              <a:rPr lang="ru-RU" b="1" i="1" dirty="0"/>
              <a:t>оэ</a:t>
            </a:r>
            <a:r>
              <a:rPr lang="ru-RU" i="1" dirty="0"/>
              <a:t>т, ор</a:t>
            </a:r>
            <a:r>
              <a:rPr lang="ru-RU" b="1" i="1" dirty="0"/>
              <a:t>ео</a:t>
            </a:r>
            <a:r>
              <a:rPr lang="ru-RU" i="1" dirty="0"/>
              <a:t>л, </a:t>
            </a:r>
            <a:r>
              <a:rPr lang="ru-RU" b="1" i="1" dirty="0"/>
              <a:t>ау</a:t>
            </a:r>
            <a:r>
              <a:rPr lang="ru-RU" i="1" dirty="0"/>
              <a:t>т, т</a:t>
            </a:r>
            <a:r>
              <a:rPr lang="ru-RU" b="1" i="1" dirty="0"/>
              <a:t>еа</a:t>
            </a:r>
            <a:r>
              <a:rPr lang="ru-RU" i="1" dirty="0"/>
              <a:t>тр, в</a:t>
            </a:r>
            <a:r>
              <a:rPr lang="ru-RU" b="1" i="1" dirty="0"/>
              <a:t>уа</a:t>
            </a:r>
            <a:r>
              <a:rPr lang="ru-RU" i="1" dirty="0"/>
              <a:t>ль, как</a:t>
            </a:r>
            <a:r>
              <a:rPr lang="ru-RU" b="1" i="1" dirty="0"/>
              <a:t>ао</a:t>
            </a:r>
            <a:r>
              <a:rPr lang="ru-RU" i="1" dirty="0"/>
              <a:t>, рад</a:t>
            </a:r>
            <a:r>
              <a:rPr lang="ru-RU" b="1" i="1" dirty="0"/>
              <a:t>ио</a:t>
            </a:r>
            <a:r>
              <a:rPr lang="ru-RU" i="1" dirty="0"/>
              <a:t>, пункт</a:t>
            </a:r>
            <a:r>
              <a:rPr lang="ru-RU" b="1" i="1" dirty="0"/>
              <a:t>уа</a:t>
            </a:r>
            <a:r>
              <a:rPr lang="ru-RU" i="1" dirty="0"/>
              <a:t>ция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77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Особым фонетическим признаком слов тюркского происхождения является гармония гласных (сингармонизм) - закономерное употребление в одном слове гласных только одного ряда: заднего </a:t>
            </a:r>
            <a:r>
              <a:rPr lang="ru-RU" b="1" dirty="0"/>
              <a:t>[а], [у] </a:t>
            </a:r>
            <a:r>
              <a:rPr lang="ru-RU" dirty="0"/>
              <a:t>или переднего </a:t>
            </a:r>
            <a:r>
              <a:rPr lang="ru-RU" b="1" dirty="0"/>
              <a:t>[е], [и]</a:t>
            </a:r>
            <a:r>
              <a:rPr lang="ru-RU" dirty="0"/>
              <a:t>: </a:t>
            </a:r>
            <a:r>
              <a:rPr lang="ru-RU" b="1" i="1" dirty="0"/>
              <a:t>а</a:t>
            </a:r>
            <a:r>
              <a:rPr lang="ru-RU" i="1" dirty="0"/>
              <a:t>т</a:t>
            </a:r>
            <a:r>
              <a:rPr lang="ru-RU" b="1" i="1" dirty="0"/>
              <a:t>а</a:t>
            </a:r>
            <a:r>
              <a:rPr lang="ru-RU" i="1" dirty="0"/>
              <a:t>м</a:t>
            </a:r>
            <a:r>
              <a:rPr lang="ru-RU" b="1" i="1" dirty="0"/>
              <a:t>а</a:t>
            </a:r>
            <a:r>
              <a:rPr lang="ru-RU" i="1" dirty="0"/>
              <a:t>н, к</a:t>
            </a:r>
            <a:r>
              <a:rPr lang="ru-RU" b="1" i="1" dirty="0"/>
              <a:t>а</a:t>
            </a:r>
            <a:r>
              <a:rPr lang="ru-RU" i="1" dirty="0"/>
              <a:t>р</a:t>
            </a:r>
            <a:r>
              <a:rPr lang="ru-RU" b="1" i="1" dirty="0"/>
              <a:t>а</a:t>
            </a:r>
            <a:r>
              <a:rPr lang="ru-RU" i="1" dirty="0"/>
              <a:t>в</a:t>
            </a:r>
            <a:r>
              <a:rPr lang="ru-RU" b="1" i="1" dirty="0"/>
              <a:t>а</a:t>
            </a:r>
            <a:r>
              <a:rPr lang="ru-RU" i="1" dirty="0"/>
              <a:t>н, к</a:t>
            </a:r>
            <a:r>
              <a:rPr lang="ru-RU" b="1" i="1" dirty="0"/>
              <a:t>а</a:t>
            </a:r>
            <a:r>
              <a:rPr lang="ru-RU" i="1" dirty="0"/>
              <a:t>р</a:t>
            </a:r>
            <a:r>
              <a:rPr lang="ru-RU" b="1" i="1" dirty="0"/>
              <a:t>а</a:t>
            </a:r>
            <a:r>
              <a:rPr lang="ru-RU" i="1" dirty="0"/>
              <a:t>нд</a:t>
            </a:r>
            <a:r>
              <a:rPr lang="ru-RU" b="1" i="1" dirty="0"/>
              <a:t>а</a:t>
            </a:r>
            <a:r>
              <a:rPr lang="ru-RU" i="1" dirty="0"/>
              <a:t>ш, б</a:t>
            </a:r>
            <a:r>
              <a:rPr lang="ru-RU" b="1" i="1" dirty="0"/>
              <a:t>а</a:t>
            </a:r>
            <a:r>
              <a:rPr lang="ru-RU" i="1" dirty="0"/>
              <a:t>шм</a:t>
            </a:r>
            <a:r>
              <a:rPr lang="ru-RU" b="1" i="1" dirty="0"/>
              <a:t>а</a:t>
            </a:r>
            <a:r>
              <a:rPr lang="ru-RU" i="1" dirty="0"/>
              <a:t>к, </a:t>
            </a:r>
            <a:r>
              <a:rPr lang="ru-RU" b="1" i="1" dirty="0"/>
              <a:t>а</a:t>
            </a:r>
            <a:r>
              <a:rPr lang="ru-RU" i="1" dirty="0"/>
              <a:t>рк</a:t>
            </a:r>
            <a:r>
              <a:rPr lang="ru-RU" b="1" i="1" dirty="0"/>
              <a:t>а</a:t>
            </a:r>
            <a:r>
              <a:rPr lang="ru-RU" i="1" dirty="0"/>
              <a:t>н, с</a:t>
            </a:r>
            <a:r>
              <a:rPr lang="ru-RU" b="1" i="1" dirty="0"/>
              <a:t>у</a:t>
            </a:r>
            <a:r>
              <a:rPr lang="ru-RU" i="1" dirty="0"/>
              <a:t>нд</a:t>
            </a:r>
            <a:r>
              <a:rPr lang="ru-RU" b="1" i="1" dirty="0"/>
              <a:t>у</a:t>
            </a:r>
            <a:r>
              <a:rPr lang="ru-RU" i="1" dirty="0"/>
              <a:t>к, с</a:t>
            </a:r>
            <a:r>
              <a:rPr lang="ru-RU" b="1" i="1" dirty="0"/>
              <a:t>а</a:t>
            </a:r>
            <a:r>
              <a:rPr lang="ru-RU" i="1" dirty="0"/>
              <a:t>р</a:t>
            </a:r>
            <a:r>
              <a:rPr lang="ru-RU" b="1" i="1" dirty="0"/>
              <a:t>а</a:t>
            </a:r>
            <a:r>
              <a:rPr lang="ru-RU" i="1" dirty="0"/>
              <a:t>ф</a:t>
            </a:r>
            <a:r>
              <a:rPr lang="ru-RU" b="1" i="1" dirty="0"/>
              <a:t>а</a:t>
            </a:r>
            <a:r>
              <a:rPr lang="ru-RU" i="1" dirty="0"/>
              <a:t>н, б</a:t>
            </a:r>
            <a:r>
              <a:rPr lang="ru-RU" b="1" i="1" dirty="0"/>
              <a:t>а</a:t>
            </a:r>
            <a:r>
              <a:rPr lang="ru-RU" i="1" dirty="0"/>
              <a:t>р</a:t>
            </a:r>
            <a:r>
              <a:rPr lang="ru-RU" b="1" i="1" dirty="0"/>
              <a:t>а</a:t>
            </a:r>
            <a:r>
              <a:rPr lang="ru-RU" i="1" dirty="0"/>
              <a:t>б</a:t>
            </a:r>
            <a:r>
              <a:rPr lang="ru-RU" b="1" i="1" dirty="0"/>
              <a:t>а</a:t>
            </a:r>
            <a:r>
              <a:rPr lang="ru-RU" i="1" dirty="0"/>
              <a:t>н, к</a:t>
            </a:r>
            <a:r>
              <a:rPr lang="ru-RU" b="1" i="1" dirty="0"/>
              <a:t>а</a:t>
            </a:r>
            <a:r>
              <a:rPr lang="ru-RU" i="1" dirty="0"/>
              <a:t>бл</a:t>
            </a:r>
            <a:r>
              <a:rPr lang="ru-RU" b="1" i="1" dirty="0"/>
              <a:t>у</a:t>
            </a:r>
            <a:r>
              <a:rPr lang="ru-RU" i="1" dirty="0"/>
              <a:t>к, к</a:t>
            </a:r>
            <a:r>
              <a:rPr lang="ru-RU" b="1" i="1" dirty="0"/>
              <a:t>у</a:t>
            </a:r>
            <a:r>
              <a:rPr lang="ru-RU" i="1" dirty="0"/>
              <a:t>ш</a:t>
            </a:r>
            <a:r>
              <a:rPr lang="ru-RU" b="1" i="1" dirty="0"/>
              <a:t>а</a:t>
            </a:r>
            <a:r>
              <a:rPr lang="ru-RU" i="1" dirty="0"/>
              <a:t>к, </a:t>
            </a:r>
            <a:r>
              <a:rPr lang="ru-RU" b="1" i="1" dirty="0"/>
              <a:t>у</a:t>
            </a:r>
            <a:r>
              <a:rPr lang="ru-RU" i="1" dirty="0"/>
              <a:t>л</a:t>
            </a:r>
            <a:r>
              <a:rPr lang="ru-RU" b="1" i="1" dirty="0"/>
              <a:t>у</a:t>
            </a:r>
            <a:r>
              <a:rPr lang="ru-RU" i="1" dirty="0"/>
              <a:t>с, м</a:t>
            </a:r>
            <a:r>
              <a:rPr lang="ru-RU" b="1" i="1" dirty="0"/>
              <a:t>е</a:t>
            </a:r>
            <a:r>
              <a:rPr lang="ru-RU" i="1" dirty="0"/>
              <a:t>ч</a:t>
            </a:r>
            <a:r>
              <a:rPr lang="ru-RU" b="1" i="1" dirty="0"/>
              <a:t>е</a:t>
            </a:r>
            <a:r>
              <a:rPr lang="ru-RU" i="1" dirty="0"/>
              <a:t>ть, б</a:t>
            </a:r>
            <a:r>
              <a:rPr lang="ru-RU" b="1" i="1" dirty="0"/>
              <a:t>и</a:t>
            </a:r>
            <a:r>
              <a:rPr lang="ru-RU" i="1" dirty="0"/>
              <a:t>с</a:t>
            </a:r>
            <a:r>
              <a:rPr lang="ru-RU" b="1" i="1" dirty="0"/>
              <a:t>е</a:t>
            </a:r>
            <a:r>
              <a:rPr lang="ru-RU" i="1" dirty="0"/>
              <a:t>р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55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071" y="1825625"/>
            <a:ext cx="10990729" cy="4763434"/>
          </a:xfrm>
        </p:spPr>
        <p:txBody>
          <a:bodyPr>
            <a:normAutofit/>
          </a:bodyPr>
          <a:lstStyle/>
          <a:p>
            <a:r>
              <a:rPr lang="ru-RU" dirty="0"/>
              <a:t> К </a:t>
            </a:r>
            <a:r>
              <a:rPr lang="ru-RU" b="1" dirty="0"/>
              <a:t>словообразовательным</a:t>
            </a:r>
            <a:r>
              <a:rPr lang="ru-RU" dirty="0"/>
              <a:t> приметам заимствований относятся иноязычные приставки: </a:t>
            </a:r>
            <a:r>
              <a:rPr lang="ru-RU" b="1" i="1" dirty="0"/>
              <a:t>интер</a:t>
            </a:r>
            <a:r>
              <a:rPr lang="ru-RU" i="1" dirty="0"/>
              <a:t>вал, </a:t>
            </a:r>
            <a:r>
              <a:rPr lang="ru-RU" b="1" i="1" dirty="0"/>
              <a:t>де</a:t>
            </a:r>
            <a:r>
              <a:rPr lang="ru-RU" i="1" dirty="0"/>
              <a:t>дукция, </a:t>
            </a:r>
            <a:r>
              <a:rPr lang="ru-RU" b="1" i="1" dirty="0"/>
              <a:t>ин</a:t>
            </a:r>
            <a:r>
              <a:rPr lang="ru-RU" i="1" dirty="0"/>
              <a:t>дивидуализм, </a:t>
            </a:r>
            <a:r>
              <a:rPr lang="ru-RU" b="1" i="1" dirty="0"/>
              <a:t>ре</a:t>
            </a:r>
            <a:r>
              <a:rPr lang="ru-RU" i="1" dirty="0"/>
              <a:t>гресс, </a:t>
            </a:r>
            <a:r>
              <a:rPr lang="ru-RU" b="1" i="1" dirty="0" err="1"/>
              <a:t>архи</a:t>
            </a:r>
            <a:r>
              <a:rPr lang="ru-RU" i="1" dirty="0" err="1"/>
              <a:t>мандрит,</a:t>
            </a:r>
            <a:r>
              <a:rPr lang="ru-RU" b="1" i="1" dirty="0" err="1"/>
              <a:t>контр</a:t>
            </a:r>
            <a:r>
              <a:rPr lang="ru-RU" i="1" dirty="0" err="1"/>
              <a:t>адмирал</a:t>
            </a:r>
            <a:r>
              <a:rPr lang="ru-RU" i="1" dirty="0"/>
              <a:t>, </a:t>
            </a:r>
            <a:r>
              <a:rPr lang="ru-RU" b="1" i="1" dirty="0"/>
              <a:t>анти</a:t>
            </a:r>
            <a:r>
              <a:rPr lang="ru-RU" i="1" dirty="0"/>
              <a:t>христ</a:t>
            </a:r>
            <a:r>
              <a:rPr lang="ru-RU" dirty="0"/>
              <a:t> и суффиксы: </a:t>
            </a:r>
            <a:r>
              <a:rPr lang="ru-RU" i="1" dirty="0"/>
              <a:t>декан</a:t>
            </a:r>
            <a:r>
              <a:rPr lang="ru-RU" b="1" i="1" dirty="0"/>
              <a:t>ат</a:t>
            </a:r>
            <a:r>
              <a:rPr lang="ru-RU" i="1" dirty="0"/>
              <a:t>, студ</a:t>
            </a:r>
            <a:r>
              <a:rPr lang="ru-RU" b="1" i="1" dirty="0"/>
              <a:t>ент</a:t>
            </a:r>
            <a:r>
              <a:rPr lang="ru-RU" i="1" dirty="0"/>
              <a:t>, техник</a:t>
            </a:r>
            <a:r>
              <a:rPr lang="ru-RU" b="1" i="1" dirty="0"/>
              <a:t>ум</a:t>
            </a:r>
            <a:r>
              <a:rPr lang="ru-RU" i="1" dirty="0"/>
              <a:t>, редакт</a:t>
            </a:r>
            <a:r>
              <a:rPr lang="ru-RU" b="1" i="1" dirty="0"/>
              <a:t>ор</a:t>
            </a:r>
            <a:r>
              <a:rPr lang="ru-RU" i="1" dirty="0"/>
              <a:t>, литерат</a:t>
            </a:r>
            <a:r>
              <a:rPr lang="ru-RU" b="1" i="1" dirty="0"/>
              <a:t>ура</a:t>
            </a:r>
            <a:r>
              <a:rPr lang="ru-RU" i="1" dirty="0"/>
              <a:t>, пролетари</a:t>
            </a:r>
            <a:r>
              <a:rPr lang="ru-RU" b="1" i="1" dirty="0"/>
              <a:t>ат</a:t>
            </a:r>
            <a:r>
              <a:rPr lang="ru-RU" i="1" dirty="0"/>
              <a:t>, </a:t>
            </a:r>
            <a:r>
              <a:rPr lang="ru-RU" i="1" dirty="0" smtClean="0"/>
              <a:t>попул</a:t>
            </a:r>
            <a:r>
              <a:rPr lang="ru-RU" b="1" i="1" dirty="0" smtClean="0"/>
              <a:t>изм</a:t>
            </a:r>
            <a:r>
              <a:rPr lang="ru-RU" i="1" dirty="0"/>
              <a:t>, социал</a:t>
            </a:r>
            <a:r>
              <a:rPr lang="ru-RU" b="1" i="1" dirty="0"/>
              <a:t>ист</a:t>
            </a:r>
            <a:r>
              <a:rPr lang="ru-RU" i="1" dirty="0"/>
              <a:t>, полемиз</a:t>
            </a:r>
            <a:r>
              <a:rPr lang="ru-RU" b="1" i="1" dirty="0"/>
              <a:t>ировать</a:t>
            </a:r>
            <a:r>
              <a:rPr lang="ru-RU" dirty="0"/>
              <a:t> и т. д</a:t>
            </a:r>
            <a:r>
              <a:rPr lang="ru-RU" dirty="0" smtClean="0"/>
              <a:t>.</a:t>
            </a:r>
          </a:p>
          <a:p>
            <a:r>
              <a:rPr lang="ru-RU" dirty="0"/>
              <a:t>Иноязычные суффиксы: </a:t>
            </a:r>
            <a:r>
              <a:rPr lang="ru-RU" i="1" dirty="0"/>
              <a:t>декан</a:t>
            </a:r>
            <a:r>
              <a:rPr lang="ru-RU" b="1" i="1" dirty="0"/>
              <a:t>ат</a:t>
            </a:r>
            <a:r>
              <a:rPr lang="ru-RU" i="1" dirty="0"/>
              <a:t>, студ</a:t>
            </a:r>
            <a:r>
              <a:rPr lang="ru-RU" b="1" i="1" dirty="0"/>
              <a:t>ент</a:t>
            </a:r>
            <a:r>
              <a:rPr lang="ru-RU" i="1" dirty="0"/>
              <a:t>, техник</a:t>
            </a:r>
            <a:r>
              <a:rPr lang="ru-RU" b="1" i="1" dirty="0"/>
              <a:t>ум</a:t>
            </a:r>
            <a:r>
              <a:rPr lang="ru-RU" i="1" dirty="0"/>
              <a:t>, редак</a:t>
            </a:r>
            <a:r>
              <a:rPr lang="ru-RU" b="1" i="1" dirty="0"/>
              <a:t>тор</a:t>
            </a:r>
            <a:r>
              <a:rPr lang="ru-RU" i="1" dirty="0"/>
              <a:t>, литерат</a:t>
            </a:r>
            <a:r>
              <a:rPr lang="ru-RU" b="1" i="1" dirty="0"/>
              <a:t>ур</a:t>
            </a:r>
            <a:r>
              <a:rPr lang="ru-RU" i="1" dirty="0"/>
              <a:t>а, пролетари</a:t>
            </a:r>
            <a:r>
              <a:rPr lang="ru-RU" b="1" i="1" dirty="0"/>
              <a:t>ат</a:t>
            </a:r>
            <a:r>
              <a:rPr lang="ru-RU" i="1" dirty="0"/>
              <a:t>, попул</a:t>
            </a:r>
            <a:r>
              <a:rPr lang="ru-RU" b="1" i="1" dirty="0"/>
              <a:t>изм</a:t>
            </a:r>
            <a:r>
              <a:rPr lang="ru-RU" i="1" dirty="0"/>
              <a:t>, социал</a:t>
            </a:r>
            <a:r>
              <a:rPr lang="ru-RU" b="1" i="1" dirty="0"/>
              <a:t>ист</a:t>
            </a:r>
            <a:r>
              <a:rPr lang="ru-RU" i="1" dirty="0"/>
              <a:t>, полемиз</a:t>
            </a:r>
            <a:r>
              <a:rPr lang="ru-RU" b="1" i="1" dirty="0"/>
              <a:t>ировать</a:t>
            </a:r>
            <a:r>
              <a:rPr lang="ru-RU" dirty="0"/>
              <a:t> и т. д</a:t>
            </a:r>
            <a:r>
              <a:rPr lang="ru-RU" dirty="0" smtClean="0"/>
              <a:t>.</a:t>
            </a:r>
          </a:p>
          <a:p>
            <a:r>
              <a:rPr lang="ru-RU" dirty="0"/>
              <a:t>Наличие некоторых корней типа </a:t>
            </a:r>
            <a:r>
              <a:rPr lang="ru-RU" i="1" dirty="0" err="1"/>
              <a:t>аква</a:t>
            </a:r>
            <a:r>
              <a:rPr lang="ru-RU" i="1" dirty="0"/>
              <a:t>-, марин-, </a:t>
            </a:r>
            <a:r>
              <a:rPr lang="ru-RU" i="1" dirty="0" err="1"/>
              <a:t>гео</a:t>
            </a:r>
            <a:r>
              <a:rPr lang="ru-RU" i="1" dirty="0"/>
              <a:t>-, графо-</a:t>
            </a:r>
            <a:r>
              <a:rPr lang="ru-RU" dirty="0"/>
              <a:t> и т.д.: </a:t>
            </a:r>
            <a:r>
              <a:rPr lang="ru-RU" i="1" dirty="0"/>
              <a:t>аквариум, маринист, геодезист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70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682" y="83126"/>
            <a:ext cx="11828318" cy="677487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u="sng" dirty="0" smtClean="0"/>
              <a:t>                 </a:t>
            </a:r>
            <a:r>
              <a:rPr lang="ru-RU" u="sng" dirty="0"/>
              <a:t> К </a:t>
            </a:r>
            <a:r>
              <a:rPr lang="ru-RU" b="1" u="sng" dirty="0"/>
              <a:t>греческим</a:t>
            </a:r>
            <a:r>
              <a:rPr lang="ru-RU" u="sng" dirty="0"/>
              <a:t> заимствованиям (</a:t>
            </a:r>
            <a:r>
              <a:rPr lang="ru-RU" b="1" u="sng" dirty="0"/>
              <a:t>грецизмам</a:t>
            </a:r>
            <a:r>
              <a:rPr lang="ru-RU" u="sng" dirty="0"/>
              <a:t>) относят, например:</a:t>
            </a:r>
          </a:p>
          <a:p>
            <a:pPr fontAlgn="base"/>
            <a:r>
              <a:rPr lang="ru-RU" dirty="0"/>
              <a:t>слова из области религии: </a:t>
            </a:r>
            <a:r>
              <a:rPr lang="ru-RU" i="1" dirty="0"/>
              <a:t>анафема, ангел, архиепископ, демон, митрополит, клирос, лампада, икона, протоиерей, пономарь</a:t>
            </a:r>
            <a:r>
              <a:rPr lang="ru-RU" dirty="0"/>
              <a:t>; </a:t>
            </a:r>
          </a:p>
          <a:p>
            <a:pPr fontAlgn="base"/>
            <a:r>
              <a:rPr lang="ru-RU" dirty="0"/>
              <a:t>научные термины:</a:t>
            </a:r>
            <a:r>
              <a:rPr lang="ru-RU" i="1" dirty="0"/>
              <a:t> математика, философия, история, грамматика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бытовые термины: </a:t>
            </a:r>
            <a:r>
              <a:rPr lang="ru-RU" i="1" dirty="0"/>
              <a:t>лохань, баня, фонарь, кровать, тетрадь</a:t>
            </a:r>
            <a:r>
              <a:rPr lang="ru-RU" dirty="0"/>
              <a:t>,</a:t>
            </a:r>
            <a:r>
              <a:rPr lang="ru-RU" i="1" dirty="0"/>
              <a:t> грамота, парус, лента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наименования растений и животных: </a:t>
            </a:r>
            <a:r>
              <a:rPr lang="ru-RU" i="1" dirty="0"/>
              <a:t>кипарис, кедр, свёкла, крокодил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имена собственные: </a:t>
            </a:r>
            <a:r>
              <a:rPr lang="ru-RU" i="1" dirty="0"/>
              <a:t>Георгий, Елена, Софья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термины из области искусства и науки: </a:t>
            </a:r>
            <a:r>
              <a:rPr lang="ru-RU" i="1" dirty="0"/>
              <a:t>хорей, анапест, комедия, мантия, стих, идея, логика, физика, аналогия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Особенности заимствований данной группы:</a:t>
            </a:r>
          </a:p>
          <a:p>
            <a:pPr fontAlgn="base"/>
            <a:r>
              <a:rPr lang="ru-RU" dirty="0"/>
              <a:t>звук </a:t>
            </a:r>
            <a:r>
              <a:rPr lang="ru-RU" b="1" dirty="0"/>
              <a:t>ф</a:t>
            </a:r>
            <a:r>
              <a:rPr lang="ru-RU" dirty="0"/>
              <a:t> (</a:t>
            </a:r>
            <a:r>
              <a:rPr lang="ru-RU" i="1" dirty="0"/>
              <a:t>философия, фонарь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начальное </a:t>
            </a:r>
            <a:r>
              <a:rPr lang="ru-RU" b="1" dirty="0"/>
              <a:t>э</a:t>
            </a:r>
            <a:r>
              <a:rPr lang="ru-RU" dirty="0"/>
              <a:t> (</a:t>
            </a:r>
            <a:r>
              <a:rPr lang="ru-RU" i="1" dirty="0"/>
              <a:t>этика, эпиграф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сочетания </a:t>
            </a:r>
            <a:r>
              <a:rPr lang="ru-RU" b="1" dirty="0" err="1"/>
              <a:t>пс</a:t>
            </a:r>
            <a:r>
              <a:rPr lang="ru-RU" dirty="0"/>
              <a:t>, </a:t>
            </a:r>
            <a:r>
              <a:rPr lang="ru-RU" b="1" dirty="0"/>
              <a:t>кс</a:t>
            </a:r>
            <a:r>
              <a:rPr lang="ru-RU" dirty="0"/>
              <a:t> (</a:t>
            </a:r>
            <a:r>
              <a:rPr lang="ru-RU" i="1" dirty="0"/>
              <a:t>лексика, икс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корни </a:t>
            </a:r>
            <a:r>
              <a:rPr lang="ru-RU" i="1" dirty="0"/>
              <a:t>авто-, -логос, фото-, </a:t>
            </a:r>
            <a:r>
              <a:rPr lang="ru-RU" i="1" dirty="0" err="1"/>
              <a:t>аэро</a:t>
            </a:r>
            <a:r>
              <a:rPr lang="ru-RU" i="1" dirty="0"/>
              <a:t>-, </a:t>
            </a:r>
            <a:r>
              <a:rPr lang="ru-RU" i="1" dirty="0" err="1"/>
              <a:t>антропо</a:t>
            </a:r>
            <a:r>
              <a:rPr lang="ru-RU" i="1" dirty="0"/>
              <a:t>-, </a:t>
            </a:r>
            <a:r>
              <a:rPr lang="ru-RU" i="1" dirty="0" err="1"/>
              <a:t>фило</a:t>
            </a:r>
            <a:r>
              <a:rPr lang="ru-RU" i="1" dirty="0"/>
              <a:t>-</a:t>
            </a:r>
            <a:r>
              <a:rPr lang="ru-RU" dirty="0"/>
              <a:t> и др.;</a:t>
            </a:r>
          </a:p>
          <a:p>
            <a:pPr fontAlgn="base"/>
            <a:r>
              <a:rPr lang="ru-RU" dirty="0"/>
              <a:t>приставки </a:t>
            </a:r>
            <a:r>
              <a:rPr lang="ru-RU" i="1" dirty="0"/>
              <a:t>а-, анти-, пан- </a:t>
            </a:r>
            <a:r>
              <a:rPr lang="ru-RU" dirty="0"/>
              <a:t>и др.  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86587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u="sng" dirty="0"/>
              <a:t>Заимствования из </a:t>
            </a:r>
            <a:r>
              <a:rPr lang="ru-RU" b="1" u="sng" dirty="0"/>
              <a:t>латинского языка </a:t>
            </a:r>
            <a:r>
              <a:rPr lang="ru-RU" u="sng" dirty="0"/>
              <a:t>(</a:t>
            </a:r>
            <a:r>
              <a:rPr lang="ru-RU" b="1" u="sng" dirty="0"/>
              <a:t>латинизмы</a:t>
            </a:r>
            <a:r>
              <a:rPr lang="ru-RU" u="sng" dirty="0"/>
              <a:t>):</a:t>
            </a:r>
          </a:p>
          <a:p>
            <a:pPr fontAlgn="base"/>
            <a:r>
              <a:rPr lang="ru-RU" dirty="0"/>
              <a:t>слова, связанные с обучением: </a:t>
            </a:r>
            <a:r>
              <a:rPr lang="ru-RU" i="1" dirty="0"/>
              <a:t>школа, декан, канцелярия, каникулы, директор, диктант, экзамен</a:t>
            </a:r>
            <a:r>
              <a:rPr lang="ru-RU" dirty="0"/>
              <a:t>, </a:t>
            </a:r>
            <a:r>
              <a:rPr lang="ru-RU" i="1" dirty="0"/>
              <a:t>студент, аудитория, профессор, класс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политические и философские термины: </a:t>
            </a:r>
            <a:r>
              <a:rPr lang="ru-RU" i="1" dirty="0"/>
              <a:t>эволюция, диктатура, конституция, корпорация, пролетариат, процесс, публика, революция, республика, эрудиция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научные понятия: </a:t>
            </a:r>
            <a:r>
              <a:rPr lang="ru-RU" i="1" dirty="0"/>
              <a:t>тангенс, синус, гербарий,</a:t>
            </a:r>
            <a:r>
              <a:rPr lang="ru-RU" dirty="0"/>
              <a:t> </a:t>
            </a:r>
            <a:r>
              <a:rPr lang="ru-RU" i="1" dirty="0"/>
              <a:t>радиус, пропорция, меридиан, максимум, минимум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слова, связанные с искусством: </a:t>
            </a:r>
            <a:r>
              <a:rPr lang="ru-RU" i="1" dirty="0"/>
              <a:t>литература, арена, октава, цирк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названия месяцев: </a:t>
            </a:r>
            <a:r>
              <a:rPr lang="ru-RU" i="1" dirty="0"/>
              <a:t>январь, июль, август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наименования административного характера: </a:t>
            </a:r>
            <a:r>
              <a:rPr lang="ru-RU" i="1" dirty="0"/>
              <a:t>республика, канцелярия, депутат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имена собственные: </a:t>
            </a:r>
            <a:r>
              <a:rPr lang="ru-RU" i="1" dirty="0"/>
              <a:t>Юлия, Марина, Виктор, Роман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72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fontAlgn="base"/>
            <a:r>
              <a:rPr lang="ru-RU" u="sng" dirty="0" smtClean="0"/>
              <a:t>Среди</a:t>
            </a:r>
            <a:r>
              <a:rPr lang="ru-RU" u="sng" dirty="0"/>
              <a:t> </a:t>
            </a:r>
            <a:r>
              <a:rPr lang="ru-RU" b="1" u="sng" dirty="0"/>
              <a:t>тюркских</a:t>
            </a:r>
            <a:r>
              <a:rPr lang="ru-RU" u="sng" dirty="0"/>
              <a:t> заимствований </a:t>
            </a:r>
            <a:r>
              <a:rPr lang="ru-RU" dirty="0"/>
              <a:t>(</a:t>
            </a:r>
            <a:r>
              <a:rPr lang="ru-RU" b="1" dirty="0"/>
              <a:t>тюркизмов</a:t>
            </a:r>
            <a:r>
              <a:rPr lang="ru-RU" dirty="0"/>
              <a:t>) больше всего слов из татарского языка, что объясняется историческими условиями (многолетнее татаро-монгольское иго):</a:t>
            </a:r>
          </a:p>
          <a:p>
            <a:pPr fontAlgn="base"/>
            <a:r>
              <a:rPr lang="ru-RU" dirty="0"/>
              <a:t>слова из военной, торговой и бытовой речи: </a:t>
            </a:r>
            <a:r>
              <a:rPr lang="ru-RU" i="1" dirty="0"/>
              <a:t>караван, кобура, курган, колчан, каракуль, кистень, казна, деньга, алтын, базар, коврига, изюм, арбуз, таз, утюг, очаг, епанча, шаровары, кушак, тулуп, аршин, бакалея, лапша, чулок, башмак, сундук, халат, туман, кавардак</a:t>
            </a:r>
            <a:r>
              <a:rPr lang="ru-RU" dirty="0"/>
              <a:t>, </a:t>
            </a:r>
            <a:r>
              <a:rPr lang="ru-RU" i="1" dirty="0"/>
              <a:t>ковыль, тушканчик, жемчуг, кумир, чертог, бисер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почти все названия пород и мастей лошадей: </a:t>
            </a:r>
            <a:r>
              <a:rPr lang="ru-RU" i="1" dirty="0"/>
              <a:t>аргамак</a:t>
            </a:r>
            <a:r>
              <a:rPr lang="ru-RU" dirty="0"/>
              <a:t> (порода рослых туркменских лошадей), </a:t>
            </a:r>
            <a:r>
              <a:rPr lang="ru-RU" i="1" dirty="0"/>
              <a:t>чалый, буланый, гнедой, караковый, каурый, бурый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Признаком слов тюркского происхождения является гармония гласных (</a:t>
            </a:r>
            <a:r>
              <a:rPr lang="ru-RU" b="1" dirty="0"/>
              <a:t>сингармонизм</a:t>
            </a:r>
            <a:r>
              <a:rPr lang="ru-RU" dirty="0"/>
              <a:t>) — закономерное употребление в одном слове гласных только одного ряда: заднего [а], [у] или переднего [э], [и]: </a:t>
            </a:r>
            <a:r>
              <a:rPr lang="ru-RU" i="1" dirty="0"/>
              <a:t>атаман, караван, карандаш, башмак, аркан, сундук, сарафан, барабан, каблук, кушак, улус, мечеть, бисер</a:t>
            </a:r>
            <a:r>
              <a:rPr lang="ru-RU" dirty="0"/>
              <a:t>.</a:t>
            </a:r>
          </a:p>
          <a:p>
            <a:pPr fontAlgn="base"/>
            <a:r>
              <a:rPr lang="ru-RU" dirty="0" smtClean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57256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335</Words>
  <Application>Microsoft Office PowerPoint</Application>
  <PresentationFormat>Широкоэкранный</PresentationFormat>
  <Paragraphs>96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Helvetica</vt:lpstr>
      <vt:lpstr>Trebuchet MS</vt:lpstr>
      <vt:lpstr>Wingdings 3</vt:lpstr>
      <vt:lpstr>Грань</vt:lpstr>
      <vt:lpstr>Признаки заимствованных слов.</vt:lpstr>
      <vt:lpstr>Фонетические и графические признаки заимствованных слов в русском языке: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Елена Заплатина</cp:lastModifiedBy>
  <cp:revision>5</cp:revision>
  <dcterms:created xsi:type="dcterms:W3CDTF">2014-10-30T19:43:40Z</dcterms:created>
  <dcterms:modified xsi:type="dcterms:W3CDTF">2015-02-28T07:01:12Z</dcterms:modified>
</cp:coreProperties>
</file>