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63" r:id="rId2"/>
    <p:sldId id="352" r:id="rId3"/>
    <p:sldId id="364" r:id="rId4"/>
    <p:sldId id="365" r:id="rId5"/>
    <p:sldId id="350" r:id="rId6"/>
    <p:sldId id="351" r:id="rId7"/>
    <p:sldId id="366" r:id="rId8"/>
    <p:sldId id="353" r:id="rId9"/>
    <p:sldId id="298" r:id="rId10"/>
    <p:sldId id="335" r:id="rId11"/>
    <p:sldId id="367" r:id="rId12"/>
    <p:sldId id="368" r:id="rId13"/>
    <p:sldId id="375" r:id="rId14"/>
    <p:sldId id="369" r:id="rId15"/>
    <p:sldId id="372" r:id="rId16"/>
    <p:sldId id="376" r:id="rId17"/>
    <p:sldId id="275" r:id="rId18"/>
    <p:sldId id="378" r:id="rId19"/>
    <p:sldId id="356" r:id="rId20"/>
    <p:sldId id="276" r:id="rId21"/>
    <p:sldId id="358" r:id="rId22"/>
    <p:sldId id="379" r:id="rId23"/>
    <p:sldId id="362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76" autoAdjust="0"/>
    <p:restoredTop sz="94660"/>
  </p:normalViewPr>
  <p:slideViewPr>
    <p:cSldViewPr>
      <p:cViewPr varScale="1">
        <p:scale>
          <a:sx n="69" d="100"/>
          <a:sy n="69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1A4043-8014-4245-8FF8-64983A7F124B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61F7DA-FFDD-486A-A4D9-9A0860274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4098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480E8-1087-4FA3-AC74-4D8BA99E475D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3CD4F-35F4-4461-9A38-6513593C51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A237C-58C4-43D7-8494-5D884760A18F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FB231-79A7-4A9F-B7B2-08A10A69C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20394-D567-47C1-B808-67F2105AA8D2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DE3BE-B70C-417C-9ED4-30A747A64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432A4-72F3-4DF9-8935-90E0B7AB6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525962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F7A28-B8E2-4F2C-8849-50546C100DBF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09874-51CA-4CD5-BF23-04281E662F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AC1CE-A42B-4F8B-AC2E-99B636AB10B3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9895D-1234-490C-83F2-321EB81B7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A9F4C-C9E6-4E81-BC2D-3C231D0F95C6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B905C-FD15-434D-9683-AEBF77CFE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16D5F-1452-43A2-A035-F06326B5A865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6835B-46D3-4E1B-AD00-ED71B3E34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95499-3C9F-448B-BD12-A4E7E4B41851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C42D6-4625-41F3-BECB-09A6BA1DA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67184-5ABE-466C-8DE8-E2E967EAC666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974D9-67C4-4BF0-B085-54DD10B1F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3D79B-8D5D-42E3-B1D0-3B176C277E73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6D61F-47C9-4A3B-8B2F-48B662258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6AB82-D0CA-4D9C-B113-513AFB2B844B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4A9FC-99BD-43A7-8C66-E48688ED4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F5183-A104-439C-83A9-A2FFDE9F4186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BF7D0-53B5-43FC-B5C3-135585B13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36472-A0FD-424B-ADCF-68AF4A557D40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E4A80-4078-4402-98CB-D7E4AABCD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BAB204-6846-444B-B2C6-38AB6561FCB5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4CDE6A-3849-4B7A-B1F3-EBCC17D6E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4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72" r:id="rId10"/>
    <p:sldLayoutId id="2147483682" r:id="rId11"/>
    <p:sldLayoutId id="2147483683" r:id="rId12"/>
    <p:sldLayoutId id="2147483671" r:id="rId13"/>
    <p:sldLayoutId id="2147483670" r:id="rId14"/>
  </p:sldLayoutIdLst>
  <p:transition spd="slow">
    <p:wheel spokes="3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tt-RU" sz="2800" cap="none" smtClean="0">
                <a:solidFill>
                  <a:schemeClr val="tx1"/>
                </a:solidFill>
                <a:effectLst/>
                <a:latin typeface="Arial" charset="0"/>
              </a:rPr>
              <a:t>АВЫЛДАШЛАРЫМ  РИФАТ СӘЛАХ ҺӘМ ӘХМӘТ             РӘШИТ ИҖАТЫНДА ТУГАН ЯК ОБРАЗЫ</a:t>
            </a:r>
            <a:endParaRPr lang="ru-RU" sz="2800" cap="none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410" name="Picture 4" descr="p6_dscn096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88" y="1593850"/>
            <a:ext cx="8064500" cy="4486275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tt-RU" sz="3200" cap="none" smtClean="0">
                <a:solidFill>
                  <a:schemeClr val="tx1"/>
                </a:solidFill>
                <a:effectLst/>
              </a:rPr>
              <a:t/>
            </a:r>
            <a:br>
              <a:rPr lang="tt-RU" sz="3200" cap="none" smtClean="0">
                <a:solidFill>
                  <a:schemeClr val="tx1"/>
                </a:solidFill>
                <a:effectLst/>
              </a:rPr>
            </a:br>
            <a:r>
              <a:rPr lang="tt-RU" sz="3200" cap="none" smtClean="0">
                <a:solidFill>
                  <a:schemeClr val="tx1"/>
                </a:solidFill>
                <a:effectLst/>
              </a:rPr>
              <a:t/>
            </a:r>
            <a:br>
              <a:rPr lang="tt-RU" sz="3200" cap="none" smtClean="0">
                <a:solidFill>
                  <a:schemeClr val="tx1"/>
                </a:solidFill>
                <a:effectLst/>
              </a:rPr>
            </a:br>
            <a:r>
              <a:rPr lang="tt-RU" sz="3200" cap="none" smtClean="0">
                <a:solidFill>
                  <a:schemeClr val="tx1"/>
                </a:solidFill>
                <a:effectLst/>
              </a:rPr>
              <a:t>“Минем шәҗәрәм” поэмасында да туган  як образын, аларның кешеләрен  шактый күп күрергә була.</a:t>
            </a:r>
            <a:br>
              <a:rPr lang="tt-RU" sz="3200" cap="none" smtClean="0">
                <a:solidFill>
                  <a:schemeClr val="tx1"/>
                </a:solidFill>
                <a:effectLst/>
              </a:rPr>
            </a:br>
            <a:endParaRPr lang="ru-RU" sz="3200" cap="none" smtClean="0">
              <a:solidFill>
                <a:schemeClr val="tx1"/>
              </a:solidFill>
              <a:effectLst/>
            </a:endParaRP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       </a:t>
            </a:r>
            <a:endParaRPr lang="ru-RU" sz="4400" smtClean="0"/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638175" y="2316163"/>
            <a:ext cx="786765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1133475" algn="l"/>
              </a:tabLst>
            </a:pPr>
            <a:r>
              <a:rPr lang="tt-RU" sz="2800"/>
              <a:t>                  Әй сибелгән Чәчкап. Әй сибелгән –</a:t>
            </a:r>
          </a:p>
          <a:p>
            <a:pPr algn="ctr">
              <a:tabLst>
                <a:tab pos="1133475" algn="l"/>
              </a:tabLst>
            </a:pPr>
            <a:r>
              <a:rPr lang="tt-RU" sz="2800"/>
              <a:t>         Җилдә тузган чәчәк шикелле.</a:t>
            </a:r>
          </a:p>
          <a:p>
            <a:pPr algn="ctr">
              <a:tabLst>
                <a:tab pos="1133475" algn="l"/>
              </a:tabLst>
            </a:pPr>
            <a:r>
              <a:rPr lang="tt-RU" sz="2800"/>
              <a:t>             Чит-ят җирдә яшәп нәсел җебен</a:t>
            </a:r>
          </a:p>
          <a:p>
            <a:pPr algn="ctr">
              <a:tabLst>
                <a:tab pos="1133475" algn="l"/>
              </a:tabLst>
            </a:pPr>
            <a:r>
              <a:rPr lang="tt-RU" sz="2800"/>
              <a:t>      Саклаулары. Ай-һай, икеле.</a:t>
            </a:r>
          </a:p>
          <a:p>
            <a:pPr algn="ctr">
              <a:tabLst>
                <a:tab pos="1133475" algn="l"/>
              </a:tabLst>
            </a:pPr>
            <a:endParaRPr lang="tt-RU" sz="2800"/>
          </a:p>
        </p:txBody>
      </p:sp>
      <p:pic>
        <p:nvPicPr>
          <p:cNvPr id="26628" name="Picture 4" descr="p6_dscn096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4197350"/>
            <a:ext cx="3960812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effectLst/>
            </a:endParaRP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Рисунок 8" descr="Изображение 41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4643438" y="404813"/>
            <a:ext cx="45005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t-RU" sz="2000"/>
              <a:t>Буа районы Яңа Чәчкап авылы егете. Казан дәүләт    университетының юридик </a:t>
            </a:r>
          </a:p>
          <a:p>
            <a:r>
              <a:rPr lang="tt-RU" sz="2000"/>
              <a:t>факул</a:t>
            </a:r>
            <a:r>
              <a:rPr lang="ru-RU" sz="2000"/>
              <a:t>ь</a:t>
            </a:r>
            <a:r>
              <a:rPr lang="tt-RU" sz="2000"/>
              <a:t>те-тында укыган.</a:t>
            </a:r>
          </a:p>
          <a:p>
            <a:r>
              <a:rPr lang="tt-RU" sz="2000"/>
              <a:t>”Иделем акчарлагы – 2006”</a:t>
            </a:r>
          </a:p>
          <a:p>
            <a:r>
              <a:rPr lang="tt-RU" sz="2000"/>
              <a:t> бәйгесенең “Гран-При” иясе.</a:t>
            </a:r>
          </a:p>
          <a:p>
            <a:r>
              <a:rPr lang="tt-RU" sz="2000"/>
              <a:t>КДУ ның “Әллүки” әдәби иҗат</a:t>
            </a:r>
          </a:p>
          <a:p>
            <a:r>
              <a:rPr lang="tt-RU" sz="2000"/>
              <a:t> берләшмәсе әг</a:t>
            </a:r>
            <a:r>
              <a:rPr lang="ru-RU" sz="2000"/>
              <a:t>ъ</a:t>
            </a:r>
            <a:r>
              <a:rPr lang="tt-RU" sz="2000"/>
              <a:t>засы.</a:t>
            </a:r>
            <a:br>
              <a:rPr lang="tt-RU" sz="2000"/>
            </a:br>
            <a:r>
              <a:rPr lang="tt-RU" sz="2000"/>
              <a:t>“Идел “</a:t>
            </a:r>
            <a:r>
              <a:rPr lang="ru-RU" sz="2000"/>
              <a:t> ж</a:t>
            </a:r>
            <a:r>
              <a:rPr lang="tt-RU" sz="2000"/>
              <a:t>урналының  бүлек мөхәррире.</a:t>
            </a:r>
            <a:endParaRPr lang="ru-RU" sz="2000"/>
          </a:p>
        </p:txBody>
      </p:sp>
      <p:pic>
        <p:nvPicPr>
          <p:cNvPr id="20" name="Рисунок 19" descr="clip_image0066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14313"/>
            <a:ext cx="14287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>
                <a:effectLst/>
              </a:rPr>
              <a:t>Туган ягым</a:t>
            </a:r>
          </a:p>
        </p:txBody>
      </p:sp>
      <p:pic>
        <p:nvPicPr>
          <p:cNvPr id="9" name="Рисунок 8" descr="clip_imageшщ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0884" y="1562084"/>
            <a:ext cx="2709149" cy="3000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lip_image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2295" y="4276730"/>
            <a:ext cx="3308017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468313" y="1196975"/>
            <a:ext cx="45720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t-RU"/>
              <a:t> </a:t>
            </a:r>
            <a:r>
              <a:rPr lang="tt-RU">
                <a:solidFill>
                  <a:srgbClr val="115964"/>
                </a:solidFill>
              </a:rPr>
              <a:t>Туган авылым, Яңа Чәчкап,</a:t>
            </a:r>
          </a:p>
          <a:p>
            <a:r>
              <a:rPr lang="tt-RU">
                <a:solidFill>
                  <a:srgbClr val="115964"/>
                </a:solidFill>
              </a:rPr>
              <a:t>Гөрләп торасың микән?</a:t>
            </a:r>
          </a:p>
          <a:p>
            <a:r>
              <a:rPr lang="tt-RU">
                <a:solidFill>
                  <a:srgbClr val="115964"/>
                </a:solidFill>
              </a:rPr>
              <a:t>Чит җирләргә чыгып киткәч,</a:t>
            </a:r>
          </a:p>
          <a:p>
            <a:r>
              <a:rPr lang="tt-RU">
                <a:solidFill>
                  <a:srgbClr val="115964"/>
                </a:solidFill>
              </a:rPr>
              <a:t>Сагындырасың икән.</a:t>
            </a:r>
          </a:p>
          <a:p>
            <a:endParaRPr lang="tt-RU">
              <a:solidFill>
                <a:srgbClr val="115964"/>
              </a:solidFill>
            </a:endParaRPr>
          </a:p>
          <a:p>
            <a:r>
              <a:rPr lang="tt-RU">
                <a:solidFill>
                  <a:srgbClr val="115964"/>
                </a:solidFill>
              </a:rPr>
              <a:t>Бик сагындым, туган авылым,</a:t>
            </a:r>
          </a:p>
          <a:p>
            <a:r>
              <a:rPr lang="tt-RU">
                <a:solidFill>
                  <a:srgbClr val="115964"/>
                </a:solidFill>
              </a:rPr>
              <a:t>Чәчәкле үзәнеңне.</a:t>
            </a:r>
          </a:p>
          <a:p>
            <a:r>
              <a:rPr lang="tt-RU">
                <a:solidFill>
                  <a:srgbClr val="115964"/>
                </a:solidFill>
              </a:rPr>
              <a:t>Синең якты урамнарың</a:t>
            </a:r>
          </a:p>
          <a:p>
            <a:r>
              <a:rPr lang="tt-RU">
                <a:solidFill>
                  <a:srgbClr val="115964"/>
                </a:solidFill>
              </a:rPr>
              <a:t>Күрмичә түзәрменме?</a:t>
            </a:r>
          </a:p>
          <a:p>
            <a:endParaRPr lang="tt-RU">
              <a:solidFill>
                <a:srgbClr val="115964"/>
              </a:solidFill>
            </a:endParaRPr>
          </a:p>
          <a:p>
            <a:r>
              <a:rPr lang="tt-RU">
                <a:solidFill>
                  <a:srgbClr val="115964"/>
                </a:solidFill>
              </a:rPr>
              <a:t>Җырларымда яшисең син,</a:t>
            </a:r>
          </a:p>
          <a:p>
            <a:r>
              <a:rPr lang="tt-RU">
                <a:solidFill>
                  <a:srgbClr val="115964"/>
                </a:solidFill>
              </a:rPr>
              <a:t>Исемең дә чәчә моң.</a:t>
            </a:r>
          </a:p>
          <a:p>
            <a:r>
              <a:rPr lang="tt-RU">
                <a:solidFill>
                  <a:srgbClr val="115964"/>
                </a:solidFill>
              </a:rPr>
              <a:t>Еракларга китсәм дә мин,</a:t>
            </a:r>
          </a:p>
          <a:p>
            <a:r>
              <a:rPr lang="tt-RU">
                <a:solidFill>
                  <a:srgbClr val="115964"/>
                </a:solidFill>
              </a:rPr>
              <a:t>Бер кайтырмын,Чәчкабым!</a:t>
            </a:r>
            <a:endParaRPr lang="ru-RU">
              <a:solidFill>
                <a:srgbClr val="115964"/>
              </a:solidFill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>
                <a:effectLst/>
              </a:rPr>
              <a:t>                   Яңа Чәчкап мәктәбе</a:t>
            </a:r>
          </a:p>
        </p:txBody>
      </p:sp>
      <p:pic>
        <p:nvPicPr>
          <p:cNvPr id="29698" name="Picture 4" descr="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1268413"/>
            <a:ext cx="4100513" cy="3076575"/>
          </a:xfrm>
        </p:spPr>
      </p:pic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1763713" y="2997200"/>
            <a:ext cx="72104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tt-RU"/>
              <a:t>                              Без китәбез, сез каласыз инде, </a:t>
            </a:r>
            <a:endParaRPr lang="ru-RU"/>
          </a:p>
          <a:p>
            <a:pPr algn="ctr"/>
            <a:r>
              <a:rPr lang="tt-RU"/>
              <a:t>                Укытучы абый-апалар,</a:t>
            </a:r>
            <a:endParaRPr lang="ru-RU"/>
          </a:p>
          <a:p>
            <a:pPr algn="ctr"/>
            <a:r>
              <a:rPr lang="tt-RU"/>
              <a:t>       Рәхмәт!</a:t>
            </a:r>
            <a:endParaRPr lang="ru-RU"/>
          </a:p>
          <a:p>
            <a:pPr algn="ctr"/>
            <a:r>
              <a:rPr lang="tt-RU"/>
              <a:t>                           Башка берни әйтә алмыйм –</a:t>
            </a:r>
            <a:endParaRPr lang="ru-RU"/>
          </a:p>
          <a:p>
            <a:pPr algn="ctr"/>
            <a:r>
              <a:rPr lang="tt-RU"/>
              <a:t>                               Күзләремнән яшьләр тамалар.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effectLst/>
            </a:endParaRPr>
          </a:p>
        </p:txBody>
      </p:sp>
      <p:pic>
        <p:nvPicPr>
          <p:cNvPr id="30722" name="Picture 2" descr="C:\Documents and Settings\RAY\Мои документы\Мои рисунки\рисунки--\реки и всё что с ними связанно\3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476250"/>
            <a:ext cx="10874375" cy="5995988"/>
          </a:xfrm>
        </p:spPr>
      </p:pic>
      <p:pic>
        <p:nvPicPr>
          <p:cNvPr id="8" name="Picture 2" descr="C:\Documents and Settings\RAY\Рабочий стол\Новая папка (5)\DSC011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094" y="411140"/>
            <a:ext cx="3071835" cy="3643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5" descr="view_377006_23813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3213100"/>
            <a:ext cx="5076825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4005263"/>
            <a:ext cx="3333750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22 -0.02267  -0.033 -0.06133  -0.027 -0.1  C -0.024 -0.11333  -0.02 -0.12667  -0.014 -0.13733  C -0.01 -0.10667  0.004 -0.07867  0.025 -0.06133  C 0.025 -0.09867  0.041 -0.13467  0.068 -0.15067  C 0.077 -0.15733  0.087 -0.16  0.097 -0.16133  C 0.082 -0.13867  0.074 -0.10667  0.077 -0.07333  C 0.099 -0.09733  0.13 -0.10267  0.157 -0.08533  C 0.166 -0.08  0.175 -0.07067  0.181 -0.06133  C 0.158 -0.064  0.134 -0.052  0.117 -0.028  C 0.144 -0.02  0.167 0.008  0.174 0.04667  C 0.176 0.06  0.176 0.07333  0.174 0.08667  C 0.161 0.06133  0.139 0.044  0.115 0.04133  C 0.127 0.07467  0.124 0.116  0.106 0.14667  C 0.099 0.15733  0.091 0.16667  0.082 0.172  C 0.089 0.14267  0.085 0.10933  0.072 0.08267  C 0.06 0.116  0.034 0.13867  0.004 0.13867  C -0.007 0.13867  -0.017 0.136  -0.026 0.13067  C -0.004 0.12  0.013 0.09467  0.021 0.064  C -0.007 0.072  -0.036 0.06  -0.055 0.02933  C -0.062 0.01733  -0.066 0.00533  -0.069 -0.008  C -0.049 0.00933  -0.023 0.012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cap="none" smtClean="0">
                <a:effectLst/>
              </a:rPr>
              <a:t/>
            </a:r>
            <a:br>
              <a:rPr lang="ru-RU" sz="3200" cap="none" smtClean="0">
                <a:effectLst/>
              </a:rPr>
            </a:br>
            <a:r>
              <a:rPr lang="tt-RU" sz="2800" cap="none" smtClean="0">
                <a:effectLst/>
              </a:rPr>
              <a:t>Рифат Сәлах  шигырьләрендә җәмгыятьне табигать белән бәйләргә тырыша.</a:t>
            </a:r>
            <a:r>
              <a:rPr lang="tt-RU" cap="none" smtClean="0">
                <a:effectLst/>
              </a:rPr>
              <a:t> </a:t>
            </a:r>
            <a:endParaRPr lang="ru-RU" cap="none" smtClean="0">
              <a:effectLst/>
            </a:endParaRPr>
          </a:p>
        </p:txBody>
      </p:sp>
      <p:pic>
        <p:nvPicPr>
          <p:cNvPr id="3174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8263" y="4549775"/>
            <a:ext cx="3854450" cy="1962150"/>
          </a:xfrm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141663"/>
            <a:ext cx="4867275" cy="334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1628775"/>
            <a:ext cx="47037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5000"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cap="none" smtClean="0">
                <a:effectLst/>
              </a:rPr>
              <a:t>Әхмәт Рәшитнең юбилей кичәсе</a:t>
            </a:r>
          </a:p>
        </p:txBody>
      </p:sp>
      <p:pic>
        <p:nvPicPr>
          <p:cNvPr id="32770" name="Picture 4" descr="view_377006_23789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268413"/>
            <a:ext cx="4738687" cy="3554412"/>
          </a:xfrm>
        </p:spPr>
      </p:pic>
      <p:pic>
        <p:nvPicPr>
          <p:cNvPr id="32771" name="Picture 5" descr="view_377006_23813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4175125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9409F977-CEA0-4C84-BCB2-9CD00FE04F5F_w640_r1_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1497013"/>
            <a:ext cx="4799013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4" descr="view_377006_23794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2565400"/>
            <a:ext cx="4356100" cy="3267075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cap="none" smtClean="0">
                <a:effectLst/>
              </a:rPr>
              <a:t>Әхмәт Рәшит тормыш иптәше Мәдинә Маликова белән</a:t>
            </a:r>
          </a:p>
        </p:txBody>
      </p:sp>
      <p:sp>
        <p:nvSpPr>
          <p:cNvPr id="3481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tt-RU" sz="2400" smtClean="0"/>
              <a:t>Сиңа кайттым, балачакка кайттым,</a:t>
            </a:r>
          </a:p>
          <a:p>
            <a:pPr>
              <a:buFont typeface="Wingdings 2" pitchFamily="18" charset="2"/>
              <a:buNone/>
            </a:pPr>
            <a:r>
              <a:rPr lang="tt-RU" sz="2400" smtClean="0"/>
              <a:t>Инде язмыш кырыс түгел лә.</a:t>
            </a:r>
          </a:p>
          <a:p>
            <a:pPr>
              <a:buFont typeface="Wingdings 2" pitchFamily="18" charset="2"/>
              <a:buNone/>
            </a:pPr>
            <a:r>
              <a:rPr lang="tt-RU" sz="2400" smtClean="0"/>
              <a:t>Тик нигә соң? Нигә бу мизгелдә </a:t>
            </a:r>
          </a:p>
          <a:p>
            <a:pPr>
              <a:buFont typeface="Wingdings 2" pitchFamily="18" charset="2"/>
              <a:buNone/>
            </a:pPr>
            <a:r>
              <a:rPr lang="tt-RU" sz="2400" smtClean="0"/>
              <a:t>Мөлдерәмә сагыш күңелдә.</a:t>
            </a:r>
            <a:endParaRPr lang="ru-RU" sz="2400" smtClean="0"/>
          </a:p>
        </p:txBody>
      </p:sp>
      <p:pic>
        <p:nvPicPr>
          <p:cNvPr id="34819" name="Picture 5" descr="16634876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3500438"/>
            <a:ext cx="4608513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>
                <a:effectLst/>
              </a:rPr>
              <a:t>                       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tt-RU" sz="2400" smtClean="0"/>
              <a:t>Бу – үткәнне шулай сагынумы?!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tt-RU" sz="2400" smtClean="0"/>
              <a:t>Бу үткәннән шулай качумы?! –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tt-RU" sz="2400" smtClean="0"/>
              <a:t>Ансын белмим. Әмма туган мәктәп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tt-RU" sz="2400" smtClean="0"/>
              <a:t>Өр-яңадан бүген ачылды.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tt-RU" sz="2400" smtClean="0"/>
              <a:t>   Сезгә инде безнең дәвамнарга,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tt-RU" sz="2400" smtClean="0"/>
              <a:t>   Бу истәлекле көндә ни дисе?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tt-RU" sz="2400" smtClean="0"/>
              <a:t>   Сезгә инде “5” кә генә түгел.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tt-RU" sz="2400" smtClean="0"/>
              <a:t>   Хәтта “6” лыга укыйсы.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tt-RU" sz="2400" smtClean="0"/>
              <a:t>Мәктәбем, син гел күңелләрдә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tt-RU" sz="2400" smtClean="0"/>
              <a:t>Рәхмәт сүзе җитми әйтергә.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tt-RU" sz="2400" smtClean="0"/>
              <a:t>Язсын шулай, очар кошлар кебек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tt-RU" sz="2400" smtClean="0"/>
              <a:t>Тагын-тагын сиңа кайтырга</a:t>
            </a:r>
            <a:r>
              <a:rPr lang="ru-RU" sz="2400" smtClean="0"/>
              <a:t> </a:t>
            </a:r>
          </a:p>
        </p:txBody>
      </p:sp>
      <p:pic>
        <p:nvPicPr>
          <p:cNvPr id="2050" name="Рисунок 1" descr="E:\рамки\663dbf50df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3023" y="1252518"/>
            <a:ext cx="3986216" cy="5600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200" b="1" cap="none" smtClean="0">
                <a:effectLst/>
              </a:rPr>
              <a:t>Эшенең актуальлеге һәм фәнни кыйммәте</a:t>
            </a:r>
            <a:r>
              <a:rPr lang="tt-RU" b="1" cap="none" smtClean="0">
                <a:effectLst/>
              </a:rPr>
              <a:t> </a:t>
            </a:r>
            <a:endParaRPr lang="ru-RU" b="1" cap="none" smtClean="0">
              <a:effectLst/>
            </a:endParaRPr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800" b="1" smtClean="0"/>
              <a:t>Төрле чорларларда туган авылдаш шагыйрьләрнең туган якка мөнәсәбәтен билгеләүдә.</a:t>
            </a:r>
          </a:p>
        </p:txBody>
      </p:sp>
      <p:pic>
        <p:nvPicPr>
          <p:cNvPr id="18435" name="Picture 4" descr="Мечеть в центре сел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636838"/>
            <a:ext cx="7667625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Рисунок 3" descr="книг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39164">
            <a:off x="5073650" y="639763"/>
            <a:ext cx="367347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6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76250"/>
            <a:ext cx="21431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8" descr="Язмыш җилләре: Шигырьләр, поэмалар Рәшит Ә.Ә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2492375"/>
            <a:ext cx="1960563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>
                <a:effectLst/>
              </a:rPr>
              <a:t>                Кулланылган әдәбият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196975"/>
            <a:ext cx="8686800" cy="48831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t-RU" sz="2000" smtClean="0"/>
              <a:t>1. Ахмадуллин Ш.А. Буинск. Страницы истории. –Казан, 2011.</a:t>
            </a:r>
          </a:p>
          <a:p>
            <a:pPr>
              <a:lnSpc>
                <a:spcPct val="80000"/>
              </a:lnSpc>
            </a:pPr>
            <a:r>
              <a:rPr lang="tt-RU" sz="2000" smtClean="0"/>
              <a:t>2. Әгъләмов М. Хакыйкатьне эзләп... // Казан утлары. – 1996. – № 3. </a:t>
            </a:r>
            <a:br>
              <a:rPr lang="tt-RU" sz="2000" smtClean="0"/>
            </a:br>
            <a:r>
              <a:rPr lang="tt-RU" sz="2000" smtClean="0"/>
              <a:t>3. Әхмәт Рәшит – Wikipedia материаллары.</a:t>
            </a:r>
          </a:p>
          <a:p>
            <a:pPr>
              <a:lnSpc>
                <a:spcPct val="80000"/>
              </a:lnSpc>
            </a:pPr>
            <a:r>
              <a:rPr lang="tt-RU" sz="2000" smtClean="0"/>
              <a:t>4.  Батулла Р. Сихрилек //Мәдәни җомга. — 2006. — 9 июнь.</a:t>
            </a:r>
          </a:p>
          <a:p>
            <a:pPr>
              <a:lnSpc>
                <a:spcPct val="80000"/>
              </a:lnSpc>
            </a:pPr>
            <a:r>
              <a:rPr lang="tt-RU" sz="2000" smtClean="0"/>
              <a:t>5. Буа ягым-тау ягым. Татарстан китап нәшрияты, 2000.</a:t>
            </a:r>
          </a:p>
          <a:p>
            <a:pPr>
              <a:lnSpc>
                <a:spcPct val="80000"/>
              </a:lnSpc>
            </a:pPr>
            <a:r>
              <a:rPr lang="tt-RU" sz="2000" smtClean="0"/>
              <a:t>6. “Буинский район и город Буинск-территория мира, согласия и созидания” –буклет.</a:t>
            </a:r>
          </a:p>
          <a:p>
            <a:pPr>
              <a:lnSpc>
                <a:spcPct val="80000"/>
              </a:lnSpc>
            </a:pPr>
            <a:r>
              <a:rPr lang="tt-RU" sz="2000" smtClean="0"/>
              <a:t>7. Газизова Э. Илһам вакытны сорап килми... // Афәрин. — 2008. — № 12.</a:t>
            </a:r>
            <a:endParaRPr lang="ru-RU" sz="2000" smtClean="0"/>
          </a:p>
          <a:p>
            <a:pPr>
              <a:lnSpc>
                <a:spcPct val="80000"/>
              </a:lnSpc>
            </a:pPr>
            <a:r>
              <a:rPr lang="ru-RU" sz="2000" smtClean="0"/>
              <a:t>8. Галиуллин Т. Тарих мизгелләре... // Казан утлары. – 1997. – № 8.</a:t>
            </a:r>
            <a:endParaRPr lang="tt-RU" sz="2000" smtClean="0"/>
          </a:p>
          <a:p>
            <a:pPr>
              <a:lnSpc>
                <a:spcPct val="80000"/>
              </a:lnSpc>
            </a:pPr>
            <a:r>
              <a:rPr lang="tt-RU" sz="2000" smtClean="0"/>
              <a:t>9. Зарипова А. Эзләнүчән укучыларыгыз булсын // Мәдәни җомга. — 2009. — 5 июнь.</a:t>
            </a:r>
          </a:p>
          <a:p>
            <a:pPr>
              <a:lnSpc>
                <a:spcPct val="80000"/>
              </a:lnSpc>
            </a:pPr>
            <a:r>
              <a:rPr lang="tt-RU" sz="2000" smtClean="0"/>
              <a:t>10. Зәйдулла Р. Шигырьләргә кереш сүз // Идел. — 2005. — № 10.</a:t>
            </a:r>
          </a:p>
          <a:p>
            <a:pPr>
              <a:lnSpc>
                <a:spcPct val="80000"/>
              </a:lnSpc>
            </a:pPr>
            <a:r>
              <a:rPr lang="tt-RU" sz="2000" smtClean="0"/>
              <a:t> 11. Зәйдулла Р. Яңгыравык балчык // Идел. — 2008. — № 2. — 36-37 б.</a:t>
            </a:r>
          </a:p>
          <a:p>
            <a:pPr>
              <a:lnSpc>
                <a:spcPct val="80000"/>
              </a:lnSpc>
            </a:pPr>
            <a:r>
              <a:rPr lang="tt-RU" sz="2000" smtClean="0"/>
              <a:t> 12. Латыйпова А. Законны да шигырь итеп язып була... // Ватаным Татарстан. — 2006. — 8 дек.</a:t>
            </a:r>
            <a:endParaRPr lang="ru-RU" sz="2000" smtClean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effectLst/>
            </a:endParaRPr>
          </a:p>
        </p:txBody>
      </p:sp>
      <p:sp>
        <p:nvSpPr>
          <p:cNvPr id="38914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404813"/>
            <a:ext cx="8686800" cy="5675312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tt-RU" sz="2400" b="1" smtClean="0"/>
              <a:t>                            Кулланылган әдәбият</a:t>
            </a:r>
          </a:p>
          <a:p>
            <a:pPr>
              <a:lnSpc>
                <a:spcPct val="80000"/>
              </a:lnSpc>
            </a:pPr>
            <a:endParaRPr lang="tt-RU" sz="2400" smtClean="0"/>
          </a:p>
          <a:p>
            <a:pPr>
              <a:lnSpc>
                <a:spcPct val="80000"/>
              </a:lnSpc>
            </a:pPr>
            <a:r>
              <a:rPr lang="tt-RU" sz="1800" smtClean="0"/>
              <a:t>13. Мәйдан. – 2003. – № 4. </a:t>
            </a:r>
          </a:p>
          <a:p>
            <a:pPr>
              <a:lnSpc>
                <a:spcPct val="80000"/>
              </a:lnSpc>
            </a:pPr>
            <a:r>
              <a:rPr lang="tt-RU" sz="1800" smtClean="0"/>
              <a:t>14. Миңнегулов Х. «Бөтен язмышым – шигыремдә...» // Ватаным Татарстан. – 1996. – 22 март.</a:t>
            </a:r>
          </a:p>
          <a:p>
            <a:pPr>
              <a:lnSpc>
                <a:spcPct val="80000"/>
              </a:lnSpc>
            </a:pPr>
            <a:r>
              <a:rPr lang="tt-RU" sz="1800" smtClean="0"/>
              <a:t>15. Рәшит Ә.Ә.  Библиографик мәгълүматлар. –Казан:  Матбугат йорты нәшрияты, 2001.</a:t>
            </a:r>
          </a:p>
          <a:p>
            <a:pPr>
              <a:lnSpc>
                <a:spcPct val="80000"/>
              </a:lnSpc>
            </a:pPr>
            <a:r>
              <a:rPr lang="tt-RU" sz="1800" smtClean="0"/>
              <a:t>16. Рәшит Ә. Гомерләрнең кызыл юлы // Мәдәни җомга. — 2007. — 7 сент.</a:t>
            </a:r>
          </a:p>
          <a:p>
            <a:pPr>
              <a:lnSpc>
                <a:spcPct val="80000"/>
              </a:lnSpc>
            </a:pPr>
            <a:r>
              <a:rPr lang="tt-RU" sz="1800" smtClean="0"/>
              <a:t>17. Рәшит Ә.Ә.  Давыллар кайтавазы: шигырьләр, поэма. – Казан: Татар. кит. нәшр., 1990.</a:t>
            </a:r>
          </a:p>
          <a:p>
            <a:pPr>
              <a:lnSpc>
                <a:spcPct val="80000"/>
              </a:lnSpc>
            </a:pPr>
            <a:r>
              <a:rPr lang="tt-RU" sz="1800" smtClean="0"/>
              <a:t>18. Рәшит Ә.Ә.  Киек каз юлы: шигырьләр, поэма. – Казан: Татар. кит. нәшр., 1982</a:t>
            </a:r>
          </a:p>
          <a:p>
            <a:pPr>
              <a:lnSpc>
                <a:spcPct val="80000"/>
              </a:lnSpc>
            </a:pPr>
            <a:r>
              <a:rPr lang="tt-RU" sz="1800" smtClean="0"/>
              <a:t>19. Рәшит Ә.Ә.  Кояшлы ил – бәхет иле: шигырьләр. – Казан: Татар. кит. нәшр., 1981</a:t>
            </a:r>
          </a:p>
          <a:p>
            <a:pPr>
              <a:lnSpc>
                <a:spcPct val="80000"/>
              </a:lnSpc>
            </a:pPr>
            <a:r>
              <a:rPr lang="tt-RU" sz="1800" smtClean="0"/>
              <a:t>20. Рәшит Ә.Ә.  Күңел кыңгыраулары: шигырьләр, поэмалар. – Казан: Татар. кит. нәшр., 1986.</a:t>
            </a:r>
          </a:p>
          <a:p>
            <a:pPr>
              <a:lnSpc>
                <a:spcPct val="80000"/>
              </a:lnSpc>
            </a:pPr>
            <a:r>
              <a:rPr lang="tt-RU" sz="1800" smtClean="0"/>
              <a:t>21. Рәшит Ә.Ә.  Сәяхәтнамә: шигырьләр. – Казан: Татар. кит. нәшр., 1978</a:t>
            </a:r>
          </a:p>
          <a:p>
            <a:pPr>
              <a:lnSpc>
                <a:spcPct val="80000"/>
              </a:lnSpc>
            </a:pPr>
            <a:r>
              <a:rPr lang="tt-RU" sz="1800" smtClean="0"/>
              <a:t>22. Рәшит Ә.Ә.  Таң илчесе: шигырьләр, җырлар, поэмалар. – Казан: Татар. кит. нәшр., 1996.</a:t>
            </a:r>
          </a:p>
          <a:p>
            <a:pPr>
              <a:lnSpc>
                <a:spcPct val="80000"/>
              </a:lnSpc>
            </a:pPr>
            <a:r>
              <a:rPr lang="tt-RU" sz="1800" smtClean="0"/>
              <a:t>23. Рәшит Ә.Ә.  Хатирә: шигырьләр. – Казан: Татар. кит. нәшр., 1972.</a:t>
            </a:r>
          </a:p>
          <a:p>
            <a:pPr>
              <a:lnSpc>
                <a:spcPct val="80000"/>
              </a:lnSpc>
            </a:pPr>
            <a:r>
              <a:rPr lang="tt-RU" sz="1800" smtClean="0"/>
              <a:t>24. Рәшит Ә.Ә.  Һәркемнең үз хакыйкате: публицистик язмалар. –Казан:  Татарстан китап нәшрияты, 2011.</a:t>
            </a:r>
          </a:p>
          <a:p>
            <a:pPr>
              <a:lnSpc>
                <a:spcPct val="80000"/>
              </a:lnSpc>
            </a:pPr>
            <a:r>
              <a:rPr lang="tt-RU" sz="1800" smtClean="0"/>
              <a:t>25. Рәшит Ә.Ә.   Язмыш җилләре. Шигырьләр, поэмалар. –Казан:  Татарстан китап нәшрияты, 2006.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WordArt 3"/>
          <p:cNvSpPr>
            <a:spLocks noChangeArrowheads="1" noChangeShapeType="1" noTextEdit="1"/>
          </p:cNvSpPr>
          <p:nvPr/>
        </p:nvSpPr>
        <p:spPr bwMode="auto">
          <a:xfrm>
            <a:off x="1619250" y="1052513"/>
            <a:ext cx="5676900" cy="108108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ahoma"/>
                <a:cs typeface="Tahoma"/>
              </a:rPr>
              <a:t>Игътибарыгыз өчен рәхмәт!</a:t>
            </a:r>
          </a:p>
        </p:txBody>
      </p:sp>
      <p:pic>
        <p:nvPicPr>
          <p:cNvPr id="39938" name="Picture 4" descr="eeoaie2eoiaeuiee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2420938"/>
            <a:ext cx="3816350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>
                <a:effectLst/>
              </a:rPr>
              <a:t>                   Максатым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mtClean="0"/>
              <a:t>Әхмәт Рәшит һәм Рифат Сәлахның күпкырлы эшчәнлеген билгеләү . </a:t>
            </a:r>
          </a:p>
        </p:txBody>
      </p:sp>
      <p:pic>
        <p:nvPicPr>
          <p:cNvPr id="19459" name="Picture 4" descr="p6_clip_image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616200"/>
            <a:ext cx="4464050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>
                <a:effectLst/>
              </a:rPr>
              <a:t>                       Бурычларым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Бурычларым: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1. Авылдашларымның күпкырлы талант иясе булуын күрсәтү.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2. Хәзерге  татар поэзиясенә җитди өлеш керткән булуын раслау.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 3. Шагыйрь</a:t>
            </a:r>
            <a:r>
              <a:rPr lang="ru-RU" smtClean="0">
                <a:latin typeface="Arial" charset="0"/>
              </a:rPr>
              <a:t>ләр</a:t>
            </a:r>
            <a:r>
              <a:rPr lang="ru-RU" smtClean="0"/>
              <a:t>нең туган як матурлыгын сурәтләп язган әсәрләрен барлау 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714625" y="714375"/>
            <a:ext cx="6429375" cy="5857875"/>
          </a:xfrm>
        </p:spPr>
        <p:txBody>
          <a:bodyPr lIns="0" rIns="18288"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smtClean="0"/>
              <a:t>          </a:t>
            </a:r>
            <a:r>
              <a:rPr lang="ru-RU" sz="2800" smtClean="0"/>
              <a:t>Эзләнү эшем кереш, төп 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sz="2800" smtClean="0"/>
              <a:t>өлеш һәм йомгактан тора. Төп өлештә Әхмәт Рәшит һәм Рифат Сәлахның туган ягына багышлап язылган шигырьләре өйрәнелде. Йомгакта  туган як төшенчәсенең киң булуы, кеше яшәеше белән тыгыз бәйлелеге  турында яктыртылды.</a:t>
            </a:r>
          </a:p>
        </p:txBody>
      </p:sp>
      <p:pic>
        <p:nvPicPr>
          <p:cNvPr id="21506" name="Picture 5" descr="Ahmet_Rash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" y="476250"/>
            <a:ext cx="166687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 descr="Файл:Rifat Salah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429000"/>
            <a:ext cx="3009900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200" cap="none" smtClean="0">
                <a:effectLst/>
              </a:rPr>
              <a:t>Эчке рухи дөньялары искиткеч бай, катлаулы, каршылыклы, моң-хәсрәтле икән!                  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tt-RU" sz="2400" smtClean="0"/>
              <a:t> Язмыш миңа мәрхәмәтсез булды,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tt-RU" sz="2400" smtClean="0"/>
              <a:t>Кара кайгыларга гел чолгап.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tt-RU" sz="2400" smtClean="0"/>
              <a:t>Юлга чыксам, бер ялгызым чыктым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tt-RU" sz="2400" smtClean="0"/>
              <a:t>Озатмады беркем кул болгап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tt-RU" sz="2400" smtClean="0"/>
              <a:t>  Бураннарда калып адаштым мин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tt-RU" sz="2400" smtClean="0"/>
              <a:t>  Упкыннарда төпкә абындым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tt-RU" sz="2400" smtClean="0"/>
              <a:t>  Яу кырыннан илгә кайтмый калган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tt-RU" sz="2400" smtClean="0"/>
              <a:t>  Әткәбезне өзлеп сагындым.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tt-RU" sz="2400" smtClean="0"/>
              <a:t>Ник син болай моңлы бала дисез?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tt-RU" sz="2400" smtClean="0"/>
              <a:t>Нидән, дисез, күңелең яралы.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tt-RU" sz="2400" smtClean="0"/>
              <a:t>Тугыз яшьтә миндәй ятим калып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tt-RU" sz="2400" smtClean="0"/>
              <a:t>Артык кашык булып кара әле.</a:t>
            </a:r>
            <a:endParaRPr lang="ru-RU" sz="2400" smtClean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>
                <a:effectLst/>
              </a:rPr>
              <a:t>                Әхмәт Рәшит</a:t>
            </a:r>
          </a:p>
        </p:txBody>
      </p:sp>
      <p:pic>
        <p:nvPicPr>
          <p:cNvPr id="5" name="Picture 4" descr="~AUT0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0378" y="1276059"/>
            <a:ext cx="3553738" cy="416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971550" y="2101850"/>
            <a:ext cx="3671888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t-RU" sz="2800"/>
              <a:t>Шигырьләрендә </a:t>
            </a:r>
          </a:p>
          <a:p>
            <a:r>
              <a:rPr lang="tt-RU" sz="2800"/>
              <a:t>туган ягыбызның </a:t>
            </a:r>
          </a:p>
          <a:p>
            <a:r>
              <a:rPr lang="tt-RU" sz="2800"/>
              <a:t>танылган кешеләренә, </a:t>
            </a:r>
          </a:p>
          <a:p>
            <a:r>
              <a:rPr lang="tt-RU" sz="2800"/>
              <a:t>табигатенә дан җырлана. 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tt-RU" sz="3200" cap="none" smtClean="0">
                <a:effectLst/>
              </a:rPr>
              <a:t>“Тантана” шигырендә җиребезнең муллыгына    игътибар бирелә. </a:t>
            </a:r>
            <a:r>
              <a:rPr lang="ru-RU" sz="3200" cap="none" smtClean="0">
                <a:effectLst/>
              </a:rPr>
              <a:t>                      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1557338"/>
            <a:ext cx="8686800" cy="45259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tt-RU" sz="2800" smtClean="0"/>
              <a:t>Җире дә бит гаять юмарт аның,</a:t>
            </a:r>
          </a:p>
          <a:p>
            <a:pPr>
              <a:buFont typeface="Wingdings 2" pitchFamily="18" charset="2"/>
              <a:buNone/>
            </a:pPr>
            <a:r>
              <a:rPr lang="tt-RU" sz="2800" smtClean="0"/>
              <a:t>Яңгыры да булды җитәрлек;</a:t>
            </a:r>
          </a:p>
          <a:p>
            <a:pPr>
              <a:buFont typeface="Wingdings 2" pitchFamily="18" charset="2"/>
              <a:buNone/>
            </a:pPr>
            <a:r>
              <a:rPr lang="tt-RU" sz="2800" smtClean="0"/>
              <a:t>Ә сез, якташларым, сынатмагыз –</a:t>
            </a:r>
          </a:p>
          <a:p>
            <a:pPr>
              <a:buFont typeface="Wingdings 2" pitchFamily="18" charset="2"/>
              <a:buNone/>
            </a:pPr>
            <a:r>
              <a:rPr lang="tt-RU" sz="2800" smtClean="0"/>
              <a:t> Буа данын гел-гел күтәрик.</a:t>
            </a:r>
            <a:endParaRPr lang="ru-RU" sz="2800" smtClean="0"/>
          </a:p>
        </p:txBody>
      </p:sp>
      <p:pic>
        <p:nvPicPr>
          <p:cNvPr id="24579" name="Picture 8" descr="Untitled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3390900"/>
            <a:ext cx="3744913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IMG_21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643313"/>
            <a:ext cx="33845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cap="none" smtClean="0">
                <a:effectLst/>
              </a:rPr>
              <a:t>                </a:t>
            </a:r>
            <a:r>
              <a:rPr lang="tt-RU" sz="3200" cap="none" smtClean="0">
                <a:effectLst/>
              </a:rPr>
              <a:t>Шагыйрь туган авылына багышлап  “Чәчкабым” шигырен яза . </a:t>
            </a:r>
            <a:endParaRPr lang="ru-RU" sz="3200" cap="none" smtClean="0">
              <a:effectLst/>
            </a:endParaRPr>
          </a:p>
        </p:txBody>
      </p:sp>
      <p:pic>
        <p:nvPicPr>
          <p:cNvPr id="25602" name="Picture 5" descr="300px-%D0%A0%D0%B0%D1%88%D0%B8%D1%82_%D0%90%D1%85%D0%BC%D0%B5%D1%82_%D0%90%D1%85%D0%B0%D1%82%D0%BE%D0%B2%D0%B8%D1%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700213"/>
            <a:ext cx="28575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646113" y="1781175"/>
            <a:ext cx="78930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tt-RU" sz="2800"/>
              <a:t>                                 Чәчкапта үскән кызларның</a:t>
            </a:r>
            <a:endParaRPr lang="ru-RU" sz="2800"/>
          </a:p>
          <a:p>
            <a:pPr algn="ctr"/>
            <a:r>
              <a:rPr lang="tt-RU" sz="2800"/>
              <a:t>                         Чәчкәйләре чем-кара;</a:t>
            </a:r>
            <a:endParaRPr lang="ru-RU" sz="2800"/>
          </a:p>
          <a:p>
            <a:pPr algn="ctr"/>
            <a:r>
              <a:rPr lang="tt-RU" sz="2800"/>
              <a:t>                               Сагынып кайтсаң ярыңны</a:t>
            </a:r>
            <a:endParaRPr lang="ru-RU" sz="2800"/>
          </a:p>
          <a:p>
            <a:pPr algn="ctr"/>
            <a:r>
              <a:rPr lang="tt-RU" sz="2800"/>
              <a:t>                   Сизелми ерак ара.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3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EC9797"/>
      </a:accent1>
      <a:accent2>
        <a:srgbClr val="DB3434"/>
      </a:accent2>
      <a:accent3>
        <a:srgbClr val="DB3737"/>
      </a:accent3>
      <a:accent4>
        <a:srgbClr val="DE4848"/>
      </a:accent4>
      <a:accent5>
        <a:srgbClr val="7C1616"/>
      </a:accent5>
      <a:accent6>
        <a:srgbClr val="5C1010"/>
      </a:accent6>
      <a:hlink>
        <a:srgbClr val="811717"/>
      </a:hlink>
      <a:folHlink>
        <a:srgbClr val="811717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3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EC9797"/>
    </a:accent1>
    <a:accent2>
      <a:srgbClr val="DB3434"/>
    </a:accent2>
    <a:accent3>
      <a:srgbClr val="DB3737"/>
    </a:accent3>
    <a:accent4>
      <a:srgbClr val="DE4848"/>
    </a:accent4>
    <a:accent5>
      <a:srgbClr val="7C1616"/>
    </a:accent5>
    <a:accent6>
      <a:srgbClr val="5C1010"/>
    </a:accent6>
    <a:hlink>
      <a:srgbClr val="811717"/>
    </a:hlink>
    <a:folHlink>
      <a:srgbClr val="81171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1737</TotalTime>
  <Words>785</Words>
  <Application>Microsoft Office PowerPoint</Application>
  <PresentationFormat>Экран (4:3)</PresentationFormat>
  <Paragraphs>121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АВЫЛДАШЛАРЫМ  РИФАТ СӘЛАХ ҺӘМ ӘХМӘТ             РӘШИТ ИҖАТЫНДА ТУГАН ЯК ОБРАЗЫ</vt:lpstr>
      <vt:lpstr>Эшенең актуальлеге һәм фәнни кыйммәте </vt:lpstr>
      <vt:lpstr>                   Максатым</vt:lpstr>
      <vt:lpstr>                       Бурычларым</vt:lpstr>
      <vt:lpstr>Презентация PowerPoint</vt:lpstr>
      <vt:lpstr>Эчке рухи дөньялары искиткеч бай, катлаулы, каршылыклы, моң-хәсрәтле икән!                  </vt:lpstr>
      <vt:lpstr>                Әхмәт Рәшит</vt:lpstr>
      <vt:lpstr>“Тантана” шигырендә җиребезнең муллыгына    игътибар бирелә.                       </vt:lpstr>
      <vt:lpstr>                Шагыйрь туган авылына багышлап  “Чәчкабым” шигырен яза . </vt:lpstr>
      <vt:lpstr>  “Минем шәҗәрәм” поэмасында да туган  як образын, аларның кешеләрен  шактый күп күрергә була. </vt:lpstr>
      <vt:lpstr>Презентация PowerPoint</vt:lpstr>
      <vt:lpstr>Туган ягым</vt:lpstr>
      <vt:lpstr>                   Яңа Чәчкап мәктәбе</vt:lpstr>
      <vt:lpstr>Презентация PowerPoint</vt:lpstr>
      <vt:lpstr> Рифат Сәлах  шигырьләрендә җәмгыятьне табигать белән бәйләргә тырыша. </vt:lpstr>
      <vt:lpstr>Әхмәт Рәшитнең юбилей кичәсе</vt:lpstr>
      <vt:lpstr>Презентация PowerPoint</vt:lpstr>
      <vt:lpstr>Әхмәт Рәшит тормыш иптәше Мәдинә Маликова белән</vt:lpstr>
      <vt:lpstr>                       </vt:lpstr>
      <vt:lpstr>Презентация PowerPoint</vt:lpstr>
      <vt:lpstr>                Кулланылган әдәбият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Надия</dc:creator>
  <cp:lastModifiedBy>Учитель</cp:lastModifiedBy>
  <cp:revision>94</cp:revision>
  <dcterms:created xsi:type="dcterms:W3CDTF">2011-03-28T15:49:03Z</dcterms:created>
  <dcterms:modified xsi:type="dcterms:W3CDTF">2015-01-27T17:04:12Z</dcterms:modified>
</cp:coreProperties>
</file>