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62" r:id="rId2"/>
    <p:sldId id="263" r:id="rId3"/>
    <p:sldId id="264" r:id="rId4"/>
    <p:sldId id="265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293CF-489D-405F-951E-CA5DF209A306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0CF64-75FB-4F63-A2C6-4B8D7C25F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4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0CF64-75FB-4F63-A2C6-4B8D7C25F34C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7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FE0B79-3E2B-4728-BDC7-D56105F68D75}" type="datetimeFigureOut">
              <a:rPr lang="ru-RU" smtClean="0"/>
              <a:t>26.10.2011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D7EDB6-B9DE-46BF-9A1F-2C363A72E19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ФГОС обеспечивает: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 одной стороны, национально-культурные права всех этнических групп регионов на изучение родных языков;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 другой стороны, реализацию государственного статуса титульных народов республики в составе Российской Федерации;</a:t>
            </a:r>
          </a:p>
          <a:p>
            <a:r>
              <a:rPr lang="ru-RU" sz="2400" dirty="0"/>
              <a:t>д</a:t>
            </a:r>
            <a:r>
              <a:rPr lang="ru-RU" sz="2400" dirty="0" smtClean="0"/>
              <a:t>остаточное количество учебного времени для полноценного изучения каждого языка;</a:t>
            </a:r>
          </a:p>
          <a:p>
            <a:r>
              <a:rPr lang="ru-RU" sz="2400" dirty="0"/>
              <a:t>и</a:t>
            </a:r>
            <a:r>
              <a:rPr lang="ru-RU" sz="2400" dirty="0" smtClean="0"/>
              <a:t>зучение региональных особенностей субъекта РФ.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504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Сөйләм</a:t>
            </a:r>
            <a:r>
              <a:rPr lang="ru-RU" dirty="0" smtClean="0"/>
              <a:t> </a:t>
            </a:r>
            <a:r>
              <a:rPr lang="ru-RU" dirty="0" err="1" smtClean="0"/>
              <a:t>һәм</a:t>
            </a:r>
            <a:r>
              <a:rPr lang="ru-RU" dirty="0" smtClean="0"/>
              <a:t> </a:t>
            </a:r>
            <a:r>
              <a:rPr lang="ru-RU" dirty="0" err="1" smtClean="0"/>
              <a:t>язу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/>
              <a:t>у</a:t>
            </a:r>
            <a:r>
              <a:rPr lang="tt-RU" dirty="0" smtClean="0"/>
              <a:t>ку эшчәнлегенең максатын билгели(шәхси һм коллектив), гамәлләр эзлеклелеген, ирешелгән нәтиҗәне бәяли һәм дөрес итеп телдән һәм язма бирә белү;</a:t>
            </a:r>
          </a:p>
          <a:p>
            <a:r>
              <a:rPr lang="tt-RU" dirty="0"/>
              <a:t>т</a:t>
            </a:r>
            <a:r>
              <a:rPr lang="tt-RU" dirty="0" smtClean="0"/>
              <a:t>ыңланган яки укылган текстны бирелгән дәрәҗдә җыйнап(кыскача) сөйләп бирү(план, сөйләү, конспект,аннотация);</a:t>
            </a:r>
          </a:p>
          <a:p>
            <a:r>
              <a:rPr lang="tt-RU" dirty="0"/>
              <a:t>т</a:t>
            </a:r>
            <a:r>
              <a:rPr lang="tt-RU" dirty="0" smtClean="0"/>
              <a:t>өрле типагы, стильдәге сөйләм һәм жанрның фикерен, аралашу урынын һәм ситуациясен күрсәтеп, телдән һәм язма текстлар төзи белү;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351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dirty="0" smtClean="0"/>
              <a:t>Текст төзелешенең таләпләрен саклап, </a:t>
            </a:r>
            <a:r>
              <a:rPr lang="tt-RU" dirty="0"/>
              <a:t>ф</a:t>
            </a:r>
            <a:r>
              <a:rPr lang="tt-RU" dirty="0" smtClean="0"/>
              <a:t>икерне иркен һәм дөрес итеп телдән һәм язма бирә белү(фикерлелек,эзлеклелекк, бәйләнгән, темага туры килеше һ.б.); </a:t>
            </a:r>
          </a:p>
          <a:p>
            <a:r>
              <a:rPr lang="tt-RU" dirty="0" smtClean="0"/>
              <a:t>әйләнә-тирәдәге, укыган, ишеткән, күргән факт һәм күренешләргә үз мөнәсәбәтен белдерү;</a:t>
            </a:r>
          </a:p>
          <a:p>
            <a:r>
              <a:rPr lang="tt-RU" dirty="0"/>
              <a:t>г</a:t>
            </a:r>
            <a:r>
              <a:rPr lang="tt-RU" dirty="0" smtClean="0"/>
              <a:t>амәлдә аралашканда татар әдәби теленең орфографик, лексик, грамматик, стилистик нормаларын , орфография һәм пунктуациянең төп кагыйдәләрен язмача аралашу процессында саклау;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08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tt-RU" sz="3200" dirty="0"/>
              <a:t>с</a:t>
            </a:r>
            <a:r>
              <a:rPr lang="tt-RU" sz="3200" dirty="0" smtClean="0"/>
              <a:t>өйләм этикеты таләпләрен саклап, мимика һәм кул хәрәкәтен туры китереп аралашу;</a:t>
            </a:r>
          </a:p>
          <a:p>
            <a:r>
              <a:rPr lang="tt-RU" sz="3200" dirty="0"/>
              <a:t>у</a:t>
            </a:r>
            <a:r>
              <a:rPr lang="tt-RU" sz="3200" dirty="0" smtClean="0"/>
              <a:t>ку эшчәнлеге процессында, көндәлек аралашуда сөйләмне контрольдә тоту, эчтәлеге ягыннан үз сөйләмеңне бәяләү, </a:t>
            </a:r>
            <a:r>
              <a:rPr lang="tt-RU" sz="3200" dirty="0"/>
              <a:t>я</a:t>
            </a:r>
            <a:r>
              <a:rPr lang="tt-RU" sz="3200" dirty="0" smtClean="0"/>
              <a:t>зма бирү, грамматик һәм сөйләм хаталарын табу, кимчелекләрне төзәтү, текстны редакцияләү;</a:t>
            </a:r>
          </a:p>
          <a:p>
            <a:endParaRPr lang="tt-RU" sz="3200" dirty="0"/>
          </a:p>
        </p:txBody>
      </p:sp>
    </p:spTree>
    <p:extLst>
      <p:ext uri="{BB962C8B-B14F-4D97-AF65-F5344CB8AC3E}">
        <p14:creationId xmlns:p14="http://schemas.microsoft.com/office/powerpoint/2010/main" val="642330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dirty="0"/>
              <a:t>монолог торләрен кулланып сөйли белү(хикәяләү, тасвирлау, фикер алышу, барлык төрне катнаш кулланып) һәм диалог(этикет,сораштыру, рухландыру, чакыру, фикер алышу  һәм катнаш);</a:t>
            </a:r>
          </a:p>
          <a:p>
            <a:r>
              <a:rPr lang="tt-RU" dirty="0"/>
              <a:t>аудитория </a:t>
            </a:r>
            <a:r>
              <a:rPr lang="tt-RU" dirty="0" smtClean="0"/>
              <a:t>алдында, </a:t>
            </a:r>
            <a:r>
              <a:rPr lang="tt-RU" dirty="0"/>
              <a:t>иптәшләре каршында кыска гына </a:t>
            </a:r>
            <a:r>
              <a:rPr lang="tt-RU" dirty="0" smtClean="0"/>
              <a:t>белдерүләр, доклад</a:t>
            </a:r>
            <a:r>
              <a:rPr lang="tt-RU" dirty="0"/>
              <a:t>, реферат белән чыгыш ясау</a:t>
            </a:r>
            <a:r>
              <a:rPr lang="tt-RU" dirty="0" smtClean="0"/>
              <a:t>, бәхәстә </a:t>
            </a:r>
            <a:r>
              <a:rPr lang="tt-RU" dirty="0"/>
              <a:t>катнашу, төрле дәлилләр кулланып,  актуаль темалар буенча фикер алышу.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074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t-RU" dirty="0" smtClean="0"/>
              <a:t>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t-RU" sz="4400" dirty="0"/>
              <a:t>а</a:t>
            </a:r>
            <a:r>
              <a:rPr lang="tt-RU" sz="4400" dirty="0" smtClean="0"/>
              <a:t>лынган белем-күнекмәләрне көндәлек тормышта куллану; татар теленнән алынган белемне башка фәннәрдән белем алганда һәм предметара тел күренешләрен анализлаганда куллану;</a:t>
            </a:r>
          </a:p>
          <a:p>
            <a:endParaRPr lang="tt-RU" sz="4400" dirty="0"/>
          </a:p>
        </p:txBody>
      </p:sp>
    </p:spTree>
    <p:extLst>
      <p:ext uri="{BB962C8B-B14F-4D97-AF65-F5344CB8AC3E}">
        <p14:creationId xmlns:p14="http://schemas.microsoft.com/office/powerpoint/2010/main" val="625052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3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3600" dirty="0"/>
              <a:t>аралашу процессында әйләнә-тирә кешеләр белән максатчан үзара аралашу, бергә ниндидер эш башкару, бәхәстә катнашу, төрле формаль неформаль булмаган шәхси һәм мәдәни аралашуда сөйләм тәртибенең милли-мәдәни нормаларын </a:t>
            </a:r>
            <a:r>
              <a:rPr lang="tt-RU" sz="3600" dirty="0" smtClean="0"/>
              <a:t>белү.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1449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t-RU" dirty="0" smtClean="0"/>
              <a:t>Предмет нәтиҗәләре: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1) </a:t>
            </a:r>
            <a:r>
              <a:rPr lang="tt-RU" sz="3600" dirty="0" smtClean="0"/>
              <a:t>телнең төп вазифасы турында белү, татар теленең татар халкының милли теле, ТР дәүләт теле икәнен, татар халкының теле һәм мәдәнияте арасындагы бәйләнешне кеше һәм дәүләт тормышында ана теленең ролен аңлау;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606140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t-RU" dirty="0" smtClean="0"/>
              <a:t>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5400" dirty="0"/>
              <a:t>а</a:t>
            </a:r>
            <a:r>
              <a:rPr lang="tt-RU" sz="5400" dirty="0" smtClean="0"/>
              <a:t>на теленең гуманитар фәннәр арасында һәм белем алу системасында тоткан ролен аңлау;</a:t>
            </a:r>
            <a:endParaRPr lang="ru-RU" sz="5400" dirty="0" smtClean="0"/>
          </a:p>
        </p:txBody>
      </p:sp>
    </p:spTree>
    <p:extLst>
      <p:ext uri="{BB962C8B-B14F-4D97-AF65-F5344CB8AC3E}">
        <p14:creationId xmlns:p14="http://schemas.microsoft.com/office/powerpoint/2010/main" val="97915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3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5400" dirty="0"/>
              <a:t>т</a:t>
            </a:r>
            <a:r>
              <a:rPr lang="tt-RU" sz="5400" dirty="0" smtClean="0"/>
              <a:t>атар теленең фәнни нигезләрен үзләштерү, аның берәмлекләре һәм баскычлары арасындагы бәйләнешне аңлау;</a:t>
            </a:r>
            <a:endParaRPr lang="ru-RU" sz="5400" dirty="0" smtClean="0"/>
          </a:p>
        </p:txBody>
      </p:sp>
    </p:spTree>
    <p:extLst>
      <p:ext uri="{BB962C8B-B14F-4D97-AF65-F5344CB8AC3E}">
        <p14:creationId xmlns:p14="http://schemas.microsoft.com/office/powerpoint/2010/main" val="2366108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4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t-RU" sz="3200" dirty="0"/>
              <a:t>л</a:t>
            </a:r>
            <a:r>
              <a:rPr lang="tt-RU" sz="3200" dirty="0" smtClean="0"/>
              <a:t>ингвистиканың мәктәп базасы төшенчәләрен өйрәнү:лингвистика һәм аның бүлекләре; тел һәм сөйләм; телдән аралашу; телдән һәм язма сөйләм; монолог һәм диалог төрләре, аралашу ситуациясе, сөйләм теле, фәнни, публицистик, шәхси-эш стиле, матур әдәбият теле төрләрен(хикәяләү,тасвирлау, фикер йөртү), текст, текст төрләре, телнең төп берәмлекләре, аларның билгеләре, сөйләмдә куллану үзенчәлекләре;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22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язык. Родной язык.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sz="4400" dirty="0" smtClean="0"/>
              <a:t>Формирование первоначальных представлений о единстве и многообразии языкового и культурного пространства России, о языке, как основе национального самосознания;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06246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dirty="0"/>
              <a:t>т</a:t>
            </a:r>
            <a:r>
              <a:rPr lang="tt-RU" sz="4800" dirty="0" smtClean="0"/>
              <a:t>атар теленең төп стилистик һәм фразеологик ресурсларын, әдәби  тел, сөйләм этикеты нормаларын  телдән һәм язма сөйләм төзегәндә куллану 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634961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400" dirty="0"/>
              <a:t>т</a:t>
            </a:r>
            <a:r>
              <a:rPr lang="tt-RU" sz="4400" dirty="0" smtClean="0"/>
              <a:t>өп тел берәмлекләрен, телнең грамматик категорияләрен тану һәм анализлау, тел берәмлекләрен ситуациягә туры китереп урынлы куллану;</a:t>
            </a:r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1010484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t-RU" sz="4400" dirty="0"/>
              <a:t>с</a:t>
            </a:r>
            <a:r>
              <a:rPr lang="tt-RU" sz="4400" dirty="0" smtClean="0"/>
              <a:t>үзгә төрлечә анализ ясау(фонетик, сүз төзелеше, морфологик, сүз ясалышы, лексик), сүзтезмә һәм җөмләгә синтаксик анализ, </a:t>
            </a:r>
            <a:r>
              <a:rPr lang="tt-RU" sz="4400" dirty="0"/>
              <a:t>т</a:t>
            </a:r>
            <a:r>
              <a:rPr lang="tt-RU" sz="4400" dirty="0" smtClean="0"/>
              <a:t>екстның төзелеше һәм билгеләре ягыннан күпьяклы анализ, махсус тел вазифасы төркемнәре, телдән сөйләм вакытында сәнгатьлелек чараларын куллану үзенчәлекләре;</a:t>
            </a:r>
            <a:endParaRPr lang="ru-RU" sz="4400" dirty="0" smtClean="0"/>
          </a:p>
        </p:txBody>
      </p:sp>
    </p:spTree>
    <p:extLst>
      <p:ext uri="{BB962C8B-B14F-4D97-AF65-F5344CB8AC3E}">
        <p14:creationId xmlns:p14="http://schemas.microsoft.com/office/powerpoint/2010/main" val="1035454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8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60"/>
          </a:xfrm>
        </p:spPr>
        <p:txBody>
          <a:bodyPr>
            <a:normAutofit/>
          </a:bodyPr>
          <a:lstStyle/>
          <a:p>
            <a:r>
              <a:rPr lang="tt-RU" sz="4800" dirty="0"/>
              <a:t>л</a:t>
            </a:r>
            <a:r>
              <a:rPr lang="tt-RU" sz="4800" dirty="0" smtClean="0"/>
              <a:t>ексик һәм грамматик синонимиянең сөйләм һәм  эстетик мөмкинлекләрен аңлау, үз сөйләмеңдә куллану;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212307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9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dirty="0"/>
              <a:t>а</a:t>
            </a:r>
            <a:r>
              <a:rPr lang="tt-RU" sz="4800" dirty="0" smtClean="0"/>
              <a:t>на теленең эстетик вазифаларын аңлау, матур әдәбият анализлаганда сөйләмнең эстетик ягын бәяләүгә сәләтлелек.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534415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4400" dirty="0"/>
              <a:t>Ә</a:t>
            </a:r>
            <a:r>
              <a:rPr lang="tt-RU" sz="4400" dirty="0" smtClean="0"/>
              <a:t>дәбият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6000" dirty="0" smtClean="0"/>
              <a:t>Шәхескә кагылышлы нәтиҗәләр:</a:t>
            </a:r>
            <a:endParaRPr lang="ru-RU" sz="6000" dirty="0" smtClean="0"/>
          </a:p>
        </p:txBody>
      </p:sp>
    </p:spTree>
    <p:extLst>
      <p:ext uri="{BB962C8B-B14F-4D97-AF65-F5344CB8AC3E}">
        <p14:creationId xmlns:p14="http://schemas.microsoft.com/office/powerpoint/2010/main" val="1652827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000" dirty="0"/>
              <a:t>ш</a:t>
            </a:r>
            <a:r>
              <a:rPr lang="tt-RU" sz="4000" dirty="0" smtClean="0"/>
              <a:t>әхеснең әхлакый-рухи сыйфатларын камилләштерү, күпмилләтле илебезгә  карата ярату хисләре, татар әдәбиятына һәм башка халыклар әдәбиятына, мәдәниятына ихтирамлы мөнәсәбәт  тәрбияләү;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433406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dirty="0" smtClean="0"/>
              <a:t>төрле мәгълүмат чараларын танып-белү һәм аралашу мәсьәләсен хәл иткәндә (сүзлекләр,энциклопедия,интернет ресурслар һ.б.) куллану;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5568820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err="1" smtClean="0"/>
              <a:t>Метапредмет</a:t>
            </a:r>
            <a:r>
              <a:rPr lang="ru-RU" dirty="0" smtClean="0"/>
              <a:t> </a:t>
            </a:r>
            <a:r>
              <a:rPr lang="ru-RU" dirty="0" err="1" smtClean="0"/>
              <a:t>нәтиҗәләре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3600" dirty="0"/>
              <a:t>п</a:t>
            </a:r>
            <a:r>
              <a:rPr lang="tt-RU" sz="3600" dirty="0" smtClean="0"/>
              <a:t>роблеманы аңлый белү, гипотеза чыгару, материалны төзи, үз фикереңне раслау өчен дәлилләр сайлый белү, телдән һәм әйтмә сөйләмдә сәбәп-нәтиҗә бәйләнешен аерып алу, нәтиҗәләрне формалаштыру;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6803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5400" dirty="0"/>
              <a:t>ү</a:t>
            </a:r>
            <a:r>
              <a:rPr lang="tt-RU" sz="5400" dirty="0" smtClean="0"/>
              <a:t>з эшчәнлеген мөстәкыйль оештыра белү, бәяләү, үзенең кызыксынучанлык өлкәсен билеләү;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2783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</a:t>
            </a:r>
            <a:r>
              <a:rPr lang="ru-RU" sz="3600" dirty="0" smtClean="0"/>
              <a:t>онимание обучающимися того, что язык представляет собой явление национальной культуры и основное средство человеческого общения, осознание значения русского языка как государственного языка межнационального общения;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56553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800" dirty="0"/>
              <a:t>т</a:t>
            </a:r>
            <a:r>
              <a:rPr lang="tt-RU" sz="4800" dirty="0" smtClean="0"/>
              <a:t>өрле мәгълүмат чаралары белән эшли, кирәкле мәгълүматны таба, анализлый, һәм үз эшчәнлегендә куллана белү.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3086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Предмет </a:t>
            </a:r>
            <a:r>
              <a:rPr lang="ru-RU" dirty="0" err="1" smtClean="0"/>
              <a:t>нәтиҗәләре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1)</a:t>
            </a:r>
            <a:r>
              <a:rPr lang="ru-RU" sz="3200" i="1" dirty="0" err="1" smtClean="0"/>
              <a:t>танып-белү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өлкәсендә</a:t>
            </a:r>
            <a:r>
              <a:rPr lang="ru-RU" sz="3200" i="1" dirty="0" smtClean="0"/>
              <a:t>:</a:t>
            </a:r>
          </a:p>
          <a:p>
            <a:r>
              <a:rPr lang="tt-RU" sz="3200" dirty="0"/>
              <a:t>т</a:t>
            </a:r>
            <a:r>
              <a:rPr lang="tt-RU" sz="3200" dirty="0" smtClean="0"/>
              <a:t>атар һәм башка халыклар фольклорында, Россия һәм чит ил классиклар иҗатында төп проблемаларны аңлау;</a:t>
            </a:r>
          </a:p>
          <a:p>
            <a:r>
              <a:rPr lang="tt-RU" sz="3200" dirty="0"/>
              <a:t>ә</a:t>
            </a:r>
            <a:r>
              <a:rPr lang="tt-RU" sz="3200" dirty="0" smtClean="0"/>
              <a:t>дәби әсәрләрнең чор һәм язылышы арасындагы бәйләнеш, аларда салынган вакыт,шәхси кыйммәтләр, аларның яңача яңгырашын аңлау;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11380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3600" dirty="0"/>
              <a:t>ә</a:t>
            </a:r>
            <a:r>
              <a:rPr lang="tt-RU" sz="3600" dirty="0" smtClean="0"/>
              <a:t>дәби әсәрләрне анализлый, аларның билгеле бер жанрга каравын, теманы аңлый һәм формалаштыра, идеясен, әдәби әсәрнең әхлакый ягын, геройларга характеристика бирү, төрле әсәрдәге бер яки берничә герой белән чагыштыра белү;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02724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709160"/>
          </a:xfrm>
        </p:spPr>
        <p:txBody>
          <a:bodyPr>
            <a:normAutofit/>
          </a:bodyPr>
          <a:lstStyle/>
          <a:p>
            <a:r>
              <a:rPr lang="tt-RU" sz="4000" dirty="0"/>
              <a:t>к</a:t>
            </a:r>
            <a:r>
              <a:rPr lang="tt-RU" sz="4000" dirty="0" smtClean="0"/>
              <a:t>омпозиция,сюжетның әсәрдә элементларын, телнең сурәтләү чараларын,аларның әсәр эчтәлеген ачканда ролен ачыклау;</a:t>
            </a:r>
          </a:p>
          <a:p>
            <a:r>
              <a:rPr lang="tt-RU" sz="4000" dirty="0" smtClean="0"/>
              <a:t>әдәби әсәрне анализлаганда гади әдәби терминология куллану;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00015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t-RU" dirty="0" smtClean="0"/>
              <a:t>Әхлакый кыйммәтләр юнәлеше өлкәсендә: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t-RU" sz="3200" dirty="0"/>
              <a:t>т</a:t>
            </a:r>
            <a:r>
              <a:rPr lang="tt-RU" sz="3200" dirty="0" smtClean="0"/>
              <a:t>атар әдәбияты һәм мәдәниятының әхлакый һәм рухи кыйммәтләрен якынайту, башка халыкларныкы белән чагыштыру;</a:t>
            </a:r>
          </a:p>
          <a:p>
            <a:r>
              <a:rPr lang="tt-RU" sz="3200" dirty="0"/>
              <a:t>т</a:t>
            </a:r>
            <a:r>
              <a:rPr lang="tt-RU" sz="3200" dirty="0" smtClean="0"/>
              <a:t>атар әдәбиятына үз мөнәсәбәтен формалаштыра, бәяли белү;</a:t>
            </a:r>
          </a:p>
          <a:p>
            <a:r>
              <a:rPr lang="tt-RU" sz="3200" dirty="0"/>
              <a:t>ө</a:t>
            </a:r>
            <a:r>
              <a:rPr lang="tt-RU" sz="3200" dirty="0" smtClean="0"/>
              <a:t>йрәнелгән әдәби әсәрләргә аерым очракларда үзгәреш кертә белү; </a:t>
            </a:r>
          </a:p>
          <a:p>
            <a:r>
              <a:rPr lang="tt-RU" sz="3200" dirty="0"/>
              <a:t>а</a:t>
            </a:r>
            <a:r>
              <a:rPr lang="tt-RU" sz="3200" dirty="0" smtClean="0"/>
              <a:t>втор карашын, мөнәсәбәтен аңлау.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1149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3)  </a:t>
            </a:r>
            <a:r>
              <a:rPr lang="ru-RU" dirty="0" err="1" smtClean="0"/>
              <a:t>Коммуникатив</a:t>
            </a:r>
            <a:r>
              <a:rPr lang="ru-RU" dirty="0" smtClean="0"/>
              <a:t> </a:t>
            </a:r>
            <a:r>
              <a:rPr lang="ru-RU" dirty="0" err="1" smtClean="0"/>
              <a:t>өлкәдә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tt-RU" sz="2400" dirty="0"/>
              <a:t>т</a:t>
            </a:r>
            <a:r>
              <a:rPr lang="tt-RU" sz="2400" dirty="0" smtClean="0"/>
              <a:t>өрле жанрдагы әдәби әсәрләрне ишетеп кабул итү, аңлаешлы уку, дөрес кабул итү;</a:t>
            </a:r>
          </a:p>
          <a:p>
            <a:r>
              <a:rPr lang="tt-RU" sz="2400" dirty="0"/>
              <a:t>ч</a:t>
            </a:r>
            <a:r>
              <a:rPr lang="tt-RU" sz="2400" dirty="0" smtClean="0"/>
              <a:t>әчмә әсәрләрне яки өзекләрне татар теленең әдәби чаралар һәм цитаталарын кулланып сөйли белү, укыган яки ишеткән текст буенча сорауларга җавап бирә белү,</a:t>
            </a:r>
            <a:r>
              <a:rPr lang="tt-RU" sz="2400" dirty="0"/>
              <a:t> телдән </a:t>
            </a:r>
            <a:r>
              <a:rPr lang="tt-RU" sz="2400" dirty="0" smtClean="0"/>
              <a:t>төрле типтагы монологлар, диалог төзү, әңгәмә кору;</a:t>
            </a:r>
          </a:p>
          <a:p>
            <a:r>
              <a:rPr lang="tt-RU" sz="2400" dirty="0"/>
              <a:t>б</a:t>
            </a:r>
            <a:r>
              <a:rPr lang="tt-RU" sz="2400" dirty="0" smtClean="0"/>
              <a:t>ирелгән темага, укылган әсәр темасы, проблемасына изложение яки сочинение, сыйныф яки өйгә бирелгән иҗади эшләр, гомуммәдәният темаларына реферат язу.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151546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Эстетик </a:t>
            </a:r>
            <a:r>
              <a:rPr lang="ru-RU" dirty="0" err="1" smtClean="0"/>
              <a:t>өлкәдә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3600" dirty="0"/>
              <a:t>ә</a:t>
            </a:r>
            <a:r>
              <a:rPr lang="tt-RU" sz="3600" dirty="0" smtClean="0"/>
              <a:t>дәбиятның образлы дөньясын сүз сәнгате күренеше буларак аңлау, әдәби әсәрләрнең эстетик ягын кабул итү, әсәрләрдән рухи тәм табу;</a:t>
            </a:r>
          </a:p>
          <a:p>
            <a:r>
              <a:rPr lang="tt-RU" sz="3600" dirty="0"/>
              <a:t>с</a:t>
            </a:r>
            <a:r>
              <a:rPr lang="tt-RU" sz="3600" dirty="0" smtClean="0"/>
              <a:t>үзнең эстетик вазифасын, әдәби образлар тудырганда  </a:t>
            </a:r>
            <a:r>
              <a:rPr lang="tt-RU" sz="3600" dirty="0"/>
              <a:t>сурәтләү көчен </a:t>
            </a:r>
            <a:r>
              <a:rPr lang="tt-RU" sz="3600" dirty="0" smtClean="0"/>
              <a:t>аңлау.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2334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Сформированность</a:t>
            </a:r>
            <a:r>
              <a:rPr lang="ru-RU" sz="4400" dirty="0" smtClean="0"/>
              <a:t> позитивного отношения к правильной устной и письменной речи как показатель общей культуры и гражданской позиции человека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5113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Татар теле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/>
              <a:t>ш</a:t>
            </a:r>
            <a:r>
              <a:rPr lang="ru-RU" dirty="0" err="1" smtClean="0"/>
              <a:t>әхескә</a:t>
            </a:r>
            <a:r>
              <a:rPr lang="ru-RU" dirty="0" smtClean="0"/>
              <a:t> </a:t>
            </a:r>
            <a:r>
              <a:rPr lang="ru-RU" dirty="0" err="1" smtClean="0"/>
              <a:t>кагылышлы</a:t>
            </a:r>
            <a:r>
              <a:rPr lang="ru-RU" dirty="0" smtClean="0"/>
              <a:t> </a:t>
            </a:r>
            <a:r>
              <a:rPr lang="ru-RU" dirty="0" err="1" smtClean="0"/>
              <a:t>нәтиҗәләр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000" dirty="0" smtClean="0"/>
              <a:t>1)татар теленең татар халкының милли мәдәни кыйммәтләрен баланың интеллектуаль, иҗади һәм шәхеснең әхлакый сыйфатларын билгеләгәндә ролен, белем алу процессында әһәмиятен аңлау;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292827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3600" dirty="0"/>
              <a:t>т</a:t>
            </a:r>
            <a:r>
              <a:rPr lang="tt-RU" sz="3600" dirty="0" smtClean="0"/>
              <a:t>атар теленең эстетик кыйммәтен аңлау, аңа хөрмәт белән карау, үз телең өчен горурлык хисләре тәрбияләү; татар телен милли мәдәниятебезне саклаучы чара буларак саклау, дөрес сөйләмне формалаштырырга омтылыш булдыру;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37538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sz="4400" dirty="0"/>
              <a:t>а</a:t>
            </a:r>
            <a:r>
              <a:rPr lang="tt-RU" sz="4400" dirty="0" smtClean="0"/>
              <a:t>на телендә иркен аралашу, үз фикереңне башкаларга җиткерү өчен тиешле сүз байлыгы булдыру, үз сөйләмеңне күзәтеп  бәя бирергә сәләт булдыру.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86631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Метапредмет</a:t>
            </a:r>
            <a:r>
              <a:rPr lang="ru-RU" sz="4000" dirty="0" smtClean="0"/>
              <a:t> </a:t>
            </a:r>
            <a:r>
              <a:rPr lang="ru-RU" sz="4000" dirty="0" err="1" smtClean="0"/>
              <a:t>нәтиҗәләре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ru-RU" dirty="0" smtClean="0"/>
              <a:t>1)</a:t>
            </a:r>
            <a:r>
              <a:rPr lang="ru-RU" dirty="0" err="1"/>
              <a:t>т</a:t>
            </a:r>
            <a:r>
              <a:rPr lang="ru-RU" dirty="0" err="1" smtClean="0"/>
              <a:t>ыңлау</a:t>
            </a:r>
            <a:r>
              <a:rPr lang="ru-RU" dirty="0" smtClean="0"/>
              <a:t> (</a:t>
            </a:r>
            <a:r>
              <a:rPr lang="ru-RU" dirty="0" err="1"/>
              <a:t>а</a:t>
            </a:r>
            <a:r>
              <a:rPr lang="ru-RU" dirty="0" err="1" smtClean="0"/>
              <a:t>удирование</a:t>
            </a:r>
            <a:r>
              <a:rPr lang="ru-RU" dirty="0" smtClean="0"/>
              <a:t>) </a:t>
            </a:r>
            <a:r>
              <a:rPr lang="ru-RU" dirty="0" err="1" smtClean="0"/>
              <a:t>һәм</a:t>
            </a:r>
            <a:r>
              <a:rPr lang="ru-RU" dirty="0" smtClean="0"/>
              <a:t> </a:t>
            </a:r>
            <a:r>
              <a:rPr lang="ru-RU" dirty="0" err="1" smtClean="0"/>
              <a:t>уку</a:t>
            </a:r>
            <a:r>
              <a:rPr lang="ru-RU" dirty="0" smtClean="0"/>
              <a:t>:</a:t>
            </a:r>
          </a:p>
          <a:p>
            <a:pPr marL="137160" indent="0">
              <a:buNone/>
            </a:pPr>
            <a:r>
              <a:rPr lang="ru-RU" i="1" dirty="0" err="1" smtClean="0"/>
              <a:t>барлык</a:t>
            </a:r>
            <a:r>
              <a:rPr lang="ru-RU" i="1" dirty="0" smtClean="0"/>
              <a:t> </a:t>
            </a:r>
            <a:r>
              <a:rPr lang="ru-RU" i="1" dirty="0" err="1" smtClean="0"/>
              <a:t>төр</a:t>
            </a:r>
            <a:r>
              <a:rPr lang="ru-RU" i="1" dirty="0" smtClean="0"/>
              <a:t> </a:t>
            </a:r>
            <a:r>
              <a:rPr lang="ru-RU" i="1" dirty="0" err="1" smtClean="0"/>
              <a:t>сөйләм</a:t>
            </a:r>
            <a:r>
              <a:rPr lang="ru-RU" i="1" dirty="0" smtClean="0"/>
              <a:t> </a:t>
            </a:r>
            <a:r>
              <a:rPr lang="ru-RU" i="1" dirty="0" err="1" smtClean="0"/>
              <a:t>эшчәнлеген</a:t>
            </a:r>
            <a:r>
              <a:rPr lang="ru-RU" i="1" dirty="0" smtClean="0"/>
              <a:t> </a:t>
            </a:r>
            <a:r>
              <a:rPr lang="ru-RU" i="1" dirty="0" err="1" smtClean="0"/>
              <a:t>үзләштерү</a:t>
            </a:r>
            <a:endParaRPr lang="ru-RU" i="1" dirty="0" smtClean="0"/>
          </a:p>
          <a:p>
            <a:pPr marL="137160" indent="0">
              <a:buNone/>
            </a:pPr>
            <a:r>
              <a:rPr lang="tt-RU" dirty="0"/>
              <a:t>т</a:t>
            </a:r>
            <a:r>
              <a:rPr lang="tt-RU" dirty="0" smtClean="0"/>
              <a:t>ыңлау һәм уку:</a:t>
            </a:r>
          </a:p>
          <a:p>
            <a:r>
              <a:rPr lang="tt-RU" dirty="0" smtClean="0"/>
              <a:t>телдән һәм язма сөйләмдә бирелгән мәгълүматны дөрес аңлау;</a:t>
            </a:r>
          </a:p>
          <a:p>
            <a:r>
              <a:rPr lang="tt-RU" dirty="0"/>
              <a:t>т</a:t>
            </a:r>
            <a:r>
              <a:rPr lang="tt-RU" dirty="0" smtClean="0"/>
              <a:t>өрле уку төрләрен(эзләнүле, карап чыгу, танышу, өйрәнү) төрле жанрдагы, стильдәге текстларны белү;</a:t>
            </a:r>
          </a:p>
          <a:p>
            <a:r>
              <a:rPr lang="tt-RU" dirty="0"/>
              <a:t>т</a:t>
            </a:r>
            <a:r>
              <a:rPr lang="tt-RU" dirty="0" smtClean="0"/>
              <a:t>өрле жанрдагы текстларны ишетеп кабул итү(сайланма, таныштыру, тулы)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13446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sz="2400" dirty="0"/>
              <a:t>к</a:t>
            </a:r>
            <a:r>
              <a:rPr lang="tt-RU" sz="2400" dirty="0" smtClean="0"/>
              <a:t>ирәкле мәгълүматны төрле чыганаклардан аерып алу(вакытлы матбугат чаралары, компакт-дисклар,интернет ресурслары);</a:t>
            </a:r>
          </a:p>
          <a:p>
            <a:r>
              <a:rPr lang="tt-RU" sz="2400" dirty="0"/>
              <a:t>т</a:t>
            </a:r>
            <a:r>
              <a:rPr lang="tt-RU" sz="2400" dirty="0" smtClean="0"/>
              <a:t>өрле сүзлекләр, белешмә әдәбият,электрон кулланмаларны иркен куллана белү;</a:t>
            </a:r>
          </a:p>
          <a:p>
            <a:r>
              <a:rPr lang="tt-RU" sz="2400" dirty="0"/>
              <a:t>у</a:t>
            </a:r>
            <a:r>
              <a:rPr lang="tt-RU" sz="2400" dirty="0" smtClean="0"/>
              <a:t>кыган яки ишеткән билгеле бер темага материалны сайлап алу һәм системага салу; мөстәкыйль мәгълүмат эзли белү, мәгълүматны кирәгенчә үзгәртә алу, тиешенчә эчтәлеген саклап җиткерә белү;</a:t>
            </a:r>
          </a:p>
          <a:p>
            <a:r>
              <a:rPr lang="tt-RU" sz="2400" dirty="0"/>
              <a:t>э</a:t>
            </a:r>
            <a:r>
              <a:rPr lang="tt-RU" sz="2400" dirty="0" smtClean="0"/>
              <a:t>чтәлеге ягыннан сөйләмдәге әйтемнәрне, аның стилистик үзнчәлекләрен, кулланылган тел чараларын чагыштыру  һәм каршы кую.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392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</TotalTime>
  <Words>1237</Words>
  <Application>Microsoft Office PowerPoint</Application>
  <PresentationFormat>Экран (4:3)</PresentationFormat>
  <Paragraphs>91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Апекс</vt:lpstr>
      <vt:lpstr>ФГОС обеспечивает:</vt:lpstr>
      <vt:lpstr>Русский язык. Родной язык.</vt:lpstr>
      <vt:lpstr>2.</vt:lpstr>
      <vt:lpstr>3.</vt:lpstr>
      <vt:lpstr>Татар теле  шәхескә кагылышлы нәтиҗәләр:</vt:lpstr>
      <vt:lpstr>2)</vt:lpstr>
      <vt:lpstr>3)</vt:lpstr>
      <vt:lpstr>Метапредмет нәтиҗәләре:</vt:lpstr>
      <vt:lpstr>Презентация PowerPoint</vt:lpstr>
      <vt:lpstr>Сөйләм һәм язу:</vt:lpstr>
      <vt:lpstr>Презентация PowerPoint</vt:lpstr>
      <vt:lpstr>Презентация PowerPoint</vt:lpstr>
      <vt:lpstr>Презентация PowerPoint</vt:lpstr>
      <vt:lpstr>2)</vt:lpstr>
      <vt:lpstr>3)</vt:lpstr>
      <vt:lpstr>Предмет нәтиҗәләре:</vt:lpstr>
      <vt:lpstr>2)</vt:lpstr>
      <vt:lpstr>3)</vt:lpstr>
      <vt:lpstr>4)</vt:lpstr>
      <vt:lpstr>5)</vt:lpstr>
      <vt:lpstr>6)</vt:lpstr>
      <vt:lpstr>7)</vt:lpstr>
      <vt:lpstr>8)</vt:lpstr>
      <vt:lpstr>9)</vt:lpstr>
      <vt:lpstr>Әдәбият</vt:lpstr>
      <vt:lpstr>Презентация PowerPoint</vt:lpstr>
      <vt:lpstr>Презентация PowerPoint</vt:lpstr>
      <vt:lpstr>Метапредмет нәтиҗәләре:</vt:lpstr>
      <vt:lpstr>Презентация PowerPoint</vt:lpstr>
      <vt:lpstr>Презентация PowerPoint</vt:lpstr>
      <vt:lpstr>Предмет нәтиҗәләре:</vt:lpstr>
      <vt:lpstr>Презентация PowerPoint</vt:lpstr>
      <vt:lpstr>Презентация PowerPoint</vt:lpstr>
      <vt:lpstr>Әхлакый кыйммәтләр юнәлеше өлкәсендә:</vt:lpstr>
      <vt:lpstr>3)  Коммуникатив өлкәдә:</vt:lpstr>
      <vt:lpstr>Эстетик өлкәдә: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Август киңәшмәсендә күтәрелгән актуаль мәсьәләләр:</dc:title>
  <dc:creator>user</dc:creator>
  <cp:lastModifiedBy>user</cp:lastModifiedBy>
  <cp:revision>56</cp:revision>
  <dcterms:created xsi:type="dcterms:W3CDTF">2011-09-20T09:00:58Z</dcterms:created>
  <dcterms:modified xsi:type="dcterms:W3CDTF">2011-10-26T05:20:38Z</dcterms:modified>
</cp:coreProperties>
</file>