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20"/>
  </p:notesMasterIdLst>
  <p:sldIdLst>
    <p:sldId id="294" r:id="rId2"/>
    <p:sldId id="257" r:id="rId3"/>
    <p:sldId id="259" r:id="rId4"/>
    <p:sldId id="287" r:id="rId5"/>
    <p:sldId id="282" r:id="rId6"/>
    <p:sldId id="286" r:id="rId7"/>
    <p:sldId id="261" r:id="rId8"/>
    <p:sldId id="263" r:id="rId9"/>
    <p:sldId id="264" r:id="rId10"/>
    <p:sldId id="265" r:id="rId11"/>
    <p:sldId id="283" r:id="rId12"/>
    <p:sldId id="266" r:id="rId13"/>
    <p:sldId id="284" r:id="rId14"/>
    <p:sldId id="270" r:id="rId15"/>
    <p:sldId id="276" r:id="rId16"/>
    <p:sldId id="285" r:id="rId17"/>
    <p:sldId id="278" r:id="rId18"/>
    <p:sldId id="281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3155" autoAdjust="0"/>
  </p:normalViewPr>
  <p:slideViewPr>
    <p:cSldViewPr>
      <p:cViewPr>
        <p:scale>
          <a:sx n="75" d="100"/>
          <a:sy n="75" d="100"/>
        </p:scale>
        <p:origin x="-101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14E78C-AB79-469F-8DDE-9259203BD9B3}" type="datetimeFigureOut">
              <a:rPr lang="ru-RU"/>
              <a:pPr>
                <a:defRPr/>
              </a:pPr>
              <a:t>29.03.2014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A881F2B-5815-4305-A064-3147B10DD1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85325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F9FFDEE-3017-4066-9CF8-A637B605FED6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881F2B-5815-4305-A064-3147B10DD18B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F503D774-183D-4F2E-935D-6EB5D3806C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9AB95C-1E61-43C9-9845-E5CFF39A04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36F70B-C8DC-4C3C-84EB-A4949D6CB4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BC721405-3BDE-4A20-A935-9C3A3ED028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ED97280F-CAD3-4BDF-9AF6-6A67F128A25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D98EB6-2D28-431D-9597-4A3810C5E9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519703-627E-43D2-A997-8390585AFAE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ABB0A263-8243-4EF2-8A5C-9FD258601A8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A0A608-41E4-4015-BD25-DC74D72BE5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5F3F02C4-E080-41A8-8D0D-2A35D7209B9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008563E1-E8CA-45B9-BB6C-43440697701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DA70544-3C9F-46C7-8393-A2BC61B8EB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286000" y="1000108"/>
            <a:ext cx="6172200" cy="1571636"/>
          </a:xfrm>
        </p:spPr>
        <p:txBody>
          <a:bodyPr/>
          <a:lstStyle/>
          <a:p>
            <a:pPr algn="ctr"/>
            <a:r>
              <a:rPr lang="tt-RU" dirty="0" smtClean="0"/>
              <a:t>9 нчы сыйныфларда бердәм тестирование</a:t>
            </a:r>
            <a:endParaRPr lang="ru-RU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tt-RU" dirty="0" smtClean="0"/>
              <a:t>Аңлатма, күрсәтмәләр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>
          <a:xfrm>
            <a:off x="857224" y="274638"/>
            <a:ext cx="750099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tt-RU" sz="3200" b="1" dirty="0" smtClean="0">
                <a:solidFill>
                  <a:schemeClr val="tx1"/>
                </a:solidFill>
              </a:rPr>
              <a:t>С биремен тикшерү критерийлары</a:t>
            </a:r>
            <a:r>
              <a:rPr lang="tt-RU" sz="3200" dirty="0" smtClean="0">
                <a:solidFill>
                  <a:srgbClr val="FF0000"/>
                </a:solidFill>
              </a:rPr>
              <a:t> </a:t>
            </a:r>
            <a:endParaRPr lang="ru-RU" sz="3200" dirty="0" smtClean="0">
              <a:solidFill>
                <a:srgbClr val="FF00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71541" y="1714489"/>
            <a:ext cx="7643864" cy="3143272"/>
          </a:xfr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tt-RU" b="1" dirty="0" smtClean="0">
                <a:solidFill>
                  <a:schemeClr val="accent1">
                    <a:lumMod val="75000"/>
                  </a:schemeClr>
                </a:solidFill>
              </a:rPr>
              <a:t>С биремнәре текстның эчтәлегенә бәйле критерийлар һәм укучының грамоталылыгын  бәяләгән критерийларга нигезләнеп тикшерелә.</a:t>
            </a:r>
          </a:p>
          <a:p>
            <a:pPr eaLnBrk="1" hangingPunct="1"/>
            <a:r>
              <a:rPr lang="tt-RU" b="1" dirty="0" smtClean="0">
                <a:solidFill>
                  <a:schemeClr val="accent1">
                    <a:lumMod val="75000"/>
                  </a:schemeClr>
                </a:solidFill>
              </a:rPr>
              <a:t>Һәр критерий буенча балл куела, соңыннан аларның суммасы чыгарыла.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t-RU" b="1" dirty="0" smtClean="0"/>
              <a:t>Изло</a:t>
            </a:r>
            <a:r>
              <a:rPr lang="ru-RU" b="1" dirty="0" err="1" smtClean="0"/>
              <a:t>жение</a:t>
            </a:r>
            <a:endParaRPr lang="ru-RU" b="1" dirty="0" smtClean="0"/>
          </a:p>
        </p:txBody>
      </p:sp>
      <p:sp>
        <p:nvSpPr>
          <p:cNvPr id="12291" name="Содержимое 2"/>
          <p:cNvSpPr>
            <a:spLocks noGrp="1"/>
          </p:cNvSpPr>
          <p:nvPr>
            <p:ph sz="quarter" idx="1"/>
          </p:nvPr>
        </p:nvSpPr>
        <p:spPr>
          <a:xfrm>
            <a:off x="838200" y="1643050"/>
            <a:ext cx="7837488" cy="4810139"/>
          </a:xfrm>
        </p:spPr>
        <p:txBody>
          <a:bodyPr>
            <a:normAutofit/>
          </a:bodyPr>
          <a:lstStyle/>
          <a:p>
            <a:pPr eaLnBrk="1" hangingPunct="1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Текст 2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тапкыр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укыла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 eaLnBrk="1" hangingPunct="1"/>
            <a:r>
              <a:rPr lang="tt-RU" dirty="0" smtClean="0">
                <a:solidFill>
                  <a:schemeClr val="accent1">
                    <a:lumMod val="75000"/>
                  </a:schemeClr>
                </a:solidFill>
              </a:rPr>
              <a:t>укучыдан  микротемаларны (мәг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ъ</a:t>
            </a:r>
            <a:r>
              <a:rPr lang="tt-RU" dirty="0" smtClean="0">
                <a:solidFill>
                  <a:schemeClr val="accent1">
                    <a:lumMod val="75000"/>
                  </a:schemeClr>
                </a:solidFill>
              </a:rPr>
              <a:t>нәви кисәкләрне)  аерып чыгару сорала;</a:t>
            </a:r>
          </a:p>
          <a:p>
            <a:pPr eaLnBrk="1" hangingPunct="1"/>
            <a:r>
              <a:rPr lang="tt-RU" dirty="0" smtClean="0">
                <a:solidFill>
                  <a:schemeClr val="accent1">
                    <a:lumMod val="75000"/>
                  </a:schemeClr>
                </a:solidFill>
              </a:rPr>
              <a:t>укучының эше  изло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ж</a:t>
            </a:r>
            <a:r>
              <a:rPr lang="tt-RU" dirty="0" smtClean="0">
                <a:solidFill>
                  <a:schemeClr val="accent1">
                    <a:lumMod val="75000"/>
                  </a:schemeClr>
                </a:solidFill>
              </a:rPr>
              <a:t>ениенең эчтәлеге, башлангыч текстны җыйнакландыру,  язманың бөтенлеге, бәйләнешле сөйләм, аның эзлеклелеге һәм грамоталылыкны билгеләү критерийларына нигезләнеп тикшерелә.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755651" y="620714"/>
            <a:ext cx="7924800" cy="720725"/>
          </a:xfrm>
        </p:spPr>
        <p:txBody>
          <a:bodyPr/>
          <a:lstStyle/>
          <a:p>
            <a:pPr algn="ctr" eaLnBrk="1" hangingPunct="1"/>
            <a:r>
              <a:rPr lang="tt-RU" sz="3200" b="1" dirty="0" smtClean="0">
                <a:solidFill>
                  <a:schemeClr val="tx1"/>
                </a:solidFill>
              </a:rPr>
              <a:t>Сочинение</a:t>
            </a:r>
            <a:endParaRPr lang="ru-RU" sz="3200" b="1" dirty="0" smtClean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tt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Текстның мәг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ъ</a:t>
            </a:r>
            <a:r>
              <a:rPr lang="tt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нәсен аңлау, дәлил-мисалларның булуы,  язманың мәг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ъ</a:t>
            </a:r>
            <a:r>
              <a:rPr lang="tt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нәви бөтенлеге, сөйләм бәйләнешлелеге, язу эзлеклелеге, эшнең компози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tt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ион төзеклеге һәм укучының грамоталылыгын бәяләү критерийлары буенча бәяләнә.</a:t>
            </a:r>
          </a:p>
          <a:p>
            <a:pPr eaLnBrk="1" hangingPunct="1"/>
            <a:r>
              <a:rPr lang="tt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С2К2-С2К4 критерийлары буенча  9 балл алырга мөмкин.</a:t>
            </a:r>
          </a:p>
          <a:p>
            <a:pPr eaLnBrk="1" hangingPunct="1"/>
            <a:r>
              <a:rPr lang="tt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Грамоталылыкны билгеләү критерийлары төрле.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t-RU" b="1" dirty="0" smtClean="0">
                <a:solidFill>
                  <a:schemeClr val="tx1"/>
                </a:solidFill>
              </a:rPr>
              <a:t>Шәхси хат</a:t>
            </a:r>
            <a:endParaRPr lang="ru-RU" b="1" dirty="0" smtClean="0">
              <a:solidFill>
                <a:schemeClr val="tx1"/>
              </a:solidFill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sz="quarter" idx="1"/>
          </p:nvPr>
        </p:nvSpPr>
        <p:spPr>
          <a:xfrm>
            <a:off x="1071541" y="1857365"/>
            <a:ext cx="7572426" cy="2786082"/>
          </a:xfrm>
          <a:solidFill>
            <a:schemeClr val="bg1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tt-RU" b="1" dirty="0" smtClean="0">
                <a:solidFill>
                  <a:schemeClr val="accent1">
                    <a:lumMod val="75000"/>
                  </a:schemeClr>
                </a:solidFill>
              </a:rPr>
              <a:t>Бирелгән темага карата, сорауларга җавап биреп,  дуска хат язуны сорый.</a:t>
            </a:r>
          </a:p>
          <a:p>
            <a:pPr eaLnBrk="1" hangingPunct="1"/>
            <a:r>
              <a:rPr lang="tt-RU" b="1" dirty="0" smtClean="0">
                <a:solidFill>
                  <a:schemeClr val="accent1">
                    <a:lumMod val="75000"/>
                  </a:schemeClr>
                </a:solidFill>
              </a:rPr>
              <a:t>Бирем коммуникатив бурычны үтәү, текстны оештыру,  текстның лексик-грамматик төзелеше һәм грамоталылыкны билгеләү критерийлары буенча тикшерелә.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t-RU" b="1" dirty="0" smtClean="0">
                <a:solidFill>
                  <a:schemeClr val="tx1"/>
                </a:solidFill>
              </a:rPr>
              <a:t>Дәлил өчен аргументлар</a:t>
            </a:r>
            <a:endParaRPr lang="ru-RU" b="1" dirty="0" smtClean="0">
              <a:solidFill>
                <a:schemeClr val="tx1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tt-RU" sz="2000" dirty="0" smtClean="0">
                <a:solidFill>
                  <a:schemeClr val="accent1">
                    <a:lumMod val="75000"/>
                  </a:schemeClr>
                </a:solidFill>
              </a:rPr>
              <a:t>Логик аргумент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tt-RU" sz="2000" dirty="0" smtClean="0">
                <a:solidFill>
                  <a:schemeClr val="accent1">
                    <a:lumMod val="75000"/>
                  </a:schemeClr>
                </a:solidFill>
              </a:rPr>
              <a:t>Фактлар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tt-RU" sz="2000" dirty="0" smtClean="0">
                <a:solidFill>
                  <a:schemeClr val="accent1">
                    <a:lumMod val="75000"/>
                  </a:schemeClr>
                </a:solidFill>
              </a:rPr>
              <a:t>Фәнни нәтиҗәләр (гипотеза, теория...)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tt-RU" sz="2000" dirty="0" smtClean="0">
                <a:solidFill>
                  <a:schemeClr val="accent1">
                    <a:lumMod val="75000"/>
                  </a:schemeClr>
                </a:solidFill>
              </a:rPr>
              <a:t>Статистика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tt-RU" sz="2000" dirty="0" smtClean="0">
                <a:solidFill>
                  <a:schemeClr val="accent1">
                    <a:lumMod val="75000"/>
                  </a:schemeClr>
                </a:solidFill>
              </a:rPr>
              <a:t>Табигат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ь</a:t>
            </a:r>
            <a:r>
              <a:rPr lang="tt-RU" sz="2000" dirty="0" smtClean="0">
                <a:solidFill>
                  <a:schemeClr val="accent1">
                    <a:lumMod val="75000"/>
                  </a:schemeClr>
                </a:solidFill>
              </a:rPr>
              <a:t> законнары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tt-RU" sz="2000" dirty="0" smtClean="0">
                <a:solidFill>
                  <a:schemeClr val="accent1">
                    <a:lumMod val="75000"/>
                  </a:schemeClr>
                </a:solidFill>
              </a:rPr>
              <a:t>Документлар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t-RU" sz="2000" dirty="0" smtClean="0">
                <a:solidFill>
                  <a:schemeClr val="accent1">
                    <a:lumMod val="75000"/>
                  </a:schemeClr>
                </a:solidFill>
              </a:rPr>
              <a:t>2. Иллюстратив аргументлар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tt-RU" sz="2000" dirty="0" smtClean="0">
                <a:solidFill>
                  <a:schemeClr val="accent1">
                    <a:lumMod val="75000"/>
                  </a:schemeClr>
                </a:solidFill>
              </a:rPr>
              <a:t>Булган хәл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tt-RU" sz="2000" dirty="0" smtClean="0">
                <a:solidFill>
                  <a:schemeClr val="accent1">
                    <a:lumMod val="75000"/>
                  </a:schemeClr>
                </a:solidFill>
              </a:rPr>
              <a:t>Әдәби әсәрдән алынган мисал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tt-RU" sz="2000" dirty="0" smtClean="0">
                <a:solidFill>
                  <a:schemeClr val="accent1">
                    <a:lumMod val="75000"/>
                  </a:schemeClr>
                </a:solidFill>
              </a:rPr>
              <a:t>Булырга мөмкин булган  (фарази) хәл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t-RU" sz="2000" dirty="0" smtClean="0">
                <a:solidFill>
                  <a:schemeClr val="accent1">
                    <a:lumMod val="75000"/>
                  </a:schemeClr>
                </a:solidFill>
              </a:rPr>
              <a:t>3. Авторитетка сылтама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tt-RU" sz="2000" dirty="0" smtClean="0">
                <a:solidFill>
                  <a:schemeClr val="accent1">
                    <a:lumMod val="75000"/>
                  </a:schemeClr>
                </a:solidFill>
              </a:rPr>
              <a:t>Күренекле кеше фикере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Ц</a:t>
            </a:r>
            <a:r>
              <a:rPr lang="tt-RU" sz="2000" dirty="0" smtClean="0">
                <a:solidFill>
                  <a:schemeClr val="accent1">
                    <a:lumMod val="75000"/>
                  </a:schemeClr>
                </a:solidFill>
              </a:rPr>
              <a:t>итата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642918"/>
            <a:ext cx="7467600" cy="774720"/>
          </a:xfrm>
        </p:spPr>
        <p:txBody>
          <a:bodyPr/>
          <a:lstStyle/>
          <a:p>
            <a:pPr algn="ctr" eaLnBrk="1" hangingPunct="1"/>
            <a:r>
              <a:rPr lang="tt-RU" b="1" dirty="0" smtClean="0"/>
              <a:t>Грамматик хаталар</a:t>
            </a:r>
            <a:endParaRPr lang="ru-RU" b="1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43609" y="1857365"/>
            <a:ext cx="7693025" cy="4431816"/>
          </a:xfrm>
        </p:spPr>
        <p:txBody>
          <a:bodyPr>
            <a:normAutofit/>
          </a:bodyPr>
          <a:lstStyle/>
          <a:p>
            <a:pPr eaLnBrk="1" hangingPunct="1"/>
            <a:r>
              <a:rPr lang="tt-RU" dirty="0" smtClean="0">
                <a:solidFill>
                  <a:schemeClr val="accent1">
                    <a:lumMod val="75000"/>
                  </a:schemeClr>
                </a:solidFill>
              </a:rPr>
              <a:t>Хаталы сүзтезмә ( өч</a:t>
            </a:r>
            <a:r>
              <a:rPr lang="tt-RU" i="1" dirty="0" smtClean="0">
                <a:solidFill>
                  <a:schemeClr val="accent1">
                    <a:lumMod val="75000"/>
                  </a:schemeClr>
                </a:solidFill>
              </a:rPr>
              <a:t> балалар</a:t>
            </a:r>
            <a:r>
              <a:rPr lang="tt-RU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eaLnBrk="1" hangingPunct="1"/>
            <a:r>
              <a:rPr lang="tt-RU" dirty="0" smtClean="0">
                <a:solidFill>
                  <a:schemeClr val="accent1">
                    <a:lumMod val="75000"/>
                  </a:schemeClr>
                </a:solidFill>
              </a:rPr>
              <a:t>Сүз төркемнәрен дөрес ясый/ төрләндерә белмәү (</a:t>
            </a:r>
            <a:r>
              <a:rPr lang="tt-RU" i="1" dirty="0" smtClean="0">
                <a:solidFill>
                  <a:schemeClr val="accent1">
                    <a:lumMod val="75000"/>
                  </a:schemeClr>
                </a:solidFill>
              </a:rPr>
              <a:t>шатлы</a:t>
            </a:r>
            <a:r>
              <a:rPr lang="tt-RU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tt-RU" i="1" dirty="0" smtClean="0">
                <a:solidFill>
                  <a:schemeClr val="accent1">
                    <a:lumMod val="75000"/>
                  </a:schemeClr>
                </a:solidFill>
              </a:rPr>
              <a:t>буның...)</a:t>
            </a:r>
          </a:p>
          <a:p>
            <a:pPr eaLnBrk="1" hangingPunct="1"/>
            <a:r>
              <a:rPr lang="tt-RU" dirty="0" smtClean="0">
                <a:solidFill>
                  <a:schemeClr val="accent1">
                    <a:lumMod val="75000"/>
                  </a:schemeClr>
                </a:solidFill>
              </a:rPr>
              <a:t>Җөмләләрне дөрес төземәү</a:t>
            </a:r>
          </a:p>
          <a:p>
            <a:pPr eaLnBrk="1" hangingPunct="1"/>
            <a:r>
              <a:rPr lang="tt-RU" dirty="0" smtClean="0">
                <a:solidFill>
                  <a:schemeClr val="accent1">
                    <a:lumMod val="75000"/>
                  </a:schemeClr>
                </a:solidFill>
              </a:rPr>
              <a:t>Туры сөйләмне дөрес кулланмау</a:t>
            </a:r>
          </a:p>
          <a:p>
            <a:pPr eaLnBrk="1" hangingPunct="1"/>
            <a:r>
              <a:rPr lang="tt-RU" dirty="0" smtClean="0">
                <a:solidFill>
                  <a:schemeClr val="accent1">
                    <a:lumMod val="75000"/>
                  </a:schemeClr>
                </a:solidFill>
              </a:rPr>
              <a:t>Җөмлә чикләрен дөрес билгеләмәү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tt-RU" b="1" dirty="0" smtClean="0">
                <a:solidFill>
                  <a:schemeClr val="tx1"/>
                </a:solidFill>
              </a:rPr>
              <a:t>Сөйләм ситуациясенә караган репликаны язу</a:t>
            </a:r>
            <a:endParaRPr lang="ru-RU" b="1" dirty="0" smtClean="0">
              <a:solidFill>
                <a:schemeClr val="tx1"/>
              </a:solidFill>
            </a:endParaRPr>
          </a:p>
        </p:txBody>
      </p:sp>
      <p:sp>
        <p:nvSpPr>
          <p:cNvPr id="15363" name="Содержимое 2"/>
          <p:cNvSpPr>
            <a:spLocks noGrp="1"/>
          </p:cNvSpPr>
          <p:nvPr>
            <p:ph sz="quarter" idx="1"/>
          </p:nvPr>
        </p:nvSpPr>
        <p:spPr>
          <a:xfrm>
            <a:off x="838201" y="2362200"/>
            <a:ext cx="7377137" cy="3209940"/>
          </a:xfr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eaLnBrk="1" hangingPunct="1"/>
            <a:endParaRPr lang="tt-RU" dirty="0" smtClean="0"/>
          </a:p>
          <a:p>
            <a:pPr eaLnBrk="1" hangingPunct="1"/>
            <a:r>
              <a:rPr lang="tt-RU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Укучыга 5 ситуация тәк</a:t>
            </a:r>
            <a:r>
              <a:rPr lang="ru-RU" sz="36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ъ</a:t>
            </a:r>
            <a:r>
              <a:rPr lang="tt-RU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дим ителә.</a:t>
            </a:r>
          </a:p>
          <a:p>
            <a:pPr eaLnBrk="1" hangingPunct="1"/>
            <a:r>
              <a:rPr lang="tt-RU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Һәр ситуа</a:t>
            </a:r>
            <a:r>
              <a:rPr lang="ru-RU" sz="36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tt-RU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ия язылган репликаның эчтәлеге һәм грамоталылык критерийлары буенча тикшерелә.</a:t>
            </a:r>
            <a:endParaRPr lang="ru-RU" sz="36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t-RU" b="1" dirty="0" smtClean="0">
                <a:solidFill>
                  <a:schemeClr val="tx1"/>
                </a:solidFill>
              </a:rPr>
              <a:t>Сөйләм хаталары</a:t>
            </a:r>
            <a:endParaRPr lang="ru-RU" b="1" dirty="0" smtClean="0">
              <a:solidFill>
                <a:schemeClr val="tx1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71541" y="2143116"/>
            <a:ext cx="7072359" cy="3143272"/>
          </a:xfr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tt-RU" b="1" dirty="0" smtClean="0">
                <a:solidFill>
                  <a:schemeClr val="accent1">
                    <a:lumMod val="75000"/>
                  </a:schemeClr>
                </a:solidFill>
              </a:rPr>
              <a:t>Сүзләрнең мәг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ъ</a:t>
            </a:r>
            <a:r>
              <a:rPr lang="tt-RU" b="1" dirty="0" smtClean="0">
                <a:solidFill>
                  <a:schemeClr val="accent1">
                    <a:lumMod val="75000"/>
                  </a:schemeClr>
                </a:solidFill>
              </a:rPr>
              <a:t>нәсен аңламыйча куллану</a:t>
            </a:r>
          </a:p>
          <a:p>
            <a:pPr eaLnBrk="1" hangingPunct="1"/>
            <a:r>
              <a:rPr lang="tt-RU" b="1" dirty="0" smtClean="0">
                <a:solidFill>
                  <a:schemeClr val="accent1">
                    <a:lumMod val="75000"/>
                  </a:schemeClr>
                </a:solidFill>
              </a:rPr>
              <a:t>Синонимнарны, фразеологизмнарны дөрес кулланмау</a:t>
            </a:r>
          </a:p>
          <a:p>
            <a:pPr eaLnBrk="1" hangingPunct="1"/>
            <a:r>
              <a:rPr lang="tt-RU" b="1" dirty="0" smtClean="0">
                <a:solidFill>
                  <a:schemeClr val="accent1">
                    <a:lumMod val="75000"/>
                  </a:schemeClr>
                </a:solidFill>
              </a:rPr>
              <a:t>Гади сөйләм сүзләрен урынсыз куллану</a:t>
            </a:r>
          </a:p>
          <a:p>
            <a:pPr eaLnBrk="1" hangingPunct="1"/>
            <a:r>
              <a:rPr lang="tt-RU" b="1" dirty="0" smtClean="0">
                <a:solidFill>
                  <a:schemeClr val="accent1">
                    <a:lumMod val="75000"/>
                  </a:schemeClr>
                </a:solidFill>
              </a:rPr>
              <a:t>Плеоназм ( артык сүз куллану)</a:t>
            </a:r>
          </a:p>
          <a:p>
            <a:pPr eaLnBrk="1" hangingPunct="1"/>
            <a:r>
              <a:rPr lang="tt-RU" b="1" dirty="0" smtClean="0">
                <a:solidFill>
                  <a:schemeClr val="accent1">
                    <a:lumMod val="75000"/>
                  </a:schemeClr>
                </a:solidFill>
              </a:rPr>
              <a:t>Тамырдаш сүзләрне янәшә куллану</a:t>
            </a:r>
          </a:p>
          <a:p>
            <a:pPr eaLnBrk="1" hangingPunct="1"/>
            <a:r>
              <a:rPr lang="tt-RU" b="1" dirty="0" smtClean="0">
                <a:solidFill>
                  <a:schemeClr val="accent1">
                    <a:lumMod val="75000"/>
                  </a:schemeClr>
                </a:solidFill>
              </a:rPr>
              <a:t>Синтаксик бөтеннәрнең ярлылыгы.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t-RU" b="1" dirty="0" smtClean="0">
                <a:solidFill>
                  <a:schemeClr val="tx1"/>
                </a:solidFill>
              </a:rPr>
              <a:t>Өстәмәләр</a:t>
            </a:r>
            <a:endParaRPr lang="ru-RU" b="1" dirty="0" smtClean="0">
              <a:solidFill>
                <a:schemeClr val="tx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71541" y="2000241"/>
            <a:ext cx="7358112" cy="3643338"/>
          </a:xfr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tt-RU" b="1" dirty="0" smtClean="0">
                <a:solidFill>
                  <a:schemeClr val="accent1">
                    <a:lumMod val="75000"/>
                  </a:schemeClr>
                </a:solidFill>
              </a:rPr>
              <a:t>Грамоталылыкны бәяләү вакытында  укучы язмасының күләме искә алына. </a:t>
            </a:r>
          </a:p>
          <a:p>
            <a:pPr eaLnBrk="1" hangingPunct="1"/>
            <a:r>
              <a:rPr lang="tt-RU" b="1" dirty="0" smtClean="0">
                <a:solidFill>
                  <a:schemeClr val="accent1">
                    <a:lumMod val="75000"/>
                  </a:schemeClr>
                </a:solidFill>
              </a:rPr>
              <a:t>Язма норма күләмнең  яртысыннан кимрәк булса, 0 балл куела, эш үтәлмәгән булып санала.</a:t>
            </a:r>
          </a:p>
          <a:p>
            <a:pPr eaLnBrk="1" hangingPunct="1"/>
            <a:r>
              <a:rPr lang="tt-RU" b="1" dirty="0" smtClean="0">
                <a:solidFill>
                  <a:schemeClr val="accent1">
                    <a:lumMod val="75000"/>
                  </a:schemeClr>
                </a:solidFill>
              </a:rPr>
              <a:t>Язманың норманың яртысын тәшкил итсә, максимал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ь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t-RU" b="1" dirty="0" smtClean="0">
                <a:solidFill>
                  <a:schemeClr val="accent1">
                    <a:lumMod val="75000"/>
                  </a:schemeClr>
                </a:solidFill>
              </a:rPr>
              <a:t>балл – 1 генә була ала.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t-RU" sz="2400" b="1" dirty="0" smtClean="0"/>
              <a:t>Татар теленнән бердәм тестирование </a:t>
            </a:r>
            <a:br>
              <a:rPr lang="tt-RU" sz="2400" b="1" dirty="0" smtClean="0"/>
            </a:br>
            <a:r>
              <a:rPr lang="tt-RU" sz="2400" b="1" dirty="0" smtClean="0"/>
              <a:t>3 төркемдә үткәрелә</a:t>
            </a:r>
            <a:endParaRPr lang="ru-RU" sz="2400" b="1" dirty="0" smtClean="0"/>
          </a:p>
        </p:txBody>
      </p:sp>
      <p:sp>
        <p:nvSpPr>
          <p:cNvPr id="4099" name="Содержимое 23"/>
          <p:cNvSpPr>
            <a:spLocks noGrp="1"/>
          </p:cNvSpPr>
          <p:nvPr>
            <p:ph sz="quarter" idx="1"/>
          </p:nvPr>
        </p:nvSpPr>
        <p:spPr>
          <a:xfrm>
            <a:off x="838201" y="1643050"/>
            <a:ext cx="7621588" cy="4357718"/>
          </a:xfr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tt-RU" sz="2400" b="1" dirty="0" smtClean="0">
                <a:solidFill>
                  <a:schemeClr val="accent1">
                    <a:lumMod val="75000"/>
                  </a:schemeClr>
                </a:solidFill>
              </a:rPr>
              <a:t>татар телендә гомуми белем бирү мәктәпләре  укучылары өчен </a:t>
            </a:r>
            <a:r>
              <a:rPr lang="tt-RU" sz="2400" b="1" dirty="0" smtClean="0">
                <a:solidFill>
                  <a:schemeClr val="accent1">
                    <a:lumMod val="75000"/>
                  </a:schemeClr>
                </a:solidFill>
              </a:rPr>
              <a:t>(21);</a:t>
            </a:r>
            <a:endParaRPr lang="tt-RU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/>
            <a:r>
              <a:rPr lang="tt-RU" sz="2400" b="1" dirty="0" smtClean="0">
                <a:solidFill>
                  <a:schemeClr val="accent1">
                    <a:lumMod val="75000"/>
                  </a:schemeClr>
                </a:solidFill>
              </a:rPr>
              <a:t>рус телендә гомуми белем бирү мәктәпләренең  татар төркемнәрендәге укучылар өчен (</a:t>
            </a:r>
            <a:r>
              <a:rPr lang="tt-RU" sz="2400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tt-RU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tt-RU" sz="2400" b="1" dirty="0" smtClean="0">
                <a:solidFill>
                  <a:schemeClr val="accent1">
                    <a:lumMod val="75000"/>
                  </a:schemeClr>
                </a:solidFill>
              </a:rPr>
              <a:t>);</a:t>
            </a:r>
            <a:endParaRPr lang="tt-RU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/>
            <a:r>
              <a:rPr lang="tt-RU" sz="2400" b="1" dirty="0" smtClean="0">
                <a:solidFill>
                  <a:schemeClr val="accent1">
                    <a:lumMod val="75000"/>
                  </a:schemeClr>
                </a:solidFill>
              </a:rPr>
              <a:t>рус телендә гомуми белем бирү мәктәпләренең  рус төркемнәрендәге укучылары өчен </a:t>
            </a:r>
            <a:r>
              <a:rPr lang="tt-RU" sz="2400" b="1" dirty="0" smtClean="0">
                <a:solidFill>
                  <a:schemeClr val="accent1">
                    <a:lumMod val="75000"/>
                  </a:schemeClr>
                </a:solidFill>
              </a:rPr>
              <a:t>(23).</a:t>
            </a:r>
            <a:endParaRPr lang="tt-RU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/>
            <a:endParaRPr lang="tt-RU" dirty="0" smtClean="0"/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>
          <a:xfrm>
            <a:off x="1285852" y="214291"/>
            <a:ext cx="7211144" cy="525146"/>
          </a:xfrm>
        </p:spPr>
        <p:txBody>
          <a:bodyPr/>
          <a:lstStyle/>
          <a:p>
            <a:pPr algn="ctr" eaLnBrk="1" hangingPunct="1"/>
            <a:r>
              <a:rPr lang="tt-RU" sz="2800" dirty="0" smtClean="0"/>
              <a:t> </a:t>
            </a:r>
            <a:r>
              <a:rPr lang="tt-RU" sz="2800" b="1" dirty="0" smtClean="0"/>
              <a:t>Биремнәрнең </a:t>
            </a:r>
            <a:r>
              <a:rPr lang="tt-RU" sz="2800" b="1" dirty="0" smtClean="0"/>
              <a:t>бүленеше</a:t>
            </a:r>
            <a:endParaRPr lang="ru-RU" sz="28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tt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75506706"/>
              </p:ext>
            </p:extLst>
          </p:nvPr>
        </p:nvGraphicFramePr>
        <p:xfrm>
          <a:off x="214283" y="857233"/>
          <a:ext cx="8501125" cy="5722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5539"/>
                <a:gridCol w="1881396"/>
                <a:gridCol w="1811715"/>
                <a:gridCol w="2325479"/>
                <a:gridCol w="1506996"/>
              </a:tblGrid>
              <a:tr h="388845"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1800" dirty="0" smtClean="0">
                          <a:solidFill>
                            <a:schemeClr val="tx1"/>
                          </a:solidFill>
                        </a:rPr>
                        <a:t>1нче төркем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1800" dirty="0" smtClean="0">
                          <a:solidFill>
                            <a:schemeClr val="tx1"/>
                          </a:solidFill>
                        </a:rPr>
                        <a:t>2 нче төркем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2000" dirty="0" smtClean="0">
                          <a:solidFill>
                            <a:schemeClr val="tx1"/>
                          </a:solidFill>
                        </a:rPr>
                        <a:t>3 нче төркем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  <a:tr h="1286179"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11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В1-В2, А1-А6</a:t>
                      </a:r>
                      <a:r>
                        <a:rPr lang="tt-RU" sz="11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tt-RU" sz="11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(тыңлап</a:t>
                      </a:r>
                      <a:r>
                        <a:rPr lang="tt-RU" sz="11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аңлау күнекмәләрен тикшерә)</a:t>
                      </a:r>
                      <a:endParaRPr lang="ru-RU" sz="11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Беренче</a:t>
                      </a:r>
                      <a:r>
                        <a:rPr lang="tt-RU" sz="14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бүлек</a:t>
                      </a:r>
                      <a:endParaRPr lang="ru-RU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286179">
                <a:tc>
                  <a:txBody>
                    <a:bodyPr/>
                    <a:lstStyle/>
                    <a:p>
                      <a:r>
                        <a:rPr lang="tt-RU" sz="11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Беренче</a:t>
                      </a:r>
                      <a:r>
                        <a:rPr lang="tt-RU" sz="11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бүлек</a:t>
                      </a:r>
                      <a:endParaRPr lang="ru-RU" sz="11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11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С 1. Тыңланган текстның эчтәлеген язу (изло</a:t>
                      </a:r>
                      <a:r>
                        <a:rPr lang="ru-RU" sz="11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жение</a:t>
                      </a:r>
                      <a:r>
                        <a:rPr lang="ru-RU" sz="11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– 70 </a:t>
                      </a:r>
                      <a:r>
                        <a:rPr lang="ru-RU" sz="11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сүз</a:t>
                      </a:r>
                      <a:r>
                        <a:rPr lang="ru-RU" sz="11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)</a:t>
                      </a:r>
                      <a:endParaRPr lang="ru-RU" sz="11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11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А1-А11  (сайла</a:t>
                      </a:r>
                      <a:r>
                        <a:rPr lang="tt-RU" sz="11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п алу тестлары)</a:t>
                      </a:r>
                      <a:endParaRPr lang="ru-RU" sz="11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11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А7-А17, В3 – укылган текстка нигезләнеп, тест эшләү</a:t>
                      </a:r>
                      <a:endParaRPr lang="ru-RU" sz="11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Икенче бүлек</a:t>
                      </a:r>
                      <a:endParaRPr lang="ru-RU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136624">
                <a:tc>
                  <a:txBody>
                    <a:bodyPr/>
                    <a:lstStyle/>
                    <a:p>
                      <a:r>
                        <a:rPr lang="tt-RU" sz="11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Икенче бүлек</a:t>
                      </a:r>
                      <a:endParaRPr lang="ru-RU" sz="11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А1-А7 (</a:t>
                      </a:r>
                      <a:r>
                        <a:rPr lang="ru-RU" sz="11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сайлап</a:t>
                      </a:r>
                      <a:r>
                        <a:rPr lang="ru-RU" sz="11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11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алу</a:t>
                      </a:r>
                      <a:r>
                        <a:rPr lang="ru-RU" sz="11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тесты) </a:t>
                      </a:r>
                      <a:r>
                        <a:rPr lang="ru-RU" sz="11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һәм</a:t>
                      </a:r>
                      <a:r>
                        <a:rPr lang="ru-RU" sz="11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В1-В9 (</a:t>
                      </a:r>
                      <a:r>
                        <a:rPr lang="ru-RU" sz="11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кыскача</a:t>
                      </a:r>
                      <a:r>
                        <a:rPr lang="ru-RU" sz="11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11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җавап </a:t>
                      </a:r>
                      <a:r>
                        <a:rPr lang="ru-RU" sz="11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язу) </a:t>
                      </a:r>
                      <a:r>
                        <a:rPr lang="ru-RU" sz="11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биремнәре</a:t>
                      </a:r>
                      <a:endParaRPr lang="ru-RU" sz="11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11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В1-В12 </a:t>
                      </a:r>
                      <a:r>
                        <a:rPr lang="ru-RU" sz="11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(</a:t>
                      </a:r>
                      <a:r>
                        <a:rPr lang="ru-RU" sz="11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кыскача</a:t>
                      </a:r>
                      <a:r>
                        <a:rPr lang="ru-RU" sz="11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11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җавап </a:t>
                      </a:r>
                      <a:r>
                        <a:rPr lang="ru-RU" sz="11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язу) </a:t>
                      </a:r>
                      <a:r>
                        <a:rPr lang="ru-RU" sz="11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биремнәре</a:t>
                      </a:r>
                      <a:endParaRPr lang="ru-RU" sz="11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11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В4-В15 </a:t>
                      </a:r>
                      <a:r>
                        <a:rPr lang="ru-RU" sz="11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(</a:t>
                      </a:r>
                      <a:r>
                        <a:rPr lang="ru-RU" sz="11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кыскача</a:t>
                      </a:r>
                      <a:r>
                        <a:rPr lang="ru-RU" sz="11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11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җавап </a:t>
                      </a:r>
                      <a:r>
                        <a:rPr lang="ru-RU" sz="11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язу) </a:t>
                      </a:r>
                      <a:r>
                        <a:rPr lang="ru-RU" sz="11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биремнәре</a:t>
                      </a:r>
                      <a:endParaRPr lang="ru-RU" sz="11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Өченче бүлек</a:t>
                      </a:r>
                      <a:endParaRPr lang="ru-RU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617212">
                <a:tc>
                  <a:txBody>
                    <a:bodyPr/>
                    <a:lstStyle/>
                    <a:p>
                      <a:r>
                        <a:rPr lang="tt-RU" sz="11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Өченче бүлек</a:t>
                      </a:r>
                      <a:endParaRPr lang="ru-RU" sz="11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11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С2 .  Текстка нигезләнеп, сочинение язу (70 сүз)</a:t>
                      </a:r>
                      <a:endParaRPr lang="ru-RU" sz="11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11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С1. Текстка нигезләнеп, сочинение язу (100 сүз)</a:t>
                      </a:r>
                      <a:endParaRPr lang="ru-RU" sz="11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11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С1 – шәхси хат язу  (70-80 сүз);</a:t>
                      </a:r>
                    </a:p>
                    <a:p>
                      <a:r>
                        <a:rPr lang="tt-RU" sz="11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С2 -  ситуа</a:t>
                      </a:r>
                      <a:r>
                        <a:rPr lang="ru-RU" sz="11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ц</a:t>
                      </a:r>
                      <a:r>
                        <a:rPr lang="tt-RU" sz="11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иягә караган  5 реплика язу</a:t>
                      </a:r>
                      <a:endParaRPr lang="ru-RU" sz="11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Дүртенче бүлек</a:t>
                      </a:r>
                      <a:endParaRPr lang="ru-RU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292" y="214292"/>
            <a:ext cx="8436709" cy="571503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</a:t>
            </a:r>
            <a:r>
              <a:rPr lang="tt-RU" sz="280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лларны билгегә күчерү </a:t>
            </a:r>
            <a:r>
              <a:rPr lang="tt-RU" sz="280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шкаласы</a:t>
            </a:r>
            <a:endParaRPr lang="ru-RU" sz="2800" dirty="0">
              <a:solidFill>
                <a:schemeClr val="accent4">
                  <a:lumMod val="90000"/>
                  <a:lumOff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1" y="1071546"/>
          <a:ext cx="8786876" cy="5160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427"/>
                <a:gridCol w="1478427"/>
                <a:gridCol w="1329427"/>
                <a:gridCol w="1627427"/>
                <a:gridCol w="2873168"/>
              </a:tblGrid>
              <a:tr h="454053"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«2»</a:t>
                      </a:r>
                      <a:r>
                        <a:rPr lang="tt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ле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«3»</a:t>
                      </a:r>
                      <a:r>
                        <a:rPr lang="tt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«4»</a:t>
                      </a:r>
                      <a:r>
                        <a:rPr lang="tt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  <a:r>
                        <a:rPr lang="tt-RU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60525">
                <a:tc>
                  <a:txBody>
                    <a:bodyPr/>
                    <a:lstStyle/>
                    <a:p>
                      <a:pPr algn="ctr"/>
                      <a:r>
                        <a:rPr lang="tt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1нче төркем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0-17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18-27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28-36, шуларның кимендә 4се ГК1-ГК-4 критерийлары буенча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37-42,  шуларның кимендә 6сы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ГК1-ГК-4 критерийлары буенча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928826">
                <a:tc>
                  <a:txBody>
                    <a:bodyPr/>
                    <a:lstStyle/>
                    <a:p>
                      <a:pPr algn="ctr"/>
                      <a:r>
                        <a:rPr lang="tt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2нче төркем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0-17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18-27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28-36, шуларның кимендә 4се ГК1-ГК-4 </a:t>
                      </a:r>
                      <a:r>
                        <a:rPr lang="tt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критерийлары </a:t>
                      </a:r>
                      <a:r>
                        <a:rPr lang="tt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буенча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37-42,  шуларның </a:t>
                      </a:r>
                      <a:r>
                        <a:rPr lang="tt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кимендә    6 сы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ГК1-ГК-4 </a:t>
                      </a:r>
                      <a:r>
                        <a:rPr lang="tt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критерийлары </a:t>
                      </a:r>
                      <a:r>
                        <a:rPr lang="tt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буенча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17270">
                <a:tc>
                  <a:txBody>
                    <a:bodyPr/>
                    <a:lstStyle/>
                    <a:p>
                      <a:pPr algn="ctr"/>
                      <a:r>
                        <a:rPr lang="tt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3нче төркем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t-RU" sz="2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0-15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16-24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25-34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35-44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38098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t-RU" b="1" dirty="0" smtClean="0">
                <a:solidFill>
                  <a:schemeClr val="tx1"/>
                </a:solidFill>
              </a:rPr>
              <a:t>Эшне башкару вакыты</a:t>
            </a:r>
            <a:endParaRPr lang="ru-RU" b="1" dirty="0" smtClean="0">
              <a:solidFill>
                <a:schemeClr val="tx1"/>
              </a:solidFill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sz="quarter" idx="1"/>
          </p:nvPr>
        </p:nvSpPr>
        <p:spPr>
          <a:xfrm>
            <a:off x="642911" y="1643051"/>
            <a:ext cx="7786741" cy="3714775"/>
          </a:xfr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tt-RU" b="1" dirty="0" smtClean="0">
                <a:solidFill>
                  <a:schemeClr val="accent1">
                    <a:lumMod val="75000"/>
                  </a:schemeClr>
                </a:solidFill>
              </a:rPr>
              <a:t>татар телендә гомуми белем бирү мәктәпләре  укучылары өчен – 240 минут;</a:t>
            </a:r>
          </a:p>
          <a:p>
            <a:pPr eaLnBrk="1" hangingPunct="1"/>
            <a:r>
              <a:rPr lang="tt-RU" b="1" dirty="0" smtClean="0">
                <a:solidFill>
                  <a:schemeClr val="accent1">
                    <a:lumMod val="75000"/>
                  </a:schemeClr>
                </a:solidFill>
              </a:rPr>
              <a:t>рус телендә гомуми белем бирү мәктәпләренең  татар төркемнәрендәге укучылар өчен – 240 минут;</a:t>
            </a:r>
          </a:p>
          <a:p>
            <a:pPr eaLnBrk="1" hangingPunct="1"/>
            <a:r>
              <a:rPr lang="tt-RU" b="1" dirty="0" smtClean="0">
                <a:solidFill>
                  <a:schemeClr val="accent1">
                    <a:lumMod val="75000"/>
                  </a:schemeClr>
                </a:solidFill>
              </a:rPr>
              <a:t>рус телендә гомуми белем бирү мәктәпләренең  рус төркемнәрендәге укучылары өчен – 150 минут.</a:t>
            </a:r>
          </a:p>
          <a:p>
            <a:pPr eaLnBrk="1" hangingPunct="1"/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714348" y="214292"/>
            <a:ext cx="7924800" cy="571503"/>
          </a:xfrm>
        </p:spPr>
        <p:txBody>
          <a:bodyPr/>
          <a:lstStyle/>
          <a:p>
            <a:pPr algn="ctr"/>
            <a:r>
              <a:rPr lang="ru-RU" sz="2800" dirty="0" smtClean="0"/>
              <a:t>      </a:t>
            </a:r>
            <a:r>
              <a:rPr lang="ru-RU" sz="2800" dirty="0" smtClean="0">
                <a:solidFill>
                  <a:srgbClr val="FF0000"/>
                </a:solidFill>
              </a:rPr>
              <a:t>Бланк </a:t>
            </a:r>
            <a:r>
              <a:rPr lang="ru-RU" sz="2800" dirty="0" err="1" smtClean="0">
                <a:solidFill>
                  <a:srgbClr val="FF0000"/>
                </a:solidFill>
              </a:rPr>
              <a:t>үрнәкләре</a:t>
            </a:r>
            <a:endParaRPr lang="ru-RU" sz="2800" dirty="0" smtClean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яратам\AppData\Local\Temp\HamsterArc{469d1cf8-0415-4a38-818e-409855d0830e}\2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1" y="928671"/>
            <a:ext cx="3857652" cy="545542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  <p:pic>
        <p:nvPicPr>
          <p:cNvPr id="1027" name="Picture 3" descr="C:\Users\яратам\AppData\Local\Temp\HamsterArc{41114851-2303-4c4e-8550-d0676dbc7ecd}\C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928669"/>
            <a:ext cx="3714776" cy="54670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>
          <a:xfrm>
            <a:off x="827088" y="285729"/>
            <a:ext cx="8316912" cy="119858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tt-RU" sz="3200" dirty="0" smtClean="0"/>
              <a:t/>
            </a:r>
            <a:br>
              <a:rPr lang="tt-RU" sz="3200" dirty="0" smtClean="0"/>
            </a:br>
            <a:r>
              <a:rPr lang="tt-RU" sz="3200" dirty="0" smtClean="0"/>
              <a:t>      </a:t>
            </a:r>
            <a:r>
              <a:rPr lang="tt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һәм В</a:t>
            </a:r>
            <a:r>
              <a:rPr lang="tt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2800" b="1" dirty="0" smtClean="0">
                <a:solidFill>
                  <a:schemeClr val="tx1"/>
                </a:solidFill>
                <a:latin typeface="Times New Roman" pitchFamily="18" charset="0"/>
              </a:rPr>
              <a:t>өлешендәге </a:t>
            </a:r>
            <a:r>
              <a:rPr lang="tt-RU" sz="2800" b="1" dirty="0" smtClean="0">
                <a:solidFill>
                  <a:schemeClr val="tx1"/>
                </a:solidFill>
                <a:latin typeface="Times New Roman" pitchFamily="18" charset="0"/>
              </a:rPr>
              <a:t>биремнәр </a:t>
            </a:r>
            <a:endParaRPr lang="ru-RU" sz="2800" b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00101" y="1785926"/>
            <a:ext cx="7704137" cy="4595818"/>
          </a:xfr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endParaRPr lang="tt-RU" sz="2400" b="1" dirty="0" smtClean="0">
              <a:solidFill>
                <a:schemeClr val="accent4">
                  <a:lumMod val="90000"/>
                  <a:lumOff val="10000"/>
                </a:schemeClr>
              </a:solidFill>
            </a:endParaRPr>
          </a:p>
          <a:p>
            <a:pPr eaLnBrk="1" hangingPunct="1"/>
            <a:r>
              <a:rPr lang="tt-RU" sz="2400" b="1" dirty="0" smtClean="0">
                <a:solidFill>
                  <a:schemeClr val="accent1">
                    <a:lumMod val="75000"/>
                  </a:schemeClr>
                </a:solidFill>
              </a:rPr>
              <a:t>Барлык биремнәрнең дә дөрес җаваплары                  1 балл белән бәяләнә;</a:t>
            </a:r>
          </a:p>
          <a:p>
            <a:pPr eaLnBrk="1" hangingPunct="1"/>
            <a:r>
              <a:rPr lang="tt-RU" sz="2400" b="1" dirty="0" smtClean="0">
                <a:solidFill>
                  <a:schemeClr val="accent1">
                    <a:lumMod val="75000"/>
                  </a:schemeClr>
                </a:solidFill>
              </a:rPr>
              <a:t>Биремнәрнең саны төрле;</a:t>
            </a:r>
          </a:p>
          <a:p>
            <a:pPr eaLnBrk="1" hangingPunct="1"/>
            <a:r>
              <a:rPr lang="tt-RU" sz="2400" b="1" dirty="0" smtClean="0">
                <a:solidFill>
                  <a:schemeClr val="accent1">
                    <a:lumMod val="75000"/>
                  </a:schemeClr>
                </a:solidFill>
              </a:rPr>
              <a:t>Кыскача җавап язуга караган биремнәрдә  җаваплар сан яки сүз, сүзтезмә белән языла;</a:t>
            </a:r>
          </a:p>
          <a:p>
            <a:pPr eaLnBrk="1" hangingPunct="1"/>
            <a:r>
              <a:rPr lang="tt-RU" sz="2400" b="1" dirty="0" smtClean="0">
                <a:solidFill>
                  <a:schemeClr val="accent1">
                    <a:lumMod val="75000"/>
                  </a:schemeClr>
                </a:solidFill>
              </a:rPr>
              <a:t>Биремнәр әзер җаваплар буенча тикшерелә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t-RU" b="1" dirty="0" smtClean="0">
                <a:solidFill>
                  <a:schemeClr val="tx1"/>
                </a:solidFill>
              </a:rPr>
              <a:t>С </a:t>
            </a:r>
            <a:r>
              <a:rPr lang="tt-RU" b="1" dirty="0" smtClean="0">
                <a:solidFill>
                  <a:schemeClr val="tx1"/>
                </a:solidFill>
              </a:rPr>
              <a:t>өлешендәге биремнәр</a:t>
            </a:r>
            <a:endParaRPr lang="ru-RU" b="1" dirty="0" smtClean="0">
              <a:solidFill>
                <a:schemeClr val="tx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71541" y="1785927"/>
            <a:ext cx="6786608" cy="3214709"/>
          </a:xfr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tt-RU" dirty="0" smtClean="0">
                <a:solidFill>
                  <a:schemeClr val="accent1">
                    <a:lumMod val="75000"/>
                  </a:schemeClr>
                </a:solidFill>
              </a:rPr>
              <a:t>С </a:t>
            </a:r>
            <a:r>
              <a:rPr lang="tt-RU" dirty="0" smtClean="0">
                <a:solidFill>
                  <a:schemeClr val="accent1">
                    <a:lumMod val="75000"/>
                  </a:schemeClr>
                </a:solidFill>
              </a:rPr>
              <a:t>биремнәре: </a:t>
            </a:r>
            <a:endParaRPr lang="tt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buFontTx/>
              <a:buChar char="-"/>
            </a:pPr>
            <a:r>
              <a:rPr lang="tt-RU" dirty="0" smtClean="0">
                <a:solidFill>
                  <a:schemeClr val="accent1">
                    <a:lumMod val="75000"/>
                  </a:schemeClr>
                </a:solidFill>
              </a:rPr>
              <a:t>изло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жение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eaLnBrk="1" hangingPunct="1">
              <a:buFontTx/>
              <a:buChar char="-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сочинение</a:t>
            </a:r>
          </a:p>
          <a:p>
            <a:pPr eaLnBrk="1" hangingPunct="1">
              <a:buFontTx/>
              <a:buChar char="-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ш</a:t>
            </a:r>
            <a:r>
              <a:rPr lang="tt-RU" dirty="0" smtClean="0">
                <a:solidFill>
                  <a:schemeClr val="accent1">
                    <a:lumMod val="75000"/>
                  </a:schemeClr>
                </a:solidFill>
              </a:rPr>
              <a:t>әхси хат</a:t>
            </a:r>
          </a:p>
          <a:p>
            <a:pPr eaLnBrk="1" hangingPunct="1">
              <a:buFontTx/>
              <a:buChar char="-"/>
            </a:pPr>
            <a:r>
              <a:rPr lang="tt-RU" dirty="0" smtClean="0">
                <a:solidFill>
                  <a:schemeClr val="accent1">
                    <a:lumMod val="75000"/>
                  </a:schemeClr>
                </a:solidFill>
              </a:rPr>
              <a:t> ситуа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ц</a:t>
            </a:r>
            <a:r>
              <a:rPr lang="tt-RU" dirty="0" smtClean="0">
                <a:solidFill>
                  <a:schemeClr val="accent1">
                    <a:lumMod val="75000"/>
                  </a:schemeClr>
                </a:solidFill>
              </a:rPr>
              <a:t>ияләргә караган репликалар</a:t>
            </a:r>
          </a:p>
          <a:p>
            <a:pPr eaLnBrk="1" hangingPunct="1"/>
            <a:r>
              <a:rPr lang="tt-RU" dirty="0" smtClean="0">
                <a:solidFill>
                  <a:schemeClr val="accent1">
                    <a:lumMod val="75000"/>
                  </a:schemeClr>
                </a:solidFill>
              </a:rPr>
              <a:t>С биремнәре махсус критерийлар буенча  тикшерелә.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t-RU" b="1" dirty="0" smtClean="0"/>
              <a:t>Тест эшләрен тикшерү</a:t>
            </a:r>
            <a:endParaRPr lang="ru-RU" b="1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27089" y="1714489"/>
            <a:ext cx="7704137" cy="4371988"/>
          </a:xfrm>
        </p:spPr>
        <p:txBody>
          <a:bodyPr>
            <a:normAutofit/>
          </a:bodyPr>
          <a:lstStyle/>
          <a:p>
            <a:pPr eaLnBrk="1" hangingPunct="1"/>
            <a:r>
              <a:rPr lang="tt-RU" sz="3600" dirty="0" smtClean="0">
                <a:solidFill>
                  <a:schemeClr val="accent1">
                    <a:lumMod val="75000"/>
                  </a:schemeClr>
                </a:solidFill>
              </a:rPr>
              <a:t>Эшнең А һәм В биремнәре комп</a:t>
            </a:r>
            <a:r>
              <a:rPr lang="ru-RU" sz="3600" dirty="0" err="1" smtClean="0">
                <a:solidFill>
                  <a:schemeClr val="accent1">
                    <a:lumMod val="75000"/>
                  </a:schemeClr>
                </a:solidFill>
              </a:rPr>
              <a:t>ь</a:t>
            </a:r>
            <a:r>
              <a:rPr lang="tt-RU" sz="3600" dirty="0" smtClean="0">
                <a:solidFill>
                  <a:schemeClr val="accent1">
                    <a:lumMod val="75000"/>
                  </a:schemeClr>
                </a:solidFill>
              </a:rPr>
              <a:t>ютер  яки  экспертлар тарафыннан әзер  җаваплар буенча тикшерелә;</a:t>
            </a:r>
          </a:p>
          <a:p>
            <a:pPr eaLnBrk="1" hangingPunct="1"/>
            <a:r>
              <a:rPr lang="tt-RU" sz="3600" dirty="0" smtClean="0">
                <a:solidFill>
                  <a:schemeClr val="accent1">
                    <a:lumMod val="75000"/>
                  </a:schemeClr>
                </a:solidFill>
              </a:rPr>
              <a:t>С биремнәрен экспертлар тикшерә</a:t>
            </a:r>
            <a:endParaRPr lang="ru-RU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484</TotalTime>
  <Words>709</Words>
  <Application>Microsoft Office PowerPoint</Application>
  <PresentationFormat>Экран (4:3)</PresentationFormat>
  <Paragraphs>127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Эркер</vt:lpstr>
      <vt:lpstr>9 нчы сыйныфларда бердәм тестирование</vt:lpstr>
      <vt:lpstr>Татар теленнән бердәм тестирование  3 төркемдә үткәрелә</vt:lpstr>
      <vt:lpstr> Биремнәрнең бүленеше</vt:lpstr>
      <vt:lpstr> Балларны билгегә күчерү шкаласы</vt:lpstr>
      <vt:lpstr>Эшне башкару вакыты</vt:lpstr>
      <vt:lpstr>      Бланк үрнәкләре</vt:lpstr>
      <vt:lpstr>       А һәм В өлешендәге биремнәр </vt:lpstr>
      <vt:lpstr>С өлешендәге биремнәр</vt:lpstr>
      <vt:lpstr>Тест эшләрен тикшерү</vt:lpstr>
      <vt:lpstr>С биремен тикшерү критерийлары </vt:lpstr>
      <vt:lpstr>Изложение</vt:lpstr>
      <vt:lpstr>Сочинение</vt:lpstr>
      <vt:lpstr>Шәхси хат</vt:lpstr>
      <vt:lpstr>Дәлил өчен аргументлар</vt:lpstr>
      <vt:lpstr>Грамматик хаталар</vt:lpstr>
      <vt:lpstr>Сөйләм ситуациясенә караган репликаны язу</vt:lpstr>
      <vt:lpstr>Сөйләм хаталары</vt:lpstr>
      <vt:lpstr>Өстәмәләр</vt:lpstr>
    </vt:vector>
  </TitlesOfParts>
  <Company>КГУ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ТАТАР ТЕЛЕННӘН БЕРДӘМ РЕСПУБЛИКА ИМТИХАНЫ</dc:title>
  <dc:creator>1</dc:creator>
  <cp:lastModifiedBy>Admin</cp:lastModifiedBy>
  <cp:revision>50</cp:revision>
  <dcterms:created xsi:type="dcterms:W3CDTF">2008-10-29T19:48:54Z</dcterms:created>
  <dcterms:modified xsi:type="dcterms:W3CDTF">2014-03-29T18:04:07Z</dcterms:modified>
</cp:coreProperties>
</file>