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14EF-7286-4627-8BCF-6A51AE81C2C4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3F71-C5C1-43B8-A206-1C4F0DC9B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C018-2839-49B1-B3C2-8205C05AD2F4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5F8F-8538-4223-871B-0FA771C36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A591-6EDB-49DA-A82D-3B895BE3F56D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F387-8DA4-4CB1-834F-1A2EE36D4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E2B-A9BB-4D9A-A33B-8DEA3E358030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5423-5D80-4B41-9DE2-F30480FDD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BDF2-F044-4277-8ED6-95A9C0223752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A317-DE56-45AE-8F5E-B62B705FB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8A6-BFD2-4236-99A6-10609EF4C919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3211-022C-48E3-BF7D-28CE1BD44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E326-3399-4839-A5D8-E4086A75847F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D639-A3F3-4E67-AD5B-78C8108EC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6462-7B30-4DB3-9F50-83C674C03415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6CDF-02EA-4A0E-AAD9-C75584855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E56D3-D28F-4A66-AFD6-F2E2FA4ABBD8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58E3-B47C-49C5-975E-05F9237CF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599D-DB55-4901-862B-4022E5A15A5A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22E-484C-44E4-9166-0977155CC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D11B-2451-460A-9931-6C6B2A6F5D69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CD49-E720-4E6A-9913-485FB90FB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6DB6FF-535B-45CC-91A9-6306836C09AD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396BCD-1BF9-4C0F-B8C8-C707D7220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429264"/>
            <a:ext cx="78091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День безопасного Рунета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42875"/>
            <a:ext cx="4471987" cy="2286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7-8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0"/>
            <a:ext cx="3786187" cy="2428875"/>
          </a:xfrm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4286250" y="1643063"/>
            <a:ext cx="435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642938" y="2928938"/>
            <a:ext cx="74310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список детских сайтов, разрешенных для посещения,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вносите только сайты с хорошей репутацией;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забывайте беседовать с детьми об их друзьях в Интернет,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если бы речь шла о друзьях в реальной жизни; </a:t>
            </a:r>
          </a:p>
          <a:p>
            <a:pPr eaLnBrk="0" hangingPunct="0">
              <a:buFontTx/>
              <a:buChar char="-"/>
            </a:pP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делайте 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табу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вопросов половой жизни,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в Интернет дети могут легко наткнуться на порнографию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сайты 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взрослых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42875"/>
            <a:ext cx="4471987" cy="2286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7-8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1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0"/>
            <a:ext cx="3786187" cy="2428875"/>
          </a:xfrm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4286250" y="1643063"/>
            <a:ext cx="435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500063" y="3429000"/>
            <a:ext cx="81724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вашего ребенка сообщать вам о любых угрозах или тревогах,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связанных с Интернет.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Оставайтесь спокойными и напомните детям, что они в безопасности,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сами рассказали вам о своих угрозах или тревогах.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Похвалите их и посоветуйте подойти еще раз в подобных случаях.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186363" cy="2428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9-12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331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3048000" cy="2286000"/>
          </a:xfrm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14313" y="3214688"/>
            <a:ext cx="8143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данном возрасте дети, как правило, уже наслышаны о том, какая информация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в Интернет. </a:t>
            </a:r>
          </a:p>
          <a:p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Совершенно нормально, что они хотят это увидеть, прочесть, услышать. </a:t>
            </a:r>
          </a:p>
          <a:p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нужно помнить, что доступ к нежелательным материалам можно легко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заблокировать при помощи  средств родительского контроля Интернета. </a:t>
            </a:r>
            <a:endParaRPr lang="ru-RU" sz="2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186363" cy="2428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9-12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433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3048000" cy="2286000"/>
          </a:xfrm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46063" y="2857500"/>
            <a:ext cx="889793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Создайте список домашних правил посещения Интернет при участии детей и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требуйте его выполнения;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временное ограничение на Интернет для детей,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следите за его соблюдением;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ребенку, что вы наблюдаете за ним не потому что вам это хочется,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потому что вы беспокоитесь о его безопасности и всегда готовы ему помочь;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забывайте беседовать с детьми об их друзьях в Интернет;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186363" cy="2428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9-12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5363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3048000" cy="2286000"/>
          </a:xfrm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57188" y="2549525"/>
            <a:ext cx="80899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Настаивайте, чтобы дети никогда не соглашались на личные встречи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друзьями по Интернет;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Позволяйте детям заходить только на сайты из 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белого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списка, </a:t>
            </a: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создайте вместе с ними; </a:t>
            </a:r>
          </a:p>
          <a:p>
            <a:pPr eaLnBrk="0" hangingPunct="0">
              <a:buFontTx/>
              <a:buChar char="-"/>
            </a:pP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детей никогда не выдавать личную информацию средствами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электронной почты, чатов, систем мгновенного обмена сообщениями,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регистрационных форм, личных профилей и при регистрации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конкурсы в Интернет;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детей не загружать программы без вашего разрешения.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 им, что они могут случайно загрузить вирусы или другое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нежелательное программное обеспечение; </a:t>
            </a:r>
            <a:endParaRPr lang="ru-RU" sz="11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186363" cy="2428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9-12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638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3048000" cy="2286000"/>
          </a:xfrm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14313" y="2917825"/>
            <a:ext cx="81724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Создайте вашему ребенку ограниченную учетную запись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работы на компьютере;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вашего ребенка сообщать вам о любых угрозах или тревогах,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связанных с Интернет. </a:t>
            </a:r>
          </a:p>
          <a:p>
            <a:pPr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Оставайтесь спокойными и напомните детям, что они в безопасности,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сами рассказали вам , если сами рассказали вам о своих угрозах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тревогах.</a:t>
            </a:r>
          </a:p>
          <a:p>
            <a:pPr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Расскажите детям о порнографии в Интернет;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186363" cy="2428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9-12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7411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3048000" cy="2286000"/>
          </a:xfrm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14313" y="3214688"/>
            <a:ext cx="89074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Настаивайте на том, чтобы дети предоставляли вам доступ к своей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электронной почте, чтобы вы убедились, что они не общаются с незнакомцами;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 детям, что нельзя использовать сеть для хулиганства,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распространения сплетен или угроз.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63" y="3071813"/>
            <a:ext cx="8229600" cy="2214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В данном возрасте родителям часто уже весьма сложно осуществлять контроль за детьми в Интернет, так как о сети они уже знают значительно больше своих родителей. Тем не менее, особенно важно строго соблюдать правила безопасности детей в Интернет. Кроме того, необходимо как можно чаще просматривать отчеты о деятельности детей в Интернет. </a:t>
            </a:r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2857500"/>
            <a:ext cx="8229600" cy="3400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Следует обратить внимание на необходимость содержания родительских паролей (паролей администраторов) в строгом секрете и обратить внимание на строгость этих паролей. В этом возрасте подростки активно используют поисковые машины, пользуются электронной почтой, службами мгновенного обмена сообщениями, скачивают музыку и фильмы. Мальчикам в этом возрасте больше по нраву сметать все ограничения, они жаждут грубого юмора, азартных игр, картинок «для взрослых». </a:t>
            </a:r>
          </a:p>
          <a:p>
            <a:pPr eaLnBrk="1" hangingPunct="1"/>
            <a:endParaRPr lang="ru-RU" smtClean="0"/>
          </a:p>
        </p:txBody>
      </p:sp>
      <p:pic>
        <p:nvPicPr>
          <p:cNvPr id="1946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57188" y="2714625"/>
            <a:ext cx="8229600" cy="43116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400" smtClean="0"/>
              <a:t>Создайте список домашних правил посещения Интернет при участии подростков и требуйте безусловного его выполнения. Укажите список запрещенных сайтов («черный список»), часы работы в Интернет, руководство по общению в Интернет ( в том числе в чатах); </a:t>
            </a:r>
          </a:p>
          <a:p>
            <a:pPr eaLnBrk="1" hangingPunct="1">
              <a:buFontTx/>
              <a:buChar char="-"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- Компьютер с подключением к Интернет должен находиться в общей комнате;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4287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Домашний </a:t>
            </a:r>
            <a:r>
              <a:rPr lang="ru-RU" sz="4000" b="1" dirty="0"/>
              <a:t>компьютер отрицательно сказывается на школьной успеваемости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785938"/>
            <a:ext cx="3571875" cy="4500562"/>
          </a:xfrm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000500" y="2071688"/>
            <a:ext cx="47863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масштабном исследовании, проводимом в штате Северная Каролина, приняли участие более 150 тысяч школьников в возрасте от 10 до 14 лет. Ученые изучили информацию о новоиспеченных владельцах компьютеров и сравнили годовые отметки по основным дисциплинам, таким как чтение и математика, до и после покупки домашнего компьютера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5" y="257175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- Не забывайте беседовать с детьми об их друзьях в Интернет, о том, чем они заняты таким образом, будто речь идет о друзьях в реальной жизни. Спрашивайте о людях, с которыми дети общаются посредством служб мгновенного обмена сообщениями чтобы убедиться, что эти люди им знакомы; </a:t>
            </a:r>
          </a:p>
          <a:p>
            <a:pPr eaLnBrk="1" hangingPunct="1"/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- Используйте средства блокирования нежелательного контента как дополнение к стандартному родительскому контролю;  </a:t>
            </a:r>
          </a:p>
          <a:p>
            <a:pPr eaLnBrk="1" hangingPunct="1"/>
            <a:endParaRPr lang="ru-RU" smtClean="0"/>
          </a:p>
        </p:txBody>
      </p:sp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57188" y="3000375"/>
            <a:ext cx="8229600" cy="34718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- Необходимо знать, какими чатами пользуются ваши дети. Поощряйте использование модерируемых чатов и настаивайте чтобы дети не общались в приватном режиме;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- Настаивайте на том, чтобы дети никогда не встречались лично с друзьями из Интернет;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57188" y="2689225"/>
            <a:ext cx="8229600" cy="4168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- Приучите детей никогда не выдавать личную информацию средствами электронной почты, чатов, систем мгновенного обмена сообщениями, регистрационных форм, личных профилей и при регистрации на конкурсы в Интернет; </a:t>
            </a:r>
          </a:p>
          <a:p>
            <a:pPr eaLnBrk="1" hangingPunct="1"/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- Приучите детей не загружать программы без вашего разрешения. Объясните им, что они могут случайно загрузить вирусы или другое нежелательное программное обеспечение; 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2355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714625"/>
            <a:ext cx="8229600" cy="39544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   - </a:t>
            </a:r>
            <a:r>
              <a:rPr lang="ru-RU" sz="9600" dirty="0"/>
              <a:t>Приучите вашего ребенка сообщать вам о любых угрозах или тревогах, связанных с Интернет. Оставайтесь спокойными и напомните детям, что они в безопасности, если сами рассказали вам о своих угрозах или тревогах;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   - </a:t>
            </a:r>
            <a:r>
              <a:rPr lang="ru-RU" sz="9600" dirty="0"/>
              <a:t>Расскажите детям о порнографии в Интернет;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    - </a:t>
            </a:r>
            <a:r>
              <a:rPr lang="ru-RU" sz="9600" dirty="0"/>
              <a:t>Помогите им защититься от спама. Научите подростков не выдавать в Интернет своего реального электронного адреса, не отвечать на нежелательные письма и использовать специальные почтовые </a:t>
            </a:r>
            <a:r>
              <a:rPr lang="ru-RU" sz="9600" dirty="0" err="1"/>
              <a:t>спам-фильтры</a:t>
            </a:r>
            <a:r>
              <a:rPr lang="ru-RU" sz="9600" dirty="0"/>
              <a:t>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8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85750" y="2714625"/>
            <a:ext cx="8229600" cy="3883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- Приучите себя знакомиться с сайтами, которые посещают подростки;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     - Объясните детям, что ни в коем случае нельзя использовать Сеть для хулиганства, распространения сплетен или угроз другим людям;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- Обсудите с подростками проблемы сетевых азартных игр и их возможный риск. Напомните что дети не могут играть в эти игры согласно закона. </a:t>
            </a:r>
          </a:p>
          <a:p>
            <a:pPr eaLnBrk="1" hangingPunct="1"/>
            <a:endParaRPr lang="ru-RU" smtClean="0"/>
          </a:p>
        </p:txBody>
      </p:sp>
      <p:pic>
        <p:nvPicPr>
          <p:cNvPr id="2560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5400675" cy="22971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13-17 лет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2928938"/>
            <a:ext cx="8229600" cy="33289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  Всем родителям давно стало ясно, запрещай не запрещай, а все равно дети найдут лазейку, чтобы войти в Интернет и поискать там ответы на свои многочисленные вопросы! Чем старше становится ребенок, тем сложнее уследить за тем, какую информацию он извлек из сети. Но все же, многое зависит именно от вас!</a:t>
            </a:r>
          </a:p>
        </p:txBody>
      </p:sp>
      <p:pic>
        <p:nvPicPr>
          <p:cNvPr id="2662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3686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Выход всегда есть. В настоящее время существуют специальные программы, браузеры, которые помогут вам оградить ребенка от излишней информации. Необходимо только найти то, что подойдет конкретно вам и вашему ребенку. </a:t>
            </a:r>
          </a:p>
          <a:p>
            <a:pPr eaLnBrk="1" hangingPunct="1"/>
            <a:endParaRPr lang="ru-RU" smtClean="0"/>
          </a:p>
        </p:txBody>
      </p:sp>
      <p:pic>
        <p:nvPicPr>
          <p:cNvPr id="2765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714500"/>
            <a:ext cx="1714500" cy="2428875"/>
          </a:xfrm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2143125" y="1714500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Гогуль </a:t>
            </a:r>
            <a:r>
              <a:rPr lang="ru-RU" sz="2000" b="1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первый в мире русскоязычный детский браузер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571750" y="2571750"/>
            <a:ext cx="6145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браузер Гогуль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>
                <a:ea typeface="Calibri" pitchFamily="34" charset="0"/>
                <a:cs typeface="Times New Roman" pitchFamily="18" charset="0"/>
              </a:rPr>
              <a:t>—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программа-надстройка на браузером  Internet Explorer, созданная для ограничения доступа в Интернет  и фильтрации содержимого Интернет-ресурсов. </a:t>
            </a:r>
            <a:endParaRPr lang="ru-RU" sz="2800" i="1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130175" y="4214813"/>
            <a:ext cx="90138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Гогуль дает возможность отсеивать нежелательный контент, блокировать доступ</a:t>
            </a:r>
          </a:p>
          <a:p>
            <a:pPr>
              <a:lnSpc>
                <a:spcPct val="150000"/>
              </a:lnSpc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нему, то есть выполняет функцию фильтра, но эта функция не единственная. </a:t>
            </a:r>
          </a:p>
          <a:p>
            <a:pPr>
              <a:lnSpc>
                <a:spcPct val="150000"/>
              </a:lnSpc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 этого браузера осуществляется и контроль за временем</a:t>
            </a:r>
          </a:p>
          <a:p>
            <a:pPr>
              <a:lnSpc>
                <a:spcPct val="150000"/>
              </a:lnSpc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пребывания в Сети,направлениями навигации, характером общения.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0"/>
            <a:ext cx="5572125" cy="20716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Признаки </a:t>
            </a:r>
            <a:r>
              <a:rPr lang="ru-RU" b="1" dirty="0"/>
              <a:t>компьютерной зависимости: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571875" cy="2071688"/>
          </a:xfrm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0" y="2571750"/>
            <a:ext cx="92995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1.Когда родители просят отвлечься от игры на компьютере,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ребенок начинает демонстрировать острый эмоциональный протест;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Ребенок раздражается при вынужденном отвлечении;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Ребенок не может самостоятельно спланировать окончание игры на компьютере;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Ребенок забывает о домашних делах и приготовлении уроков;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Сбивается режим дня, режим питания и сна;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0"/>
            <a:ext cx="5572125" cy="20716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Признаки </a:t>
            </a:r>
            <a:r>
              <a:rPr lang="ru-RU" b="1" dirty="0"/>
              <a:t>компьютерной зависимости: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3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571875" cy="2071688"/>
          </a:xfrm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0" y="2286000"/>
            <a:ext cx="91281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Прием пищи у ребенка происходит без отрыва от игры на компьютере;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Ощущение эмоционального подъема во время игры на компьютере;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Общение со сверстниками имеет только определенную тематику 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Сильное желание быстрее оказаться дома и сесть за любимую игру.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Доказано, что при появлении подобных признаков могут возникнуть нарушения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работе желудочно-кишечного тракта, могут появиться болевыми ощущениями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области позвоночника, запястий рук. Регулярное раздражение глазных яблок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способствовать появлению головных болей и проблем со зрением.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Развивается бессонница , нервное истощение. Ребенок начинает грубить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родителям и окружающим.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4076700" cy="325755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429125" y="714375"/>
            <a:ext cx="4286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000"/>
              <a:t>Исследователи также уделили внимание успеваемости подростков, у которых всегда был домашний компьютер и их ровесников, не имеющих доступа к ПК. Негативный эффект, вызванный доступностью компьютера, был признан «умеренным, но вполне заметным». </a:t>
            </a:r>
            <a:endParaRPr lang="ru-RU" sz="240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14313" y="4143375"/>
            <a:ext cx="8715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Также было обнаружено, что наиболее заметное снижение успеваемости наблюдается у детей из бедных и неблагополучных семей, получивших доступ к компьютеру. Причина такого положения дел вполне ясна. Немногие школьники используют компьютер для решения задачек и поиска в Интернете полезной информации. Большинство подростков предпочитают проводить время на развлекательных сайтах, играть в игры и общаться с друзьями.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642938" y="2643188"/>
            <a:ext cx="7186612" cy="2400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Используйте средства родительского контроля за поведением ребёнка в интернете!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Проблем всегда можно избежать!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174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4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786313"/>
            <a:ext cx="2571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85750" y="4643438"/>
            <a:ext cx="8858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Ученые утверждают, что компьютеры чаще используются «по назначению» в благополучных семьях, в которых родители уделяют достаточное внимание воспитанию и контролю детей. В свою очередь, подростки из неблагополучных семей чаще бывают предоставлены сами себе, никто не объясняет им, что компьютер можно использовать не только для игр, но и для выполнения домашних заданий</a:t>
            </a:r>
          </a:p>
        </p:txBody>
      </p:sp>
      <p:pic>
        <p:nvPicPr>
          <p:cNvPr id="5124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42875"/>
            <a:ext cx="5572125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3071813"/>
            <a:ext cx="5715000" cy="3238500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500063" y="285750"/>
            <a:ext cx="8072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Исследование охватывает временной период между 2000 и 2005 годами. В эти годы социальные сети, подобные </a:t>
            </a:r>
            <a:r>
              <a:rPr lang="ru-RU" sz="2400" dirty="0" err="1"/>
              <a:t>Facebook</a:t>
            </a:r>
            <a:r>
              <a:rPr lang="ru-RU" sz="2400" dirty="0"/>
              <a:t>, еще не получили сильного развития. Если бы изыскания проводились сегодня, их результаты оказались бы еще более удручающими.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7-8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428750"/>
            <a:ext cx="3810000" cy="2543175"/>
          </a:xfrm>
        </p:spPr>
      </p:pic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4286250" y="1643063"/>
            <a:ext cx="435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929063" y="1571625"/>
            <a:ext cx="52149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считают психологи, для детей этого возраста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абсолютно естественно желание выяснить, что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могут себе позволить делать без разрешения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родителей. В результате, находясь в Интернет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 будет пытаться посетить те или иные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сайты, а возможно и чаты, разрешение на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посещение которых он не получил бы от родителей.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285750" y="4357688"/>
            <a:ext cx="82454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понимать, что дети в данном возрасте обладают сильным чувством семьи,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доверчивы и не сомневаются в авторитетах.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этого возраста любят играть в сетевые игры и путешествовать по Интернет.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Вполне возможно, что они используют электронную почту и могут заходить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сайты и чаты, не рекомендованные родителями. </a:t>
            </a:r>
            <a:endParaRPr lang="ru-RU" sz="2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42875"/>
            <a:ext cx="4471987" cy="2286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7-8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0"/>
            <a:ext cx="3786187" cy="2428875"/>
          </a:xfrm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4286250" y="1643063"/>
            <a:ext cx="435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14313" y="2703513"/>
            <a:ext cx="9144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Создайте список домашних правил посещения Интернет при участии детей и требуйте его выполнения;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Требуйте от вашего ребенка соблюдения временных норм нахождения за компьютером;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ребенку, что вы наблюдаете за ним, не потому что вам это хочется, а потому что вы беспокоитесь о его безопасности и всегда готовы ему помочь;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Приучите детей, что они должны посещать только те сайты, которые вы разрешили, т.е. создайте им так называемый 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список Интернет с помощью средств родительского контроля Интернета;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42875"/>
            <a:ext cx="4471987" cy="2286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7-8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0"/>
            <a:ext cx="3786187" cy="2428875"/>
          </a:xfrm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4286250" y="1643063"/>
            <a:ext cx="435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68300" y="2714625"/>
            <a:ext cx="87757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 с подключением в Интернет должен находиться в общей комнате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присмотром родителей;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Используйте средства блокирования нежелательного контента; </a:t>
            </a:r>
          </a:p>
          <a:p>
            <a:pPr eaLnBrk="0" hangingPunct="0">
              <a:buFontTx/>
              <a:buChar char="-"/>
            </a:pP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Создайте семейный электронный ящик, чтобы не позволить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иметь собственные адреса;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Блокируйте доступ к сайтам с бесплатными почтовыми ящиками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помощью соответствующего ПО; </a:t>
            </a:r>
            <a:endParaRPr lang="ru-RU" sz="32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42875"/>
            <a:ext cx="4471987" cy="2286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Советы </a:t>
            </a:r>
            <a:r>
              <a:rPr lang="ru-RU" b="1" dirty="0"/>
              <a:t>по безопасности для детей в возрасте 7-8 лет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3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0"/>
            <a:ext cx="3786187" cy="2428875"/>
          </a:xfrm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4286250" y="1643063"/>
            <a:ext cx="435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7938" y="2857500"/>
            <a:ext cx="91360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детей советоваться с вами перед опубликованием какой-либо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 средствами электронной почты, чатов, регистрационных </a:t>
            </a:r>
          </a:p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 и профилей; </a:t>
            </a:r>
          </a:p>
          <a:p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Научите детей не загружать файлы, программы или музыку без вашего согласия;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Используйте фильтры электронной почты для блокирования сообщений 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конкретных людей или содержащих определенные слова или фразы; </a:t>
            </a: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разрешайте детям использовать службы мгновенного обмена сообщениями;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1729</Words>
  <Application>Microsoft Office PowerPoint</Application>
  <PresentationFormat>Экран (4:3)</PresentationFormat>
  <Paragraphs>188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Arial</vt:lpstr>
      <vt:lpstr>Times New Roman</vt:lpstr>
      <vt:lpstr>Тема Office</vt:lpstr>
      <vt:lpstr>Слайд 1</vt:lpstr>
      <vt:lpstr>  Домашний компьютер отрицательно сказывается на школьной успеваемости    </vt:lpstr>
      <vt:lpstr>Слайд 3</vt:lpstr>
      <vt:lpstr>Слайд 4</vt:lpstr>
      <vt:lpstr>Слайд 5</vt:lpstr>
      <vt:lpstr> Советы по безопасности для детей в возрасте 7-8 лет  </vt:lpstr>
      <vt:lpstr> Советы по безопасности для детей в возрасте 7-8 лет  </vt:lpstr>
      <vt:lpstr> Советы по безопасности для детей в возрасте 7-8 лет  </vt:lpstr>
      <vt:lpstr> Советы по безопасности для детей в возрасте 7-8 лет  </vt:lpstr>
      <vt:lpstr> Советы по безопасности для детей в возрасте 7-8 лет  </vt:lpstr>
      <vt:lpstr> Советы по безопасности для детей в возрасте 7-8 лет  </vt:lpstr>
      <vt:lpstr>  Советы по безопасности для детей в возрасте 9-12 лет    </vt:lpstr>
      <vt:lpstr>  Советы по безопасности для детей в возрасте 9-12 лет    </vt:lpstr>
      <vt:lpstr>  Советы по безопасности для детей в возрасте 9-12 лет    </vt:lpstr>
      <vt:lpstr>  Советы по безопасности для детей в возрасте 9-12 лет    </vt:lpstr>
      <vt:lpstr>  Советы по безопасности для детей в возрасте 9-12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  Советы по безопасности для детей в возрасте 13-17 лет    </vt:lpstr>
      <vt:lpstr>Слайд 26</vt:lpstr>
      <vt:lpstr>Слайд 27</vt:lpstr>
      <vt:lpstr> Признаки компьютерной зависимости:  </vt:lpstr>
      <vt:lpstr> Признаки компьютерной зависимости: 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Elizaveta</cp:lastModifiedBy>
  <cp:revision>22</cp:revision>
  <dcterms:created xsi:type="dcterms:W3CDTF">2011-01-08T11:00:20Z</dcterms:created>
  <dcterms:modified xsi:type="dcterms:W3CDTF">2015-01-08T20:51:23Z</dcterms:modified>
</cp:coreProperties>
</file>