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8" r:id="rId2"/>
    <p:sldId id="324" r:id="rId3"/>
    <p:sldId id="259" r:id="rId4"/>
    <p:sldId id="260" r:id="rId5"/>
    <p:sldId id="262" r:id="rId6"/>
    <p:sldId id="323" r:id="rId7"/>
    <p:sldId id="326" r:id="rId8"/>
    <p:sldId id="318" r:id="rId9"/>
    <p:sldId id="265" r:id="rId10"/>
    <p:sldId id="266" r:id="rId11"/>
    <p:sldId id="267" r:id="rId12"/>
    <p:sldId id="268" r:id="rId13"/>
    <p:sldId id="269" r:id="rId14"/>
    <p:sldId id="270" r:id="rId15"/>
    <p:sldId id="272" r:id="rId16"/>
    <p:sldId id="327" r:id="rId17"/>
    <p:sldId id="274" r:id="rId18"/>
    <p:sldId id="275" r:id="rId19"/>
    <p:sldId id="277" r:id="rId20"/>
    <p:sldId id="278" r:id="rId21"/>
    <p:sldId id="279" r:id="rId22"/>
    <p:sldId id="280" r:id="rId23"/>
    <p:sldId id="281" r:id="rId24"/>
    <p:sldId id="282" r:id="rId25"/>
    <p:sldId id="283" r:id="rId26"/>
    <p:sldId id="298" r:id="rId27"/>
    <p:sldId id="284" r:id="rId28"/>
    <p:sldId id="286" r:id="rId29"/>
    <p:sldId id="285" r:id="rId30"/>
    <p:sldId id="287" r:id="rId31"/>
    <p:sldId id="288" r:id="rId32"/>
    <p:sldId id="290" r:id="rId33"/>
    <p:sldId id="291" r:id="rId34"/>
    <p:sldId id="299" r:id="rId35"/>
    <p:sldId id="292" r:id="rId36"/>
    <p:sldId id="293" r:id="rId37"/>
    <p:sldId id="304" r:id="rId38"/>
    <p:sldId id="305" r:id="rId39"/>
    <p:sldId id="306" r:id="rId40"/>
    <p:sldId id="307" r:id="rId41"/>
    <p:sldId id="308" r:id="rId42"/>
    <p:sldId id="309" r:id="rId43"/>
    <p:sldId id="310" r:id="rId44"/>
    <p:sldId id="311" r:id="rId45"/>
    <p:sldId id="312" r:id="rId46"/>
    <p:sldId id="313" r:id="rId47"/>
    <p:sldId id="314" r:id="rId48"/>
    <p:sldId id="315" r:id="rId4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19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954EFA-93BA-45A7-A7AE-F522C8CC976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B1203C74-0744-4633-B9E0-7C01287383F9}">
      <dgm:prSet phldrT="[Текст]"/>
      <dgm:spPr/>
      <dgm:t>
        <a:bodyPr/>
        <a:lstStyle/>
        <a:p>
          <a:r>
            <a:rPr lang="ru-RU" dirty="0" smtClean="0"/>
            <a:t>Сообщить, </a:t>
          </a:r>
          <a:r>
            <a:rPr lang="ru-RU" i="1" dirty="0" smtClean="0"/>
            <a:t>констатировать (описание)</a:t>
          </a:r>
          <a:endParaRPr lang="ru-RU" i="1" dirty="0"/>
        </a:p>
      </dgm:t>
    </dgm:pt>
    <dgm:pt modelId="{60EFE493-1DC7-4EAD-8144-F2CBD9965E7B}" type="parTrans" cxnId="{057B6A4F-3008-4617-B336-3D29B533F954}">
      <dgm:prSet/>
      <dgm:spPr/>
      <dgm:t>
        <a:bodyPr/>
        <a:lstStyle/>
        <a:p>
          <a:endParaRPr lang="ru-RU"/>
        </a:p>
      </dgm:t>
    </dgm:pt>
    <dgm:pt modelId="{D10E2D28-C6A1-48C3-B512-4C5B53766D9A}" type="sibTrans" cxnId="{057B6A4F-3008-4617-B336-3D29B533F954}">
      <dgm:prSet/>
      <dgm:spPr/>
      <dgm:t>
        <a:bodyPr/>
        <a:lstStyle/>
        <a:p>
          <a:endParaRPr lang="ru-RU"/>
        </a:p>
      </dgm:t>
    </dgm:pt>
    <dgm:pt modelId="{C229F72B-C8C9-421D-99CD-2267CBAC83F0}">
      <dgm:prSet phldrT="[Текст]"/>
      <dgm:spPr/>
      <dgm:t>
        <a:bodyPr/>
        <a:lstStyle/>
        <a:p>
          <a:r>
            <a:rPr lang="ru-RU" dirty="0" smtClean="0"/>
            <a:t>Рассказать, изобразить (повествование)</a:t>
          </a:r>
          <a:endParaRPr lang="ru-RU" dirty="0"/>
        </a:p>
      </dgm:t>
    </dgm:pt>
    <dgm:pt modelId="{156EDDD3-A4B9-48F6-B766-A95E3C6884A7}" type="parTrans" cxnId="{4843EF17-4B1E-44D5-A4A6-F3B1F13EBA31}">
      <dgm:prSet/>
      <dgm:spPr/>
      <dgm:t>
        <a:bodyPr/>
        <a:lstStyle/>
        <a:p>
          <a:endParaRPr lang="ru-RU"/>
        </a:p>
      </dgm:t>
    </dgm:pt>
    <dgm:pt modelId="{89308961-D0E0-4ADA-8F43-BF762397D1E3}" type="sibTrans" cxnId="{4843EF17-4B1E-44D5-A4A6-F3B1F13EBA31}">
      <dgm:prSet/>
      <dgm:spPr/>
      <dgm:t>
        <a:bodyPr/>
        <a:lstStyle/>
        <a:p>
          <a:endParaRPr lang="ru-RU"/>
        </a:p>
      </dgm:t>
    </dgm:pt>
    <dgm:pt modelId="{0C05A77F-CE2F-4FE1-A8B8-B86A0ED915C1}">
      <dgm:prSet phldrT="[Текст]"/>
      <dgm:spPr/>
      <dgm:t>
        <a:bodyPr/>
        <a:lstStyle/>
        <a:p>
          <a:r>
            <a:rPr lang="ru-RU" dirty="0" smtClean="0"/>
            <a:t>Обосновать, доказать, опровергнуть (рассуждение)</a:t>
          </a:r>
          <a:endParaRPr lang="ru-RU" dirty="0"/>
        </a:p>
      </dgm:t>
    </dgm:pt>
    <dgm:pt modelId="{01F7A241-0868-440E-8F68-56D252606205}" type="parTrans" cxnId="{68A2CF3A-36D7-4750-AF84-7F87570BAC81}">
      <dgm:prSet/>
      <dgm:spPr/>
      <dgm:t>
        <a:bodyPr/>
        <a:lstStyle/>
        <a:p>
          <a:endParaRPr lang="ru-RU"/>
        </a:p>
      </dgm:t>
    </dgm:pt>
    <dgm:pt modelId="{375773F5-DB76-436F-9E90-5E50EA960FDD}" type="sibTrans" cxnId="{68A2CF3A-36D7-4750-AF84-7F87570BAC81}">
      <dgm:prSet/>
      <dgm:spPr/>
      <dgm:t>
        <a:bodyPr/>
        <a:lstStyle/>
        <a:p>
          <a:endParaRPr lang="ru-RU"/>
        </a:p>
      </dgm:t>
    </dgm:pt>
    <dgm:pt modelId="{4E61D5A2-F7D0-486D-8AE5-69AF64D491C5}" type="pres">
      <dgm:prSet presAssocID="{2B954EFA-93BA-45A7-A7AE-F522C8CC9760}" presName="diagram" presStyleCnt="0">
        <dgm:presLayoutVars>
          <dgm:dir/>
          <dgm:resizeHandles val="exact"/>
        </dgm:presLayoutVars>
      </dgm:prSet>
      <dgm:spPr/>
      <dgm:t>
        <a:bodyPr/>
        <a:lstStyle/>
        <a:p>
          <a:endParaRPr lang="ru-RU"/>
        </a:p>
      </dgm:t>
    </dgm:pt>
    <dgm:pt modelId="{EC3A8640-EE74-49E4-8C15-98567C683E10}" type="pres">
      <dgm:prSet presAssocID="{B1203C74-0744-4633-B9E0-7C01287383F9}" presName="node" presStyleLbl="node1" presStyleIdx="0" presStyleCnt="3" custScaleY="100256" custLinFactNeighborX="-26" custLinFactNeighborY="-257">
        <dgm:presLayoutVars>
          <dgm:bulletEnabled val="1"/>
        </dgm:presLayoutVars>
      </dgm:prSet>
      <dgm:spPr/>
      <dgm:t>
        <a:bodyPr/>
        <a:lstStyle/>
        <a:p>
          <a:endParaRPr lang="ru-RU"/>
        </a:p>
      </dgm:t>
    </dgm:pt>
    <dgm:pt modelId="{5CA9C5A3-3335-44AB-AA9E-4205E51A1B81}" type="pres">
      <dgm:prSet presAssocID="{D10E2D28-C6A1-48C3-B512-4C5B53766D9A}" presName="sibTrans" presStyleCnt="0"/>
      <dgm:spPr/>
    </dgm:pt>
    <dgm:pt modelId="{28BE6D24-BA6C-49ED-9CD4-38BAF7CE3544}" type="pres">
      <dgm:prSet presAssocID="{C229F72B-C8C9-421D-99CD-2267CBAC83F0}" presName="node" presStyleLbl="node1" presStyleIdx="1" presStyleCnt="3">
        <dgm:presLayoutVars>
          <dgm:bulletEnabled val="1"/>
        </dgm:presLayoutVars>
      </dgm:prSet>
      <dgm:spPr/>
      <dgm:t>
        <a:bodyPr/>
        <a:lstStyle/>
        <a:p>
          <a:endParaRPr lang="ru-RU"/>
        </a:p>
      </dgm:t>
    </dgm:pt>
    <dgm:pt modelId="{DDADF76F-6969-4D1D-9009-39607861180D}" type="pres">
      <dgm:prSet presAssocID="{89308961-D0E0-4ADA-8F43-BF762397D1E3}" presName="sibTrans" presStyleCnt="0"/>
      <dgm:spPr/>
    </dgm:pt>
    <dgm:pt modelId="{EDF0FBC8-AC88-4B70-A08D-1124FBD36E6F}" type="pres">
      <dgm:prSet presAssocID="{0C05A77F-CE2F-4FE1-A8B8-B86A0ED915C1}" presName="node" presStyleLbl="node1" presStyleIdx="2" presStyleCnt="3" custLinFactNeighborX="1590" custLinFactNeighborY="-2307">
        <dgm:presLayoutVars>
          <dgm:bulletEnabled val="1"/>
        </dgm:presLayoutVars>
      </dgm:prSet>
      <dgm:spPr/>
      <dgm:t>
        <a:bodyPr/>
        <a:lstStyle/>
        <a:p>
          <a:endParaRPr lang="ru-RU"/>
        </a:p>
      </dgm:t>
    </dgm:pt>
  </dgm:ptLst>
  <dgm:cxnLst>
    <dgm:cxn modelId="{68A2CF3A-36D7-4750-AF84-7F87570BAC81}" srcId="{2B954EFA-93BA-45A7-A7AE-F522C8CC9760}" destId="{0C05A77F-CE2F-4FE1-A8B8-B86A0ED915C1}" srcOrd="2" destOrd="0" parTransId="{01F7A241-0868-440E-8F68-56D252606205}" sibTransId="{375773F5-DB76-436F-9E90-5E50EA960FDD}"/>
    <dgm:cxn modelId="{176725E4-90AA-4537-863C-954F41A24A3C}" type="presOf" srcId="{B1203C74-0744-4633-B9E0-7C01287383F9}" destId="{EC3A8640-EE74-49E4-8C15-98567C683E10}" srcOrd="0" destOrd="0" presId="urn:microsoft.com/office/officeart/2005/8/layout/default"/>
    <dgm:cxn modelId="{751ED19E-8CC3-4BB5-A2A0-54E0A53E0963}" type="presOf" srcId="{0C05A77F-CE2F-4FE1-A8B8-B86A0ED915C1}" destId="{EDF0FBC8-AC88-4B70-A08D-1124FBD36E6F}" srcOrd="0" destOrd="0" presId="urn:microsoft.com/office/officeart/2005/8/layout/default"/>
    <dgm:cxn modelId="{057B6A4F-3008-4617-B336-3D29B533F954}" srcId="{2B954EFA-93BA-45A7-A7AE-F522C8CC9760}" destId="{B1203C74-0744-4633-B9E0-7C01287383F9}" srcOrd="0" destOrd="0" parTransId="{60EFE493-1DC7-4EAD-8144-F2CBD9965E7B}" sibTransId="{D10E2D28-C6A1-48C3-B512-4C5B53766D9A}"/>
    <dgm:cxn modelId="{91FA5AB6-8AF5-4C5A-8084-002ECC19768C}" type="presOf" srcId="{C229F72B-C8C9-421D-99CD-2267CBAC83F0}" destId="{28BE6D24-BA6C-49ED-9CD4-38BAF7CE3544}" srcOrd="0" destOrd="0" presId="urn:microsoft.com/office/officeart/2005/8/layout/default"/>
    <dgm:cxn modelId="{DF543E47-DD77-46C9-89DE-63E9DCE31922}" type="presOf" srcId="{2B954EFA-93BA-45A7-A7AE-F522C8CC9760}" destId="{4E61D5A2-F7D0-486D-8AE5-69AF64D491C5}" srcOrd="0" destOrd="0" presId="urn:microsoft.com/office/officeart/2005/8/layout/default"/>
    <dgm:cxn modelId="{4843EF17-4B1E-44D5-A4A6-F3B1F13EBA31}" srcId="{2B954EFA-93BA-45A7-A7AE-F522C8CC9760}" destId="{C229F72B-C8C9-421D-99CD-2267CBAC83F0}" srcOrd="1" destOrd="0" parTransId="{156EDDD3-A4B9-48F6-B766-A95E3C6884A7}" sibTransId="{89308961-D0E0-4ADA-8F43-BF762397D1E3}"/>
    <dgm:cxn modelId="{A93BD086-3CB1-482B-BAF9-5E588A9E4195}" type="presParOf" srcId="{4E61D5A2-F7D0-486D-8AE5-69AF64D491C5}" destId="{EC3A8640-EE74-49E4-8C15-98567C683E10}" srcOrd="0" destOrd="0" presId="urn:microsoft.com/office/officeart/2005/8/layout/default"/>
    <dgm:cxn modelId="{404998B7-AF59-4053-A8B3-F01135A51F1C}" type="presParOf" srcId="{4E61D5A2-F7D0-486D-8AE5-69AF64D491C5}" destId="{5CA9C5A3-3335-44AB-AA9E-4205E51A1B81}" srcOrd="1" destOrd="0" presId="urn:microsoft.com/office/officeart/2005/8/layout/default"/>
    <dgm:cxn modelId="{0823A65E-86EA-43D0-B5AD-0ED1411A31A6}" type="presParOf" srcId="{4E61D5A2-F7D0-486D-8AE5-69AF64D491C5}" destId="{28BE6D24-BA6C-49ED-9CD4-38BAF7CE3544}" srcOrd="2" destOrd="0" presId="urn:microsoft.com/office/officeart/2005/8/layout/default"/>
    <dgm:cxn modelId="{C92E37EB-9AEF-41FB-B885-5D15B96672E7}" type="presParOf" srcId="{4E61D5A2-F7D0-486D-8AE5-69AF64D491C5}" destId="{DDADF76F-6969-4D1D-9009-39607861180D}" srcOrd="3" destOrd="0" presId="urn:microsoft.com/office/officeart/2005/8/layout/default"/>
    <dgm:cxn modelId="{9E437254-997E-4189-9DE1-18A19B3D1224}" type="presParOf" srcId="{4E61D5A2-F7D0-486D-8AE5-69AF64D491C5}" destId="{EDF0FBC8-AC88-4B70-A08D-1124FBD36E6F}" srcOrd="4"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C3A8640-EE74-49E4-8C15-98567C683E10}">
      <dsp:nvSpPr>
        <dsp:cNvPr id="0" name=""/>
        <dsp:cNvSpPr/>
      </dsp:nvSpPr>
      <dsp:spPr>
        <a:xfrm>
          <a:off x="828669" y="0"/>
          <a:ext cx="3156108" cy="18985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t>Сообщить, </a:t>
          </a:r>
          <a:r>
            <a:rPr lang="ru-RU" sz="2800" i="1" kern="1200" dirty="0" smtClean="0"/>
            <a:t>констатировать (описание)</a:t>
          </a:r>
          <a:endParaRPr lang="ru-RU" sz="2800" i="1" kern="1200" dirty="0"/>
        </a:p>
      </dsp:txBody>
      <dsp:txXfrm>
        <a:off x="828669" y="0"/>
        <a:ext cx="3156108" cy="1898512"/>
      </dsp:txXfrm>
    </dsp:sp>
    <dsp:sp modelId="{28BE6D24-BA6C-49ED-9CD4-38BAF7CE3544}">
      <dsp:nvSpPr>
        <dsp:cNvPr id="0" name=""/>
        <dsp:cNvSpPr/>
      </dsp:nvSpPr>
      <dsp:spPr>
        <a:xfrm>
          <a:off x="4301209" y="3552"/>
          <a:ext cx="3156108" cy="18936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t>Рассказать, изобразить (повествование)</a:t>
          </a:r>
          <a:endParaRPr lang="ru-RU" sz="2800" kern="1200" dirty="0"/>
        </a:p>
      </dsp:txBody>
      <dsp:txXfrm>
        <a:off x="4301209" y="3552"/>
        <a:ext cx="3156108" cy="1893665"/>
      </dsp:txXfrm>
    </dsp:sp>
    <dsp:sp modelId="{EDF0FBC8-AC88-4B70-A08D-1124FBD36E6F}">
      <dsp:nvSpPr>
        <dsp:cNvPr id="0" name=""/>
        <dsp:cNvSpPr/>
      </dsp:nvSpPr>
      <dsp:spPr>
        <a:xfrm>
          <a:off x="2615531" y="2171565"/>
          <a:ext cx="3156108" cy="18936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t>Обосновать, доказать, опровергнуть (рассуждение)</a:t>
          </a:r>
          <a:endParaRPr lang="ru-RU" sz="2800" kern="1200" dirty="0"/>
        </a:p>
      </dsp:txBody>
      <dsp:txXfrm>
        <a:off x="2615531" y="2171565"/>
        <a:ext cx="3156108" cy="189366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7C70D7B8-8C32-46C3-87CE-A36783135AC3}" type="datetimeFigureOut">
              <a:rPr lang="ru-RU" smtClean="0"/>
              <a:pPr/>
              <a:t>23.02.2015</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DC7ECEE9-2201-4443-BBC4-A45EAE8C82E5}"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C70D7B8-8C32-46C3-87CE-A36783135AC3}" type="datetimeFigureOut">
              <a:rPr lang="ru-RU" smtClean="0"/>
              <a:pPr/>
              <a:t>23.02.2015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7ECEE9-2201-4443-BBC4-A45EAE8C82E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C70D7B8-8C32-46C3-87CE-A36783135AC3}" type="datetimeFigureOut">
              <a:rPr lang="ru-RU" smtClean="0"/>
              <a:pPr/>
              <a:t>23.02.2015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7ECEE9-2201-4443-BBC4-A45EAE8C82E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C70D7B8-8C32-46C3-87CE-A36783135AC3}" type="datetimeFigureOut">
              <a:rPr lang="ru-RU" smtClean="0"/>
              <a:pPr/>
              <a:t>23.02.2015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7ECEE9-2201-4443-BBC4-A45EAE8C82E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C70D7B8-8C32-46C3-87CE-A36783135AC3}" type="datetimeFigureOut">
              <a:rPr lang="ru-RU" smtClean="0"/>
              <a:pPr/>
              <a:t>23.02.2015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7ECEE9-2201-4443-BBC4-A45EAE8C82E5}"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C70D7B8-8C32-46C3-87CE-A36783135AC3}" type="datetimeFigureOut">
              <a:rPr lang="ru-RU" smtClean="0"/>
              <a:pPr/>
              <a:t>23.02.2015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C7ECEE9-2201-4443-BBC4-A45EAE8C82E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C70D7B8-8C32-46C3-87CE-A36783135AC3}" type="datetimeFigureOut">
              <a:rPr lang="ru-RU" smtClean="0"/>
              <a:pPr/>
              <a:t>23.02.2015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C7ECEE9-2201-4443-BBC4-A45EAE8C82E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C70D7B8-8C32-46C3-87CE-A36783135AC3}" type="datetimeFigureOut">
              <a:rPr lang="ru-RU" smtClean="0"/>
              <a:pPr/>
              <a:t>23.02.2015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C7ECEE9-2201-4443-BBC4-A45EAE8C82E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C70D7B8-8C32-46C3-87CE-A36783135AC3}" type="datetimeFigureOut">
              <a:rPr lang="ru-RU" smtClean="0"/>
              <a:pPr/>
              <a:t>23.02.2015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C7ECEE9-2201-4443-BBC4-A45EAE8C82E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C70D7B8-8C32-46C3-87CE-A36783135AC3}" type="datetimeFigureOut">
              <a:rPr lang="ru-RU" smtClean="0"/>
              <a:pPr/>
              <a:t>23.02.2015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C7ECEE9-2201-4443-BBC4-A45EAE8C82E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C70D7B8-8C32-46C3-87CE-A36783135AC3}" type="datetimeFigureOut">
              <a:rPr lang="ru-RU" smtClean="0"/>
              <a:pPr/>
              <a:t>23.02.2015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DC7ECEE9-2201-4443-BBC4-A45EAE8C82E5}"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C70D7B8-8C32-46C3-87CE-A36783135AC3}" type="datetimeFigureOut">
              <a:rPr lang="ru-RU" smtClean="0"/>
              <a:pPr/>
              <a:t>23.02.2015</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C7ECEE9-2201-4443-BBC4-A45EAE8C82E5}"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3116"/>
            <a:ext cx="8329642" cy="2000264"/>
          </a:xfrm>
        </p:spPr>
        <p:txBody>
          <a:bodyPr>
            <a:noAutofit/>
          </a:bodyPr>
          <a:lstStyle/>
          <a:p>
            <a:r>
              <a:rPr lang="ru-RU" sz="4400" b="1" i="1" dirty="0" smtClean="0">
                <a:solidFill>
                  <a:schemeClr val="accent1">
                    <a:lumMod val="75000"/>
                  </a:schemeClr>
                </a:solidFill>
              </a:rPr>
              <a:t>РАБОТА С ТЕКСТОМ НА УРОКАХ РУССКОГО ЯЗЫКА КАК СРЕДСТВО ИНТЕЛЛЕКТУАЛЬНОГО И РЕЧЕВОГО РАЗВИТИЯ УЧАЩИХСЯ</a:t>
            </a:r>
            <a:endParaRPr lang="ru-RU" sz="4400" b="1" i="1" dirty="0">
              <a:solidFill>
                <a:schemeClr val="accent1">
                  <a:lumMod val="75000"/>
                </a:schemeClr>
              </a:solidFill>
            </a:endParaRPr>
          </a:p>
        </p:txBody>
      </p:sp>
      <p:sp>
        <p:nvSpPr>
          <p:cNvPr id="3" name="Содержимое 2"/>
          <p:cNvSpPr>
            <a:spLocks noGrp="1"/>
          </p:cNvSpPr>
          <p:nvPr>
            <p:ph idx="1"/>
          </p:nvPr>
        </p:nvSpPr>
        <p:spPr>
          <a:xfrm>
            <a:off x="1000100" y="2714620"/>
            <a:ext cx="7686700" cy="3609980"/>
          </a:xfrm>
        </p:spPr>
        <p:txBody>
          <a:bodyPr>
            <a:normAutofit fontScale="85000" lnSpcReduction="20000"/>
          </a:bodyPr>
          <a:lstStyle/>
          <a:p>
            <a:pPr algn="r">
              <a:buNone/>
            </a:pPr>
            <a:endParaRPr lang="ru-RU" sz="2400" dirty="0" smtClean="0"/>
          </a:p>
          <a:p>
            <a:pPr algn="r">
              <a:buNone/>
            </a:pPr>
            <a:endParaRPr lang="ru-RU" sz="2400" dirty="0" smtClean="0"/>
          </a:p>
          <a:p>
            <a:pPr algn="r">
              <a:buNone/>
            </a:pPr>
            <a:endParaRPr lang="ru-RU" sz="2400" dirty="0" smtClean="0"/>
          </a:p>
          <a:p>
            <a:pPr algn="r">
              <a:buNone/>
            </a:pPr>
            <a:endParaRPr lang="ru-RU" sz="2400" dirty="0" smtClean="0"/>
          </a:p>
          <a:p>
            <a:pPr algn="r">
              <a:buNone/>
            </a:pPr>
            <a:r>
              <a:rPr lang="ru-RU" sz="2400" dirty="0" smtClean="0"/>
              <a:t> </a:t>
            </a:r>
          </a:p>
          <a:p>
            <a:pPr algn="r">
              <a:buNone/>
            </a:pPr>
            <a:endParaRPr lang="ru-RU" sz="2400" dirty="0" smtClean="0"/>
          </a:p>
          <a:p>
            <a:pPr algn="r">
              <a:buNone/>
            </a:pPr>
            <a:endParaRPr lang="ru-RU" sz="2400" dirty="0" smtClean="0"/>
          </a:p>
          <a:p>
            <a:pPr algn="r">
              <a:buNone/>
            </a:pPr>
            <a:endParaRPr lang="ru-RU" sz="2400" dirty="0" smtClean="0"/>
          </a:p>
          <a:p>
            <a:pPr algn="r">
              <a:buNone/>
            </a:pPr>
            <a:r>
              <a:rPr lang="ru-RU" sz="2400" dirty="0" smtClean="0"/>
              <a:t>Работу выполнила учитель </a:t>
            </a:r>
          </a:p>
          <a:p>
            <a:pPr algn="r">
              <a:buNone/>
            </a:pPr>
            <a:r>
              <a:rPr lang="ru-RU" sz="2400" dirty="0" smtClean="0"/>
              <a:t>русского языка и литературы </a:t>
            </a:r>
          </a:p>
          <a:p>
            <a:pPr algn="r">
              <a:buNone/>
            </a:pPr>
            <a:r>
              <a:rPr lang="ru-RU" sz="2400" dirty="0" smtClean="0"/>
              <a:t>МОУ СОШ № 136 Никулина Н. В.</a:t>
            </a:r>
            <a:endParaRPr lang="ru-RU"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04088"/>
            <a:ext cx="8258204" cy="2081970"/>
          </a:xfrm>
        </p:spPr>
        <p:txBody>
          <a:bodyPr>
            <a:normAutofit/>
          </a:bodyPr>
          <a:lstStyle/>
          <a:p>
            <a:r>
              <a:rPr lang="ru-RU" sz="4400" i="1" dirty="0" smtClean="0">
                <a:solidFill>
                  <a:schemeClr val="accent2">
                    <a:lumMod val="75000"/>
                  </a:schemeClr>
                </a:solidFill>
              </a:rPr>
              <a:t>ЗАДАНИЯ ПО ТЕМЕ «РЕЧЬ И ТЕКСТ»</a:t>
            </a:r>
            <a:endParaRPr lang="ru-RU" sz="4400" i="1" dirty="0">
              <a:solidFill>
                <a:schemeClr val="accent2">
                  <a:lumMod val="75000"/>
                </a:schemeClr>
              </a:solidFill>
            </a:endParaRPr>
          </a:p>
        </p:txBody>
      </p:sp>
      <p:sp>
        <p:nvSpPr>
          <p:cNvPr id="3" name="Содержимое 2"/>
          <p:cNvSpPr>
            <a:spLocks noGrp="1"/>
          </p:cNvSpPr>
          <p:nvPr>
            <p:ph idx="1"/>
          </p:nvPr>
        </p:nvSpPr>
        <p:spPr>
          <a:xfrm>
            <a:off x="285720" y="3500438"/>
            <a:ext cx="8401080" cy="2824162"/>
          </a:xfrm>
        </p:spPr>
        <p:txBody>
          <a:bodyPr/>
          <a:lstStyle/>
          <a:p>
            <a:pPr>
              <a:buNone/>
            </a:pPr>
            <a:r>
              <a:rPr lang="ru-RU" dirty="0" smtClean="0"/>
              <a:t>     В этот блок вошли задания на осмысление содержания текста, работа над художественными средствами  выразительности</a:t>
            </a:r>
            <a:endParaRPr lang="ru-RU" dirty="0"/>
          </a:p>
        </p:txBody>
      </p:sp>
      <p:pic>
        <p:nvPicPr>
          <p:cNvPr id="5" name="Picture 2"/>
          <p:cNvPicPr>
            <a:picLocks noChangeAspect="1" noChangeArrowheads="1"/>
          </p:cNvPicPr>
          <p:nvPr/>
        </p:nvPicPr>
        <p:blipFill>
          <a:blip r:embed="rId2" cstate="print"/>
          <a:srcRect/>
          <a:stretch>
            <a:fillRect/>
          </a:stretch>
        </p:blipFill>
        <p:spPr bwMode="auto">
          <a:xfrm>
            <a:off x="6638138" y="4572008"/>
            <a:ext cx="1879621" cy="2038344"/>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000" i="1" dirty="0" smtClean="0">
                <a:solidFill>
                  <a:schemeClr val="accent2">
                    <a:lumMod val="75000"/>
                  </a:schemeClr>
                </a:solidFill>
              </a:rPr>
              <a:t>ТЕМА «ТЕКСТ  КАК ЕДИНИЦА СИНТАКСИСА» (8 класс)</a:t>
            </a:r>
            <a:endParaRPr lang="ru-RU" sz="4000" i="1" dirty="0">
              <a:solidFill>
                <a:schemeClr val="accent2">
                  <a:lumMod val="75000"/>
                </a:schemeClr>
              </a:solidFill>
            </a:endParaRPr>
          </a:p>
        </p:txBody>
      </p:sp>
      <p:sp>
        <p:nvSpPr>
          <p:cNvPr id="3" name="Содержимое 2"/>
          <p:cNvSpPr>
            <a:spLocks noGrp="1"/>
          </p:cNvSpPr>
          <p:nvPr>
            <p:ph idx="1"/>
          </p:nvPr>
        </p:nvSpPr>
        <p:spPr/>
        <p:txBody>
          <a:bodyPr>
            <a:normAutofit fontScale="92500" lnSpcReduction="10000"/>
          </a:bodyPr>
          <a:lstStyle/>
          <a:p>
            <a:pPr>
              <a:buNone/>
            </a:pPr>
            <a:r>
              <a:rPr lang="ru-RU" dirty="0" smtClean="0"/>
              <a:t>ЗАДАНИЯ:</a:t>
            </a:r>
          </a:p>
          <a:p>
            <a:pPr>
              <a:buFontTx/>
              <a:buChar char="-"/>
            </a:pPr>
            <a:r>
              <a:rPr lang="ru-RU" dirty="0" smtClean="0"/>
              <a:t>Укажите признаки текста;</a:t>
            </a:r>
          </a:p>
          <a:p>
            <a:pPr>
              <a:buFontTx/>
              <a:buChar char="-"/>
            </a:pPr>
            <a:r>
              <a:rPr lang="ru-RU" dirty="0" smtClean="0"/>
              <a:t>определите тему и главную мысль текста;</a:t>
            </a:r>
          </a:p>
          <a:p>
            <a:pPr>
              <a:buFontTx/>
              <a:buChar char="-"/>
            </a:pPr>
            <a:r>
              <a:rPr lang="ru-RU" dirty="0" smtClean="0"/>
              <a:t>предположите, о каком явлении природы может идти речь в данном тексте. Аргументируйте свой ответ;</a:t>
            </a:r>
          </a:p>
          <a:p>
            <a:pPr>
              <a:buFontTx/>
              <a:buChar char="-"/>
            </a:pPr>
            <a:r>
              <a:rPr lang="ru-RU" dirty="0" smtClean="0"/>
              <a:t>озаглавьте текст;</a:t>
            </a:r>
          </a:p>
          <a:p>
            <a:pPr>
              <a:buFontTx/>
              <a:buChar char="-"/>
            </a:pPr>
            <a:r>
              <a:rPr lang="ru-RU" dirty="0" smtClean="0"/>
              <a:t>определите стиль текста. Какие  стилевые приметы подтверждают ваш ответ?</a:t>
            </a:r>
          </a:p>
          <a:p>
            <a:pPr>
              <a:buFontTx/>
              <a:buChar char="-"/>
            </a:pPr>
            <a:r>
              <a:rPr lang="ru-RU" dirty="0" smtClean="0"/>
              <a:t>укажите  номер  предложения, в котором грамматическая основа состоит только из одного члена предложения;</a:t>
            </a:r>
          </a:p>
          <a:p>
            <a:pPr>
              <a:buFontTx/>
              <a:buChar char="-"/>
            </a:pP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285728"/>
            <a:ext cx="7829576" cy="285752"/>
          </a:xfrm>
        </p:spPr>
        <p:txBody>
          <a:bodyPr>
            <a:normAutofit fontScale="90000"/>
          </a:bodyPr>
          <a:lstStyle/>
          <a:p>
            <a:endParaRPr lang="ru-RU" dirty="0"/>
          </a:p>
        </p:txBody>
      </p:sp>
      <p:sp>
        <p:nvSpPr>
          <p:cNvPr id="3" name="Содержимое 2"/>
          <p:cNvSpPr>
            <a:spLocks noGrp="1"/>
          </p:cNvSpPr>
          <p:nvPr>
            <p:ph idx="1"/>
          </p:nvPr>
        </p:nvSpPr>
        <p:spPr>
          <a:xfrm>
            <a:off x="285720" y="928670"/>
            <a:ext cx="8401080" cy="5929330"/>
          </a:xfrm>
        </p:spPr>
        <p:txBody>
          <a:bodyPr>
            <a:normAutofit/>
          </a:bodyPr>
          <a:lstStyle/>
          <a:p>
            <a:r>
              <a:rPr lang="ru-RU" dirty="0" smtClean="0"/>
              <a:t>Укажите номера предложений с однородными сказуемыми.</a:t>
            </a:r>
          </a:p>
          <a:p>
            <a:r>
              <a:rPr lang="ru-RU" dirty="0" smtClean="0"/>
              <a:t>Из предложения 6 выпишите глагольные словосочетания.</a:t>
            </a:r>
          </a:p>
          <a:p>
            <a:r>
              <a:rPr lang="ru-RU" dirty="0" smtClean="0"/>
              <a:t>Из предложения 7 выпишите именные словосочетания.</a:t>
            </a:r>
          </a:p>
          <a:p>
            <a:r>
              <a:rPr lang="ru-RU" dirty="0" smtClean="0"/>
              <a:t>Продолжите   утверждение:</a:t>
            </a:r>
          </a:p>
          <a:p>
            <a:pPr>
              <a:buNone/>
            </a:pPr>
            <a:r>
              <a:rPr lang="ru-RU" dirty="0" smtClean="0"/>
              <a:t>Тире в предложение 3 ставится</a:t>
            </a:r>
          </a:p>
          <a:p>
            <a:pPr>
              <a:buFontTx/>
              <a:buChar char="-"/>
            </a:pPr>
            <a:r>
              <a:rPr lang="ru-RU" dirty="0" smtClean="0"/>
              <a:t>между подлежащим  сказуемым;</a:t>
            </a:r>
          </a:p>
          <a:p>
            <a:pPr>
              <a:buFontTx/>
              <a:buChar char="-"/>
            </a:pPr>
            <a:r>
              <a:rPr lang="ru-RU" dirty="0" smtClean="0"/>
              <a:t>между однородными членами и обобщающим словом;</a:t>
            </a:r>
          </a:p>
          <a:p>
            <a:pPr>
              <a:buFontTx/>
              <a:buChar char="-"/>
            </a:pPr>
            <a:r>
              <a:rPr lang="ru-RU" dirty="0" smtClean="0"/>
              <a:t>в неполном предложении.</a:t>
            </a:r>
          </a:p>
          <a:p>
            <a:pPr>
              <a:buFontTx/>
              <a:buChar char="-"/>
            </a:pPr>
            <a:r>
              <a:rPr lang="ru-RU" sz="2000" dirty="0" smtClean="0"/>
              <a:t>(Приложение 1)</a:t>
            </a:r>
          </a:p>
          <a:p>
            <a:pPr>
              <a:buFontTx/>
              <a:buChar char="-"/>
            </a:pPr>
            <a:endParaRPr lang="ru-RU" dirty="0" smtClean="0"/>
          </a:p>
          <a:p>
            <a:pPr>
              <a:buFontTx/>
              <a:buChar char="-"/>
            </a:pPr>
            <a:endParaRPr lang="ru-RU" dirty="0" smtClean="0"/>
          </a:p>
          <a:p>
            <a:pPr>
              <a:buFontTx/>
              <a:buChar char="-"/>
            </a:pP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704088"/>
            <a:ext cx="8401080" cy="1939094"/>
          </a:xfrm>
        </p:spPr>
        <p:txBody>
          <a:bodyPr>
            <a:noAutofit/>
          </a:bodyPr>
          <a:lstStyle/>
          <a:p>
            <a:r>
              <a:rPr lang="ru-RU" sz="4400" i="1" dirty="0" smtClean="0">
                <a:solidFill>
                  <a:schemeClr val="accent2">
                    <a:lumMod val="75000"/>
                  </a:schemeClr>
                </a:solidFill>
              </a:rPr>
              <a:t>ВОПРОСЫ И ЗАДАНИЯ ПО ОСНОВНОЙ ТЕМЕ В СООТВЕТСТВИИ С ПРОГРАММОЙ</a:t>
            </a:r>
            <a:endParaRPr lang="ru-RU" sz="4400" i="1" dirty="0">
              <a:solidFill>
                <a:schemeClr val="accent2">
                  <a:lumMod val="75000"/>
                </a:schemeClr>
              </a:solidFill>
            </a:endParaRPr>
          </a:p>
        </p:txBody>
      </p:sp>
      <p:sp>
        <p:nvSpPr>
          <p:cNvPr id="3" name="Содержимое 2"/>
          <p:cNvSpPr>
            <a:spLocks noGrp="1"/>
          </p:cNvSpPr>
          <p:nvPr>
            <p:ph idx="1"/>
          </p:nvPr>
        </p:nvSpPr>
        <p:spPr>
          <a:xfrm>
            <a:off x="428596" y="2786058"/>
            <a:ext cx="8258204" cy="3929090"/>
          </a:xfrm>
        </p:spPr>
        <p:txBody>
          <a:bodyPr>
            <a:normAutofit/>
          </a:bodyPr>
          <a:lstStyle/>
          <a:p>
            <a:pPr>
              <a:buNone/>
            </a:pPr>
            <a:r>
              <a:rPr lang="ru-RU" dirty="0" smtClean="0"/>
              <a:t> Основными темами курса 5-го класса являются:</a:t>
            </a:r>
          </a:p>
          <a:p>
            <a:r>
              <a:rPr lang="ru-RU" dirty="0" smtClean="0"/>
              <a:t>«Синтаксис и пунктуация»</a:t>
            </a:r>
          </a:p>
          <a:p>
            <a:r>
              <a:rPr lang="ru-RU" dirty="0" smtClean="0"/>
              <a:t>«Лексика»</a:t>
            </a:r>
          </a:p>
          <a:p>
            <a:r>
              <a:rPr lang="ru-RU" dirty="0" smtClean="0"/>
              <a:t>«Фонетика»</a:t>
            </a:r>
          </a:p>
          <a:p>
            <a:r>
              <a:rPr lang="ru-RU" dirty="0" smtClean="0"/>
              <a:t>«Словообразование»</a:t>
            </a:r>
          </a:p>
          <a:p>
            <a:r>
              <a:rPr lang="ru-RU" dirty="0" smtClean="0"/>
              <a:t>«Морфология. Имя существительное»</a:t>
            </a:r>
          </a:p>
          <a:p>
            <a:r>
              <a:rPr lang="ru-RU" dirty="0" smtClean="0"/>
              <a:t>«Морфология. Имя прилагательное»</a:t>
            </a:r>
          </a:p>
          <a:p>
            <a:r>
              <a:rPr lang="ru-RU" dirty="0" smtClean="0"/>
              <a:t>«Морфология. Глагол»</a:t>
            </a:r>
          </a:p>
          <a:p>
            <a:endParaRPr lang="ru-RU" dirty="0"/>
          </a:p>
        </p:txBody>
      </p:sp>
      <p:pic>
        <p:nvPicPr>
          <p:cNvPr id="5" name="Picture 3"/>
          <p:cNvPicPr>
            <a:picLocks noChangeAspect="1" noChangeArrowheads="1"/>
          </p:cNvPicPr>
          <p:nvPr/>
        </p:nvPicPr>
        <p:blipFill>
          <a:blip r:embed="rId2" cstate="print"/>
          <a:srcRect/>
          <a:stretch>
            <a:fillRect/>
          </a:stretch>
        </p:blipFill>
        <p:spPr bwMode="auto">
          <a:xfrm>
            <a:off x="7016722" y="5072074"/>
            <a:ext cx="2127278" cy="1598117"/>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571480"/>
            <a:ext cx="8043890" cy="1275608"/>
          </a:xfrm>
        </p:spPr>
        <p:txBody>
          <a:bodyPr>
            <a:normAutofit fontScale="90000"/>
          </a:bodyPr>
          <a:lstStyle/>
          <a:p>
            <a:r>
              <a:rPr lang="ru-RU" i="1" dirty="0" smtClean="0">
                <a:solidFill>
                  <a:schemeClr val="accent2">
                    <a:lumMod val="75000"/>
                  </a:schemeClr>
                </a:solidFill>
              </a:rPr>
              <a:t>ВОПРОСЫ  И ЗАДАНИЯ ПО ТЕМЕ «ФОНЕТИКА»</a:t>
            </a:r>
            <a:endParaRPr lang="ru-RU" i="1" dirty="0">
              <a:solidFill>
                <a:schemeClr val="accent2">
                  <a:lumMod val="75000"/>
                </a:schemeClr>
              </a:solidFill>
            </a:endParaRPr>
          </a:p>
        </p:txBody>
      </p:sp>
      <p:sp>
        <p:nvSpPr>
          <p:cNvPr id="3" name="Содержимое 2"/>
          <p:cNvSpPr>
            <a:spLocks noGrp="1"/>
          </p:cNvSpPr>
          <p:nvPr>
            <p:ph idx="1"/>
          </p:nvPr>
        </p:nvSpPr>
        <p:spPr>
          <a:xfrm>
            <a:off x="357158" y="1857364"/>
            <a:ext cx="8429684" cy="4714908"/>
          </a:xfrm>
        </p:spPr>
        <p:txBody>
          <a:bodyPr>
            <a:normAutofit fontScale="77500" lnSpcReduction="20000"/>
          </a:bodyPr>
          <a:lstStyle/>
          <a:p>
            <a:r>
              <a:rPr lang="ru-RU" dirty="0" smtClean="0"/>
              <a:t>Определите тему и главную мысль текста.</a:t>
            </a:r>
          </a:p>
          <a:p>
            <a:r>
              <a:rPr lang="ru-RU" dirty="0" smtClean="0"/>
              <a:t>Определите стиль и тип речи. Свой ответ аргументируйте.</a:t>
            </a:r>
          </a:p>
          <a:p>
            <a:r>
              <a:rPr lang="ru-RU" dirty="0" smtClean="0">
                <a:solidFill>
                  <a:schemeClr val="tx1">
                    <a:lumMod val="85000"/>
                    <a:lumOff val="15000"/>
                  </a:schemeClr>
                </a:solidFill>
              </a:rPr>
              <a:t>Составьте план текста, перескажите текст.</a:t>
            </a:r>
          </a:p>
          <a:p>
            <a:r>
              <a:rPr lang="ru-RU" dirty="0" smtClean="0">
                <a:solidFill>
                  <a:schemeClr val="tx1">
                    <a:lumMod val="85000"/>
                    <a:lumOff val="15000"/>
                  </a:schemeClr>
                </a:solidFill>
              </a:rPr>
              <a:t>Из 12-го предложения выпишите слово, в котором буква </a:t>
            </a:r>
            <a:r>
              <a:rPr lang="ru-RU" dirty="0" err="1" smtClean="0">
                <a:solidFill>
                  <a:schemeClr val="accent1">
                    <a:lumMod val="60000"/>
                    <a:lumOff val="40000"/>
                  </a:schemeClr>
                </a:solidFill>
              </a:rPr>
              <a:t>ю</a:t>
            </a:r>
            <a:r>
              <a:rPr lang="ru-RU" dirty="0" smtClean="0">
                <a:solidFill>
                  <a:schemeClr val="tx1">
                    <a:lumMod val="85000"/>
                    <a:lumOff val="15000"/>
                  </a:schemeClr>
                </a:solidFill>
              </a:rPr>
              <a:t> обозначает два звука.</a:t>
            </a:r>
          </a:p>
          <a:p>
            <a:r>
              <a:rPr lang="ru-RU" dirty="0" smtClean="0">
                <a:solidFill>
                  <a:schemeClr val="tx1">
                    <a:lumMod val="85000"/>
                    <a:lumOff val="15000"/>
                  </a:schemeClr>
                </a:solidFill>
              </a:rPr>
              <a:t>Из предложения 8 выпишите слово, в котором количество букв и звуков не совпадает.</a:t>
            </a:r>
          </a:p>
          <a:p>
            <a:r>
              <a:rPr lang="ru-RU" dirty="0" smtClean="0">
                <a:solidFill>
                  <a:schemeClr val="tx1">
                    <a:lumMod val="85000"/>
                    <a:lumOff val="15000"/>
                  </a:schemeClr>
                </a:solidFill>
              </a:rPr>
              <a:t>Из предложения 2 выпишите слово,  в </a:t>
            </a:r>
          </a:p>
          <a:p>
            <a:r>
              <a:rPr lang="ru-RU" dirty="0" smtClean="0">
                <a:solidFill>
                  <a:schemeClr val="tx1">
                    <a:lumMod val="85000"/>
                    <a:lumOff val="15000"/>
                  </a:schemeClr>
                </a:solidFill>
              </a:rPr>
              <a:t>котором все согласные твердые.</a:t>
            </a:r>
          </a:p>
          <a:p>
            <a:r>
              <a:rPr lang="ru-RU" dirty="0" smtClean="0">
                <a:solidFill>
                  <a:schemeClr val="tx1">
                    <a:lumMod val="85000"/>
                    <a:lumOff val="15000"/>
                  </a:schemeClr>
                </a:solidFill>
              </a:rPr>
              <a:t>Выпишите из текста слово, в котором </a:t>
            </a:r>
          </a:p>
          <a:p>
            <a:r>
              <a:rPr lang="ru-RU" dirty="0" smtClean="0">
                <a:solidFill>
                  <a:schemeClr val="tx1">
                    <a:lumMod val="85000"/>
                    <a:lumOff val="15000"/>
                  </a:schemeClr>
                </a:solidFill>
              </a:rPr>
              <a:t>происходит оглушение согласного звука.</a:t>
            </a:r>
          </a:p>
          <a:p>
            <a:r>
              <a:rPr lang="ru-RU" dirty="0" smtClean="0">
                <a:solidFill>
                  <a:schemeClr val="tx1">
                    <a:lumMod val="85000"/>
                    <a:lumOff val="15000"/>
                  </a:schemeClr>
                </a:solidFill>
              </a:rPr>
              <a:t>Напишите сочинение на тему «Почему </a:t>
            </a:r>
          </a:p>
          <a:p>
            <a:r>
              <a:rPr lang="ru-RU" dirty="0" smtClean="0">
                <a:solidFill>
                  <a:schemeClr val="tx1">
                    <a:lumMod val="85000"/>
                    <a:lumOff val="15000"/>
                  </a:schemeClr>
                </a:solidFill>
              </a:rPr>
              <a:t>некоторые растения можно назвать </a:t>
            </a:r>
          </a:p>
          <a:p>
            <a:r>
              <a:rPr lang="ru-RU" dirty="0" smtClean="0">
                <a:solidFill>
                  <a:schemeClr val="tx1">
                    <a:lumMod val="85000"/>
                    <a:lumOff val="15000"/>
                  </a:schemeClr>
                </a:solidFill>
              </a:rPr>
              <a:t>комбинатом?»</a:t>
            </a:r>
          </a:p>
          <a:p>
            <a:r>
              <a:rPr lang="ru-RU" dirty="0" smtClean="0">
                <a:solidFill>
                  <a:schemeClr val="tx1">
                    <a:lumMod val="85000"/>
                    <a:lumOff val="15000"/>
                  </a:schemeClr>
                </a:solidFill>
              </a:rPr>
              <a:t>(Приложение 2)</a:t>
            </a:r>
          </a:p>
          <a:p>
            <a:endParaRPr lang="ru-RU" dirty="0" smtClean="0">
              <a:solidFill>
                <a:schemeClr val="tx1">
                  <a:lumMod val="85000"/>
                  <a:lumOff val="15000"/>
                </a:schemeClr>
              </a:solidFill>
            </a:endParaRPr>
          </a:p>
          <a:p>
            <a:endParaRPr lang="ru-RU" dirty="0" smtClean="0">
              <a:solidFill>
                <a:schemeClr val="tx1">
                  <a:lumMod val="85000"/>
                  <a:lumOff val="15000"/>
                </a:schemeClr>
              </a:solidFill>
            </a:endParaRPr>
          </a:p>
          <a:p>
            <a:endParaRPr lang="ru-RU" dirty="0" smtClean="0">
              <a:solidFill>
                <a:schemeClr val="tx1">
                  <a:lumMod val="85000"/>
                  <a:lumOff val="15000"/>
                </a:schemeClr>
              </a:solidFill>
            </a:endParaRPr>
          </a:p>
          <a:p>
            <a:pPr>
              <a:buNone/>
            </a:pPr>
            <a:endParaRPr lang="ru-RU" dirty="0">
              <a:solidFill>
                <a:schemeClr val="bg2">
                  <a:lumMod val="25000"/>
                </a:schemeClr>
              </a:solidFill>
            </a:endParaRPr>
          </a:p>
        </p:txBody>
      </p:sp>
      <p:pic>
        <p:nvPicPr>
          <p:cNvPr id="4" name="Picture 8"/>
          <p:cNvPicPr>
            <a:picLocks noChangeAspect="1" noChangeArrowheads="1"/>
          </p:cNvPicPr>
          <p:nvPr/>
        </p:nvPicPr>
        <p:blipFill>
          <a:blip r:embed="rId2" cstate="print"/>
          <a:srcRect/>
          <a:stretch>
            <a:fillRect/>
          </a:stretch>
        </p:blipFill>
        <p:spPr bwMode="auto">
          <a:xfrm>
            <a:off x="6357950" y="3929066"/>
            <a:ext cx="2143140" cy="257176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500042"/>
            <a:ext cx="8329642" cy="1347046"/>
          </a:xfrm>
        </p:spPr>
        <p:txBody>
          <a:bodyPr>
            <a:noAutofit/>
          </a:bodyPr>
          <a:lstStyle/>
          <a:p>
            <a:r>
              <a:rPr lang="ru-RU" sz="4400" i="1" dirty="0" smtClean="0">
                <a:solidFill>
                  <a:schemeClr val="accent1">
                    <a:lumMod val="75000"/>
                  </a:schemeClr>
                </a:solidFill>
              </a:rPr>
              <a:t>ВОПРОСЫ И ЗАДАНИЯ ПО ТЕМЕ «ПОВТОРЕНИЕ»</a:t>
            </a:r>
            <a:endParaRPr lang="ru-RU" sz="4400" i="1" dirty="0">
              <a:solidFill>
                <a:schemeClr val="accent1">
                  <a:lumMod val="75000"/>
                </a:schemeClr>
              </a:solidFill>
            </a:endParaRPr>
          </a:p>
        </p:txBody>
      </p:sp>
      <p:sp>
        <p:nvSpPr>
          <p:cNvPr id="3" name="Содержимое 2"/>
          <p:cNvSpPr>
            <a:spLocks noGrp="1"/>
          </p:cNvSpPr>
          <p:nvPr>
            <p:ph idx="1"/>
          </p:nvPr>
        </p:nvSpPr>
        <p:spPr>
          <a:xfrm>
            <a:off x="714348" y="2643182"/>
            <a:ext cx="7715304" cy="3681418"/>
          </a:xfrm>
        </p:spPr>
        <p:txBody>
          <a:bodyPr/>
          <a:lstStyle/>
          <a:p>
            <a:pPr>
              <a:buNone/>
            </a:pPr>
            <a:r>
              <a:rPr lang="ru-RU" dirty="0" smtClean="0"/>
              <a:t>     В эту группу вошли вопросы и задания языкового характера, отражающие изучение системы языка. Эти задания позволяют систематически повторять трудные разделы программы</a:t>
            </a:r>
            <a:endParaRPr lang="ru-RU" dirty="0"/>
          </a:p>
        </p:txBody>
      </p:sp>
      <p:pic>
        <p:nvPicPr>
          <p:cNvPr id="7" name="Picture 3"/>
          <p:cNvPicPr>
            <a:picLocks noChangeAspect="1" noChangeArrowheads="1"/>
          </p:cNvPicPr>
          <p:nvPr/>
        </p:nvPicPr>
        <p:blipFill>
          <a:blip r:embed="rId2" cstate="print"/>
          <a:srcRect/>
          <a:stretch>
            <a:fillRect/>
          </a:stretch>
        </p:blipFill>
        <p:spPr bwMode="auto">
          <a:xfrm>
            <a:off x="7215206" y="4714884"/>
            <a:ext cx="1360161" cy="195005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510334"/>
          </a:xfrm>
        </p:spPr>
        <p:txBody>
          <a:bodyPr>
            <a:normAutofit fontScale="90000"/>
          </a:bodyPr>
          <a:lstStyle/>
          <a:p>
            <a:endParaRPr lang="ru-RU" dirty="0"/>
          </a:p>
        </p:txBody>
      </p:sp>
      <p:sp>
        <p:nvSpPr>
          <p:cNvPr id="3" name="Содержимое 2"/>
          <p:cNvSpPr>
            <a:spLocks noGrp="1"/>
          </p:cNvSpPr>
          <p:nvPr>
            <p:ph idx="1"/>
          </p:nvPr>
        </p:nvSpPr>
        <p:spPr>
          <a:xfrm>
            <a:off x="457200" y="1500174"/>
            <a:ext cx="8229600" cy="4824426"/>
          </a:xfrm>
        </p:spPr>
        <p:txBody>
          <a:bodyPr>
            <a:noAutofit/>
          </a:bodyPr>
          <a:lstStyle/>
          <a:p>
            <a:pPr>
              <a:buNone/>
            </a:pPr>
            <a:r>
              <a:rPr lang="ru-RU" sz="1800" i="1" dirty="0" smtClean="0"/>
              <a:t>      Молодой человек, то ли из благодарности за приют, который ему был оказан, то ли просто из вежливости, похвалил живописную природу Ладоги. </a:t>
            </a:r>
          </a:p>
          <a:p>
            <a:pPr>
              <a:buFontTx/>
              <a:buChar char="-"/>
            </a:pPr>
            <a:r>
              <a:rPr lang="ru-RU" sz="1800" i="1" dirty="0" smtClean="0"/>
              <a:t>По части природы и всего такого прочего у вас тут, мамаша… - он запнулся, подыскивая нужные, наиболее точные слова. – Ну, просто блеск, люкс!</a:t>
            </a:r>
          </a:p>
          <a:p>
            <a:pPr>
              <a:buFontTx/>
              <a:buChar char="-"/>
            </a:pPr>
            <a:r>
              <a:rPr lang="ru-RU" sz="1800" i="1" dirty="0" smtClean="0"/>
              <a:t>До крестьянки, видимо, не сразу дошел смысл сказанного, а когда она все же поняла, что молодой человек не хулит, а  вроде бы даже хвалит Ладогу; поддакнула гостю. Поддакнула, правда, по-своему.</a:t>
            </a:r>
          </a:p>
          <a:p>
            <a:pPr>
              <a:buFontTx/>
              <a:buChar char="-"/>
            </a:pPr>
            <a:r>
              <a:rPr lang="ru-RU" sz="1800" i="1" dirty="0" smtClean="0"/>
              <a:t>- Да, - сказала старуха. – У  нас тут из окошка нагуляешься.</a:t>
            </a:r>
          </a:p>
          <a:p>
            <a:pPr algn="r">
              <a:buFontTx/>
              <a:buChar char="-"/>
            </a:pPr>
            <a:r>
              <a:rPr lang="ru-RU" sz="1800" i="1" dirty="0" smtClean="0"/>
              <a:t>(С. </a:t>
            </a:r>
            <a:r>
              <a:rPr lang="ru-RU" sz="1800" i="1" dirty="0" err="1" smtClean="0"/>
              <a:t>Шуртаков</a:t>
            </a:r>
            <a:r>
              <a:rPr lang="ru-RU" sz="1800" i="1" dirty="0" smtClean="0"/>
              <a:t>)</a:t>
            </a:r>
          </a:p>
          <a:p>
            <a:pPr>
              <a:buFontTx/>
              <a:buChar char="-"/>
            </a:pPr>
            <a:r>
              <a:rPr lang="ru-RU" sz="1800" b="1" i="1" dirty="0" smtClean="0"/>
              <a:t>Задания.  </a:t>
            </a:r>
          </a:p>
          <a:p>
            <a:pPr>
              <a:buFontTx/>
              <a:buChar char="-"/>
            </a:pPr>
            <a:r>
              <a:rPr lang="ru-RU" sz="1800" b="1" i="1" dirty="0" smtClean="0"/>
              <a:t>1. Выпишите предложения – примеры того,  что «художественная литература дает эстетически отраженное воспроизведение «речевой жизни» народа».</a:t>
            </a:r>
          </a:p>
          <a:p>
            <a:pPr>
              <a:buFontTx/>
              <a:buChar char="-"/>
            </a:pPr>
            <a:r>
              <a:rPr lang="ru-RU" sz="1800" b="1" i="1" dirty="0" smtClean="0"/>
              <a:t>2. Выпишите языковые средства, передающие последовательное развертывание текста.</a:t>
            </a:r>
            <a:endParaRPr lang="ru-RU" sz="18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14356"/>
            <a:ext cx="8229600" cy="1143000"/>
          </a:xfrm>
        </p:spPr>
        <p:txBody>
          <a:bodyPr/>
          <a:lstStyle/>
          <a:p>
            <a:r>
              <a:rPr lang="ru-RU" sz="4400" i="1" dirty="0" smtClean="0">
                <a:solidFill>
                  <a:schemeClr val="accent2">
                    <a:lumMod val="75000"/>
                  </a:schemeClr>
                </a:solidFill>
              </a:rPr>
              <a:t>КОРРЕКЦИОННАЯ</a:t>
            </a:r>
            <a:r>
              <a:rPr lang="ru-RU" i="1" dirty="0" smtClean="0">
                <a:solidFill>
                  <a:schemeClr val="accent2">
                    <a:lumMod val="75000"/>
                  </a:schemeClr>
                </a:solidFill>
              </a:rPr>
              <a:t> </a:t>
            </a:r>
            <a:r>
              <a:rPr lang="ru-RU" sz="4400" i="1" dirty="0" smtClean="0">
                <a:solidFill>
                  <a:schemeClr val="accent2">
                    <a:lumMod val="75000"/>
                  </a:schemeClr>
                </a:solidFill>
              </a:rPr>
              <a:t>РАБОТА</a:t>
            </a:r>
            <a:endParaRPr lang="ru-RU" sz="4400" i="1" dirty="0">
              <a:solidFill>
                <a:schemeClr val="accent2">
                  <a:lumMod val="75000"/>
                </a:schemeClr>
              </a:solidFill>
            </a:endParaRPr>
          </a:p>
        </p:txBody>
      </p:sp>
      <p:sp>
        <p:nvSpPr>
          <p:cNvPr id="3" name="Содержимое 2"/>
          <p:cNvSpPr>
            <a:spLocks noGrp="1"/>
          </p:cNvSpPr>
          <p:nvPr>
            <p:ph idx="1"/>
          </p:nvPr>
        </p:nvSpPr>
        <p:spPr>
          <a:xfrm>
            <a:off x="571472" y="2500306"/>
            <a:ext cx="8115328" cy="3824294"/>
          </a:xfrm>
        </p:spPr>
        <p:txBody>
          <a:bodyPr>
            <a:normAutofit/>
          </a:bodyPr>
          <a:lstStyle/>
          <a:p>
            <a:pPr>
              <a:buNone/>
            </a:pPr>
            <a:r>
              <a:rPr lang="ru-RU" dirty="0" smtClean="0"/>
              <a:t>     Особое внимание уделяется коррекционной работе, которая состоит в выявлении затруднений учащихся  и исправлении типичных речевых ошибок, особенно в построении текста.</a:t>
            </a:r>
          </a:p>
          <a:p>
            <a:pPr>
              <a:buNone/>
            </a:pPr>
            <a:r>
              <a:rPr lang="ru-RU" dirty="0" smtClean="0"/>
              <a:t>       Такая работа проводится не только на специальных уроках, но и параллельно с языковыми темами.</a:t>
            </a:r>
          </a:p>
          <a:p>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85794"/>
            <a:ext cx="7972452" cy="2071702"/>
          </a:xfrm>
        </p:spPr>
        <p:txBody>
          <a:bodyPr>
            <a:normAutofit fontScale="90000"/>
          </a:bodyPr>
          <a:lstStyle/>
          <a:p>
            <a:r>
              <a:rPr lang="ru-RU" i="1" dirty="0" smtClean="0">
                <a:solidFill>
                  <a:schemeClr val="accent2">
                    <a:lumMod val="75000"/>
                  </a:schemeClr>
                </a:solidFill>
              </a:rPr>
              <a:t> </a:t>
            </a:r>
            <a:r>
              <a:rPr lang="ru-RU" sz="4900" i="1" dirty="0" smtClean="0">
                <a:solidFill>
                  <a:schemeClr val="accent2">
                    <a:lumMod val="75000"/>
                  </a:schemeClr>
                </a:solidFill>
              </a:rPr>
              <a:t>«РАСПРОСТРАНЕННЫЕ И НЕРАСПРОСТРАНЕННЫЕ ПРЕДЛОЖЕНИЯ» (8 класс)</a:t>
            </a:r>
            <a:endParaRPr lang="ru-RU" sz="4900" i="1" dirty="0">
              <a:solidFill>
                <a:schemeClr val="accent2">
                  <a:lumMod val="75000"/>
                </a:schemeClr>
              </a:solidFill>
            </a:endParaRPr>
          </a:p>
        </p:txBody>
      </p:sp>
      <p:sp>
        <p:nvSpPr>
          <p:cNvPr id="3" name="Содержимое 2"/>
          <p:cNvSpPr>
            <a:spLocks noGrp="1"/>
          </p:cNvSpPr>
          <p:nvPr>
            <p:ph idx="1"/>
          </p:nvPr>
        </p:nvSpPr>
        <p:spPr>
          <a:xfrm>
            <a:off x="285720" y="3143248"/>
            <a:ext cx="8572560" cy="3214710"/>
          </a:xfrm>
        </p:spPr>
        <p:txBody>
          <a:bodyPr>
            <a:normAutofit fontScale="85000" lnSpcReduction="20000"/>
          </a:bodyPr>
          <a:lstStyle/>
          <a:p>
            <a:pPr>
              <a:buNone/>
            </a:pPr>
            <a:r>
              <a:rPr lang="ru-RU" sz="2800" dirty="0" smtClean="0"/>
              <a:t>    Изучая данную тему, учитель проводит работу по предупреждению речевых и грамматических ошибок в речи.</a:t>
            </a:r>
          </a:p>
          <a:p>
            <a:pPr>
              <a:buNone/>
            </a:pPr>
            <a:endParaRPr lang="ru-RU" dirty="0" smtClean="0"/>
          </a:p>
          <a:p>
            <a:pPr>
              <a:buNone/>
            </a:pPr>
            <a:r>
              <a:rPr lang="ru-RU" sz="2800" dirty="0" smtClean="0"/>
              <a:t>   </a:t>
            </a:r>
            <a:r>
              <a:rPr lang="ru-RU" sz="3000" i="1" dirty="0" smtClean="0"/>
              <a:t>Распространите текст второстепенными членами предложения</a:t>
            </a:r>
            <a:r>
              <a:rPr lang="ru-RU" sz="3600" dirty="0" smtClean="0"/>
              <a:t>.</a:t>
            </a:r>
          </a:p>
          <a:p>
            <a:pPr>
              <a:buNone/>
            </a:pPr>
            <a:r>
              <a:rPr lang="ru-RU" sz="3600" dirty="0" smtClean="0"/>
              <a:t>   </a:t>
            </a:r>
            <a:r>
              <a:rPr lang="ru-RU" sz="2800" dirty="0" smtClean="0"/>
              <a:t>Мы ехали в город (с какой целью?). Сразу (где?) начинались (какие?) поля. (Где?) пахло весной. (Какие?) вороны (как?) ходили по (какой?) земле.</a:t>
            </a: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142900"/>
            <a:ext cx="8043890" cy="3929090"/>
          </a:xfrm>
        </p:spPr>
        <p:txBody>
          <a:bodyPr>
            <a:noAutofit/>
          </a:bodyPr>
          <a:lstStyle/>
          <a:p>
            <a:r>
              <a:rPr lang="ru-RU" sz="4000" i="1" dirty="0" smtClean="0">
                <a:solidFill>
                  <a:schemeClr val="accent2">
                    <a:lumMod val="75000"/>
                  </a:schemeClr>
                </a:solidFill>
              </a:rPr>
              <a:t>ТЕМА «СРЕДСТВА СВЯЗИ ПРЕДЛОЖЕНИЙ В ТЕКСТЕ» </a:t>
            </a:r>
            <a:r>
              <a:rPr lang="ru-RU" sz="2800" i="1" dirty="0" smtClean="0">
                <a:solidFill>
                  <a:schemeClr val="accent2">
                    <a:lumMod val="75000"/>
                  </a:schemeClr>
                </a:solidFill>
              </a:rPr>
              <a:t>ПОЗВОЛИТ ПОРАБОТАТЬ НАД УСТРАНЕНИЕМ НЕОПРАВДАННОГО ПОВТОРА И НЕУДАЧНОГО ИСПОЛЬЗОВАНИЯ МЕСТОИМЕНИЙ</a:t>
            </a:r>
            <a:endParaRPr lang="ru-RU" sz="2800" i="1" dirty="0">
              <a:solidFill>
                <a:schemeClr val="accent2">
                  <a:lumMod val="75000"/>
                </a:schemeClr>
              </a:solidFill>
            </a:endParaRPr>
          </a:p>
        </p:txBody>
      </p:sp>
      <p:sp>
        <p:nvSpPr>
          <p:cNvPr id="3" name="Содержимое 2"/>
          <p:cNvSpPr>
            <a:spLocks noGrp="1"/>
          </p:cNvSpPr>
          <p:nvPr>
            <p:ph idx="1"/>
          </p:nvPr>
        </p:nvSpPr>
        <p:spPr>
          <a:xfrm>
            <a:off x="285720" y="4357694"/>
            <a:ext cx="8401080" cy="2500306"/>
          </a:xfrm>
        </p:spPr>
        <p:txBody>
          <a:bodyPr>
            <a:normAutofit lnSpcReduction="10000"/>
          </a:bodyPr>
          <a:lstStyle/>
          <a:p>
            <a:r>
              <a:rPr lang="ru-RU" dirty="0" smtClean="0"/>
              <a:t>Найдите речевую ошибку в данном тексте. Запишите его в исправленном виде.</a:t>
            </a:r>
          </a:p>
          <a:p>
            <a:r>
              <a:rPr lang="ru-RU" dirty="0" smtClean="0"/>
              <a:t>Исправьте текст так, чтобы было понятно, на кого указывает местоимение «он»: на охотника или барса.</a:t>
            </a:r>
          </a:p>
          <a:p>
            <a:pPr>
              <a:buNone/>
            </a:pPr>
            <a:r>
              <a:rPr lang="ru-RU" sz="2000" dirty="0" smtClean="0"/>
              <a:t>    (Приложение 4)</a:t>
            </a: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solidFill>
                  <a:schemeClr val="accent1">
                    <a:lumMod val="75000"/>
                  </a:schemeClr>
                </a:solidFill>
              </a:rPr>
              <a:t>ЦЕЛИ:</a:t>
            </a:r>
            <a:endParaRPr lang="ru-RU" dirty="0"/>
          </a:p>
        </p:txBody>
      </p:sp>
      <p:sp>
        <p:nvSpPr>
          <p:cNvPr id="3" name="Содержимое 2"/>
          <p:cNvSpPr>
            <a:spLocks noGrp="1"/>
          </p:cNvSpPr>
          <p:nvPr>
            <p:ph idx="1"/>
          </p:nvPr>
        </p:nvSpPr>
        <p:spPr>
          <a:xfrm>
            <a:off x="457200" y="2714620"/>
            <a:ext cx="8229600" cy="3609980"/>
          </a:xfrm>
        </p:spPr>
        <p:txBody>
          <a:bodyPr/>
          <a:lstStyle/>
          <a:p>
            <a:r>
              <a:rPr lang="ru-RU" dirty="0" smtClean="0"/>
              <a:t>Развивать речевую и мыслительную деятельность учащихся;</a:t>
            </a:r>
          </a:p>
          <a:p>
            <a:r>
              <a:rPr lang="ru-RU" dirty="0" smtClean="0"/>
              <a:t>развивать коммуникативные умения и навыки, обеспечивающие свободное владение русским языком в разных сферах и ситуациях общения;</a:t>
            </a:r>
          </a:p>
          <a:p>
            <a:r>
              <a:rPr lang="ru-RU" dirty="0" smtClean="0"/>
              <a:t>развивать у учащихся потребность в речевом самосовершенствовании</a:t>
            </a: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714356"/>
            <a:ext cx="8401080" cy="1500198"/>
          </a:xfrm>
        </p:spPr>
        <p:txBody>
          <a:bodyPr>
            <a:normAutofit fontScale="90000"/>
          </a:bodyPr>
          <a:lstStyle/>
          <a:p>
            <a:r>
              <a:rPr lang="ru-RU" sz="3600" i="1" dirty="0" smtClean="0">
                <a:solidFill>
                  <a:schemeClr val="accent2">
                    <a:lumMod val="75000"/>
                  </a:schemeClr>
                </a:solidFill>
              </a:rPr>
              <a:t>СЛЕДУЮЩИЕ ЗАДАНИЯ ПОМОГУТ ИЗБАВИТЬСЯ ОТ НЕДОЧЕТОВ, СВЯЗАННЫХ С ПОРЯДКОМ СЛОВ В ПРЕДЛОЖЕНИИ</a:t>
            </a:r>
            <a:endParaRPr lang="ru-RU" sz="3600" i="1" dirty="0">
              <a:solidFill>
                <a:schemeClr val="accent2">
                  <a:lumMod val="75000"/>
                </a:schemeClr>
              </a:solidFill>
            </a:endParaRPr>
          </a:p>
        </p:txBody>
      </p:sp>
      <p:sp>
        <p:nvSpPr>
          <p:cNvPr id="3" name="Содержимое 2"/>
          <p:cNvSpPr>
            <a:spLocks noGrp="1"/>
          </p:cNvSpPr>
          <p:nvPr>
            <p:ph idx="1"/>
          </p:nvPr>
        </p:nvSpPr>
        <p:spPr>
          <a:xfrm>
            <a:off x="285720" y="2214554"/>
            <a:ext cx="8401080" cy="4429156"/>
          </a:xfrm>
        </p:spPr>
        <p:txBody>
          <a:bodyPr>
            <a:normAutofit fontScale="92500"/>
          </a:bodyPr>
          <a:lstStyle/>
          <a:p>
            <a:pPr>
              <a:buNone/>
            </a:pPr>
            <a:r>
              <a:rPr lang="ru-RU" dirty="0" smtClean="0"/>
              <a:t> </a:t>
            </a:r>
            <a:r>
              <a:rPr lang="ru-RU" i="1" dirty="0" smtClean="0"/>
              <a:t>- Сравните предложения. Какое из них будет началом рассказа о березах и о том, что с ними связано; какое – рассказа о тех, кто стоял около них. Свое решение аргументируйте.</a:t>
            </a:r>
          </a:p>
          <a:p>
            <a:pPr>
              <a:buNone/>
            </a:pPr>
            <a:r>
              <a:rPr lang="ru-RU" sz="2000" dirty="0" smtClean="0"/>
              <a:t>а) Мы молча стояли около трех берез.</a:t>
            </a:r>
          </a:p>
          <a:p>
            <a:pPr>
              <a:buNone/>
            </a:pPr>
            <a:r>
              <a:rPr lang="ru-RU" sz="2000" dirty="0" smtClean="0"/>
              <a:t>б) Около трех берез мы стояли молча.</a:t>
            </a:r>
          </a:p>
          <a:p>
            <a:pPr>
              <a:buNone/>
            </a:pPr>
            <a:r>
              <a:rPr lang="ru-RU" sz="2000" dirty="0" smtClean="0"/>
              <a:t> </a:t>
            </a:r>
            <a:r>
              <a:rPr lang="ru-RU" i="1" dirty="0" smtClean="0"/>
              <a:t>- Сравните два предложения. Какое из них уместно в качестве зачина абзаца, какое – в качестве концовки? Почему?</a:t>
            </a:r>
          </a:p>
          <a:p>
            <a:pPr>
              <a:buNone/>
            </a:pPr>
            <a:r>
              <a:rPr lang="ru-RU" sz="2000" dirty="0" smtClean="0"/>
              <a:t>а) На улице подмосковного города Коломны мы увидели такую картину.</a:t>
            </a:r>
          </a:p>
          <a:p>
            <a:pPr>
              <a:buNone/>
            </a:pPr>
            <a:r>
              <a:rPr lang="ru-RU" sz="2000" dirty="0" smtClean="0"/>
              <a:t>б) Такую картину мы увидели на улицах подмосковного города Коломны.</a:t>
            </a:r>
          </a:p>
          <a:p>
            <a:pPr>
              <a:buNone/>
            </a:pPr>
            <a:endParaRPr lang="ru-RU" sz="2000" dirty="0" smtClean="0"/>
          </a:p>
          <a:p>
            <a:pPr>
              <a:buNone/>
            </a:pPr>
            <a:endParaRPr lang="ru-RU"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704088"/>
            <a:ext cx="8043890" cy="581772"/>
          </a:xfrm>
        </p:spPr>
        <p:txBody>
          <a:bodyPr>
            <a:normAutofit fontScale="90000"/>
          </a:bodyPr>
          <a:lstStyle/>
          <a:p>
            <a:endParaRPr lang="ru-RU" dirty="0"/>
          </a:p>
        </p:txBody>
      </p:sp>
      <p:sp>
        <p:nvSpPr>
          <p:cNvPr id="3" name="Содержимое 2"/>
          <p:cNvSpPr>
            <a:spLocks noGrp="1"/>
          </p:cNvSpPr>
          <p:nvPr>
            <p:ph idx="1"/>
          </p:nvPr>
        </p:nvSpPr>
        <p:spPr>
          <a:xfrm>
            <a:off x="357158" y="1571612"/>
            <a:ext cx="8329642" cy="4752988"/>
          </a:xfrm>
        </p:spPr>
        <p:txBody>
          <a:bodyPr>
            <a:normAutofit lnSpcReduction="10000"/>
          </a:bodyPr>
          <a:lstStyle/>
          <a:p>
            <a:pPr>
              <a:buNone/>
            </a:pPr>
            <a:r>
              <a:rPr lang="ru-RU" i="1" dirty="0" smtClean="0"/>
              <a:t>- Прочитайте отрывок из сочинения учащегося. Найдите ошибку, связанную с порядком слов. Запишите в исправленном виде.</a:t>
            </a:r>
          </a:p>
          <a:p>
            <a:pPr>
              <a:buNone/>
            </a:pPr>
            <a:r>
              <a:rPr lang="ru-RU" dirty="0" smtClean="0"/>
              <a:t>    </a:t>
            </a:r>
            <a:r>
              <a:rPr lang="ru-RU" sz="2000" dirty="0" smtClean="0"/>
              <a:t>В лесу деревья, которыми я любуюсь во всякую погоду, в любое время года. Больше всего мне нравится одна береза. Посередине небольшой поляны находится эта береза.</a:t>
            </a:r>
          </a:p>
          <a:p>
            <a:pPr>
              <a:buNone/>
            </a:pPr>
            <a:r>
              <a:rPr lang="ru-RU" dirty="0" smtClean="0"/>
              <a:t>- </a:t>
            </a:r>
            <a:r>
              <a:rPr lang="ru-RU" i="1" dirty="0" smtClean="0"/>
              <a:t>Из слов и сочетаний слов, данных в скобках, составьте предложения, чтобы они соответствовали контексту. Запишите</a:t>
            </a:r>
            <a:r>
              <a:rPr lang="ru-RU" dirty="0" smtClean="0"/>
              <a:t>.</a:t>
            </a:r>
          </a:p>
          <a:p>
            <a:pPr>
              <a:buNone/>
            </a:pPr>
            <a:r>
              <a:rPr lang="ru-RU" sz="2000" dirty="0" smtClean="0"/>
              <a:t>    а) Пришло время идти в зал. (Расположен, этаж, зал, пятый, наш.)</a:t>
            </a:r>
          </a:p>
          <a:p>
            <a:pPr>
              <a:buNone/>
            </a:pPr>
            <a:r>
              <a:rPr lang="ru-RU" sz="2000" dirty="0" smtClean="0"/>
              <a:t>    б) Кто-то все время выглядывает из-за кулис. (Лева, выглядывать.)</a:t>
            </a:r>
          </a:p>
          <a:p>
            <a:pPr>
              <a:buNone/>
            </a:pPr>
            <a:r>
              <a:rPr lang="ru-RU" sz="2000" dirty="0" smtClean="0"/>
              <a:t>     в)  Алена ни к кому не подбегала: все подбегали к ней. (Но, сама, Алена, ко, направиться, мне.)</a:t>
            </a:r>
          </a:p>
          <a:p>
            <a:pPr>
              <a:buFontTx/>
              <a:buChar char="-"/>
            </a:pPr>
            <a:endParaRPr lang="ru-RU" sz="2000" dirty="0" smtClean="0"/>
          </a:p>
          <a:p>
            <a:pPr>
              <a:buFontTx/>
              <a:buChar char="-"/>
            </a:pPr>
            <a:endParaRPr lang="ru-RU"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000108"/>
            <a:ext cx="8472518" cy="1643074"/>
          </a:xfrm>
        </p:spPr>
        <p:txBody>
          <a:bodyPr>
            <a:normAutofit fontScale="90000"/>
          </a:bodyPr>
          <a:lstStyle/>
          <a:p>
            <a:r>
              <a:rPr lang="ru-RU" sz="3600" i="1" dirty="0" smtClean="0">
                <a:solidFill>
                  <a:schemeClr val="accent2">
                    <a:lumMod val="75000"/>
                  </a:schemeClr>
                </a:solidFill>
              </a:rPr>
              <a:t>СИСТЕМА КАРТОЧЕК ДЛЯ КОРРЕКЦИОННОЙ РАБОТЫ СОЗДАНА С УЧЕТОМ ИНДИВИДУАЛЬНЫХ ОСОБЕННОСТЕЙ</a:t>
            </a:r>
            <a:endParaRPr lang="ru-RU" sz="3600" i="1" dirty="0">
              <a:solidFill>
                <a:schemeClr val="accent2">
                  <a:lumMod val="75000"/>
                </a:schemeClr>
              </a:solidFill>
            </a:endParaRPr>
          </a:p>
        </p:txBody>
      </p:sp>
      <p:sp>
        <p:nvSpPr>
          <p:cNvPr id="3" name="Содержимое 2"/>
          <p:cNvSpPr>
            <a:spLocks noGrp="1"/>
          </p:cNvSpPr>
          <p:nvPr>
            <p:ph idx="1"/>
          </p:nvPr>
        </p:nvSpPr>
        <p:spPr>
          <a:xfrm>
            <a:off x="428596" y="2786058"/>
            <a:ext cx="8258204" cy="3538542"/>
          </a:xfrm>
        </p:spPr>
        <p:txBody>
          <a:bodyPr/>
          <a:lstStyle/>
          <a:p>
            <a:r>
              <a:rPr lang="ru-RU" dirty="0" smtClean="0"/>
              <a:t>Карточка 1.</a:t>
            </a:r>
          </a:p>
          <a:p>
            <a:pPr>
              <a:buNone/>
            </a:pPr>
            <a:r>
              <a:rPr lang="ru-RU" i="1" dirty="0" smtClean="0"/>
              <a:t>   Уберите лишнюю информацию, не относящуюся к теме заметки.</a:t>
            </a:r>
          </a:p>
          <a:p>
            <a:pPr>
              <a:buNone/>
            </a:pPr>
            <a:r>
              <a:rPr lang="ru-RU" sz="2000" dirty="0" smtClean="0"/>
              <a:t>    Автор балета «Спящая красавица» – Петр Ильич Чайковский. Мысль о создании оперы на сюжет пушкинского «Евгения Онегина»  подсказала  Чайковскому русская певица Е. А. Лавровская. «Содружество» двух гениев дало миру прекрасное произведение.</a:t>
            </a:r>
            <a:endParaRPr lang="ru-RU"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04088"/>
            <a:ext cx="8186766" cy="438896"/>
          </a:xfrm>
        </p:spPr>
        <p:txBody>
          <a:bodyPr>
            <a:normAutofit fontScale="90000"/>
          </a:bodyPr>
          <a:lstStyle/>
          <a:p>
            <a:endParaRPr lang="ru-RU" dirty="0"/>
          </a:p>
        </p:txBody>
      </p:sp>
      <p:sp>
        <p:nvSpPr>
          <p:cNvPr id="3" name="Содержимое 2"/>
          <p:cNvSpPr>
            <a:spLocks noGrp="1"/>
          </p:cNvSpPr>
          <p:nvPr>
            <p:ph idx="1"/>
          </p:nvPr>
        </p:nvSpPr>
        <p:spPr>
          <a:xfrm>
            <a:off x="214282" y="1142984"/>
            <a:ext cx="8472518" cy="5181616"/>
          </a:xfrm>
        </p:spPr>
        <p:txBody>
          <a:bodyPr>
            <a:normAutofit fontScale="92500" lnSpcReduction="10000"/>
          </a:bodyPr>
          <a:lstStyle/>
          <a:p>
            <a:pPr>
              <a:buNone/>
            </a:pPr>
            <a:r>
              <a:rPr lang="ru-RU" dirty="0" smtClean="0"/>
              <a:t>   Карточка 2.</a:t>
            </a:r>
          </a:p>
          <a:p>
            <a:pPr>
              <a:buNone/>
            </a:pPr>
            <a:r>
              <a:rPr lang="ru-RU" i="1" dirty="0" smtClean="0"/>
              <a:t>   Докажите, что данное утверждение верно. Приведите свои примеры.</a:t>
            </a:r>
          </a:p>
          <a:p>
            <a:pPr>
              <a:buNone/>
            </a:pPr>
            <a:r>
              <a:rPr lang="ru-RU" sz="2000" dirty="0" smtClean="0"/>
              <a:t>     Предложение, которое несет основную смысловую нагрузку, может стоять в любом месте текста, чаще всего оно находится в начале или конце; но обычно основную мысль нужно сформулировать самостоятельно.</a:t>
            </a:r>
          </a:p>
          <a:p>
            <a:pPr>
              <a:buNone/>
            </a:pPr>
            <a:r>
              <a:rPr lang="ru-RU" sz="2000" dirty="0" smtClean="0"/>
              <a:t>   </a:t>
            </a:r>
            <a:r>
              <a:rPr lang="ru-RU" sz="2800" dirty="0" smtClean="0"/>
              <a:t>Карточка 3.</a:t>
            </a:r>
          </a:p>
          <a:p>
            <a:pPr>
              <a:buNone/>
            </a:pPr>
            <a:r>
              <a:rPr lang="ru-RU" sz="2800" i="1" dirty="0" smtClean="0"/>
              <a:t>   Сократите предложение, оставив только главную мысль.</a:t>
            </a:r>
          </a:p>
          <a:p>
            <a:pPr>
              <a:buNone/>
            </a:pPr>
            <a:r>
              <a:rPr lang="ru-RU" sz="2800" dirty="0" smtClean="0"/>
              <a:t>   </a:t>
            </a:r>
            <a:r>
              <a:rPr lang="ru-RU" sz="2000" dirty="0" smtClean="0"/>
              <a:t>Однако ученые предупреждают о гораздо большей опасности, чем простое физическое поражение метеоритами людей и наземных объектов, поскольку посланцы Вселенной, по их мнению, несут в себе неизвестные земной науке микроорганизмы, с которыми связывают  возникновение диковинных болезней.</a:t>
            </a:r>
            <a:endParaRPr lang="ru-RU" sz="2800" dirty="0" smtClean="0"/>
          </a:p>
          <a:p>
            <a:pPr>
              <a:buNone/>
            </a:pPr>
            <a:endParaRPr lang="ru-RU" sz="2000" dirty="0" smtClean="0"/>
          </a:p>
          <a:p>
            <a:pPr>
              <a:buNone/>
            </a:pPr>
            <a:endParaRPr lang="ru-RU"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571480"/>
            <a:ext cx="8543956" cy="2357454"/>
          </a:xfrm>
        </p:spPr>
        <p:txBody>
          <a:bodyPr>
            <a:normAutofit fontScale="90000"/>
          </a:bodyPr>
          <a:lstStyle/>
          <a:p>
            <a:r>
              <a:rPr lang="ru-RU" sz="4400" i="1" dirty="0" smtClean="0">
                <a:solidFill>
                  <a:schemeClr val="accent2">
                    <a:lumMod val="75000"/>
                  </a:schemeClr>
                </a:solidFill>
              </a:rPr>
              <a:t>СИСТЕМА ЗАДАНИЙ ТВОРЧЕСКОГО ХАРАКТЕРА </a:t>
            </a:r>
            <a:r>
              <a:rPr lang="ru-RU" sz="4000" i="1" dirty="0" smtClean="0">
                <a:solidFill>
                  <a:schemeClr val="accent2">
                    <a:lumMod val="75000"/>
                  </a:schemeClr>
                </a:solidFill>
              </a:rPr>
              <a:t>(работа с текстом при изучении темы «Описание предмета» </a:t>
            </a:r>
            <a:br>
              <a:rPr lang="ru-RU" sz="4000" i="1" dirty="0" smtClean="0">
                <a:solidFill>
                  <a:schemeClr val="accent2">
                    <a:lumMod val="75000"/>
                  </a:schemeClr>
                </a:solidFill>
              </a:rPr>
            </a:br>
            <a:r>
              <a:rPr lang="ru-RU" sz="4000" i="1" dirty="0" smtClean="0">
                <a:solidFill>
                  <a:schemeClr val="accent2">
                    <a:lumMod val="75000"/>
                  </a:schemeClr>
                </a:solidFill>
              </a:rPr>
              <a:t> 6 класс)</a:t>
            </a:r>
            <a:endParaRPr lang="ru-RU" i="1" dirty="0">
              <a:solidFill>
                <a:schemeClr val="accent2">
                  <a:lumMod val="75000"/>
                </a:schemeClr>
              </a:solidFill>
            </a:endParaRPr>
          </a:p>
        </p:txBody>
      </p:sp>
      <p:sp>
        <p:nvSpPr>
          <p:cNvPr id="3" name="Содержимое 2"/>
          <p:cNvSpPr>
            <a:spLocks noGrp="1"/>
          </p:cNvSpPr>
          <p:nvPr>
            <p:ph idx="1"/>
          </p:nvPr>
        </p:nvSpPr>
        <p:spPr>
          <a:xfrm>
            <a:off x="285720" y="2928934"/>
            <a:ext cx="8401080" cy="3395666"/>
          </a:xfrm>
        </p:spPr>
        <p:txBody>
          <a:bodyPr>
            <a:normAutofit/>
          </a:bodyPr>
          <a:lstStyle/>
          <a:p>
            <a:r>
              <a:rPr lang="ru-RU" dirty="0" smtClean="0"/>
              <a:t>Интеллектуальная игра по группам</a:t>
            </a:r>
          </a:p>
          <a:p>
            <a:pPr marL="514350" indent="-514350">
              <a:buAutoNum type="arabicParenR"/>
            </a:pPr>
            <a:r>
              <a:rPr lang="ru-RU" dirty="0" smtClean="0"/>
              <a:t>Запишите на листочках слово </a:t>
            </a:r>
            <a:r>
              <a:rPr lang="ru-RU" dirty="0" smtClean="0">
                <a:solidFill>
                  <a:schemeClr val="accent1">
                    <a:lumMod val="75000"/>
                  </a:schemeClr>
                </a:solidFill>
              </a:rPr>
              <a:t>елка,</a:t>
            </a:r>
            <a:r>
              <a:rPr lang="ru-RU" dirty="0" smtClean="0">
                <a:solidFill>
                  <a:schemeClr val="tx1">
                    <a:lumMod val="85000"/>
                    <a:lumOff val="15000"/>
                  </a:schemeClr>
                </a:solidFill>
              </a:rPr>
              <a:t> в первый столбик - слова, рифмующиеся со словом </a:t>
            </a:r>
            <a:r>
              <a:rPr lang="ru-RU" dirty="0" smtClean="0">
                <a:solidFill>
                  <a:schemeClr val="accent1">
                    <a:lumMod val="75000"/>
                  </a:schemeClr>
                </a:solidFill>
              </a:rPr>
              <a:t>елка.</a:t>
            </a:r>
            <a:r>
              <a:rPr lang="ru-RU" dirty="0" smtClean="0">
                <a:solidFill>
                  <a:schemeClr val="tx1">
                    <a:lumMod val="85000"/>
                    <a:lumOff val="15000"/>
                  </a:schemeClr>
                </a:solidFill>
              </a:rPr>
              <a:t> Во второй – слова, получающиеся при перестановке, замене букв или слога.</a:t>
            </a:r>
          </a:p>
          <a:p>
            <a:pPr marL="514350" indent="-514350">
              <a:buAutoNum type="arabicParenR"/>
            </a:pPr>
            <a:r>
              <a:rPr lang="ru-RU" dirty="0" smtClean="0">
                <a:solidFill>
                  <a:schemeClr val="tx1">
                    <a:lumMod val="85000"/>
                    <a:lumOff val="15000"/>
                  </a:schemeClr>
                </a:solidFill>
              </a:rPr>
              <a:t>Запишите слева слова, рождающиеся по ассоциации со словом </a:t>
            </a:r>
            <a:r>
              <a:rPr lang="ru-RU" dirty="0" smtClean="0">
                <a:solidFill>
                  <a:schemeClr val="accent1">
                    <a:lumMod val="75000"/>
                  </a:schemeClr>
                </a:solidFill>
              </a:rPr>
              <a:t>елка.</a:t>
            </a:r>
            <a:endParaRPr lang="ru-RU" dirty="0">
              <a:solidFill>
                <a:schemeClr val="accent1">
                  <a:lumMod val="75000"/>
                </a:schemeClr>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04088"/>
            <a:ext cx="8186766" cy="296020"/>
          </a:xfrm>
        </p:spPr>
        <p:txBody>
          <a:bodyPr>
            <a:normAutofit fontScale="90000"/>
          </a:bodyPr>
          <a:lstStyle/>
          <a:p>
            <a:endParaRPr lang="ru-RU" dirty="0"/>
          </a:p>
        </p:txBody>
      </p:sp>
      <p:sp>
        <p:nvSpPr>
          <p:cNvPr id="3" name="Содержимое 2"/>
          <p:cNvSpPr>
            <a:spLocks noGrp="1"/>
          </p:cNvSpPr>
          <p:nvPr>
            <p:ph idx="1"/>
          </p:nvPr>
        </p:nvSpPr>
        <p:spPr>
          <a:xfrm>
            <a:off x="428596" y="1214422"/>
            <a:ext cx="8258204" cy="5110178"/>
          </a:xfrm>
        </p:spPr>
        <p:txBody>
          <a:bodyPr>
            <a:normAutofit fontScale="92500"/>
          </a:bodyPr>
          <a:lstStyle/>
          <a:p>
            <a:pPr>
              <a:buNone/>
            </a:pPr>
            <a:r>
              <a:rPr lang="ru-RU" dirty="0" smtClean="0"/>
              <a:t>  - Составление слов, словосочетаний.</a:t>
            </a:r>
          </a:p>
          <a:p>
            <a:pPr>
              <a:buNone/>
            </a:pPr>
            <a:r>
              <a:rPr lang="ru-RU" dirty="0" smtClean="0"/>
              <a:t>   У К. Г. Паустовского есть удивительные строки: </a:t>
            </a:r>
          </a:p>
          <a:p>
            <a:pPr>
              <a:buNone/>
            </a:pPr>
            <a:r>
              <a:rPr lang="ru-RU" dirty="0" smtClean="0"/>
              <a:t>   «…</a:t>
            </a:r>
            <a:r>
              <a:rPr lang="ru-RU" i="1" dirty="0" smtClean="0"/>
              <a:t>Ночую в старой беседке в глубине сада. Она заросла диким виноградом. По утрам солнце  бьет в нее сквозь пурпурную, лиловую, зеленую листву, и всегда кажется, что я просыпаюсь внутри зажженной елки».</a:t>
            </a:r>
          </a:p>
          <a:p>
            <a:pPr>
              <a:buNone/>
            </a:pPr>
            <a:endParaRPr lang="ru-RU" i="1" dirty="0" smtClean="0"/>
          </a:p>
          <a:p>
            <a:pPr>
              <a:buNone/>
            </a:pPr>
            <a:r>
              <a:rPr lang="ru-RU" dirty="0" smtClean="0"/>
              <a:t>    Попробуйте  передать словами </a:t>
            </a:r>
          </a:p>
          <a:p>
            <a:pPr>
              <a:buNone/>
            </a:pPr>
            <a:r>
              <a:rPr lang="ru-RU" dirty="0" smtClean="0"/>
              <a:t>    ощущение человека «внутри </a:t>
            </a:r>
          </a:p>
          <a:p>
            <a:pPr>
              <a:buNone/>
            </a:pPr>
            <a:r>
              <a:rPr lang="ru-RU" dirty="0" smtClean="0"/>
              <a:t>    зажженной елки» или настроение </a:t>
            </a:r>
          </a:p>
          <a:p>
            <a:pPr>
              <a:buNone/>
            </a:pPr>
            <a:r>
              <a:rPr lang="ru-RU" dirty="0" smtClean="0"/>
              <a:t>    самой новой елки.</a:t>
            </a:r>
          </a:p>
          <a:p>
            <a:pPr>
              <a:buNone/>
            </a:pPr>
            <a:r>
              <a:rPr lang="ru-RU" dirty="0" smtClean="0"/>
              <a:t> </a:t>
            </a:r>
            <a:endParaRPr lang="ru-RU" dirty="0"/>
          </a:p>
        </p:txBody>
      </p:sp>
      <p:pic>
        <p:nvPicPr>
          <p:cNvPr id="7" name="Picture 3"/>
          <p:cNvPicPr>
            <a:picLocks noChangeAspect="1" noChangeArrowheads="1"/>
          </p:cNvPicPr>
          <p:nvPr/>
        </p:nvPicPr>
        <p:blipFill>
          <a:blip r:embed="rId2" cstate="print"/>
          <a:srcRect/>
          <a:stretch>
            <a:fillRect/>
          </a:stretch>
        </p:blipFill>
        <p:spPr bwMode="auto">
          <a:xfrm>
            <a:off x="6572264" y="3742111"/>
            <a:ext cx="2124719" cy="2627248"/>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85720" y="514352"/>
            <a:ext cx="2714644" cy="771508"/>
          </a:xfrm>
        </p:spPr>
        <p:txBody>
          <a:bodyPr/>
          <a:lstStyle/>
          <a:p>
            <a:r>
              <a:rPr lang="ru-RU" i="1" dirty="0" smtClean="0"/>
              <a:t>ТВОРЧЕСКОЕ ЗАДАНИЕ</a:t>
            </a:r>
            <a:endParaRPr lang="ru-RU" i="1" dirty="0"/>
          </a:p>
        </p:txBody>
      </p:sp>
      <p:sp>
        <p:nvSpPr>
          <p:cNvPr id="6" name="Текст 5"/>
          <p:cNvSpPr>
            <a:spLocks noGrp="1"/>
          </p:cNvSpPr>
          <p:nvPr>
            <p:ph type="body" idx="2"/>
          </p:nvPr>
        </p:nvSpPr>
        <p:spPr>
          <a:xfrm>
            <a:off x="285720" y="1714488"/>
            <a:ext cx="2643206" cy="4533912"/>
          </a:xfrm>
        </p:spPr>
        <p:txBody>
          <a:bodyPr>
            <a:normAutofit/>
          </a:bodyPr>
          <a:lstStyle/>
          <a:p>
            <a:endParaRPr lang="ru-RU" dirty="0"/>
          </a:p>
        </p:txBody>
      </p:sp>
      <p:sp>
        <p:nvSpPr>
          <p:cNvPr id="3" name="Содержимое 2"/>
          <p:cNvSpPr>
            <a:spLocks noGrp="1"/>
          </p:cNvSpPr>
          <p:nvPr>
            <p:ph sz="half" idx="1"/>
          </p:nvPr>
        </p:nvSpPr>
        <p:spPr>
          <a:xfrm>
            <a:off x="3428992" y="500042"/>
            <a:ext cx="5257808" cy="6215106"/>
          </a:xfrm>
        </p:spPr>
        <p:txBody>
          <a:bodyPr>
            <a:normAutofit fontScale="25000" lnSpcReduction="20000"/>
          </a:bodyPr>
          <a:lstStyle/>
          <a:p>
            <a:pPr>
              <a:buFontTx/>
              <a:buChar char="-"/>
            </a:pPr>
            <a:r>
              <a:rPr lang="ru-RU" sz="7200" b="1" i="1" dirty="0" smtClean="0"/>
              <a:t>Анализ текста-заметки из газеты.</a:t>
            </a:r>
          </a:p>
          <a:p>
            <a:pPr>
              <a:buNone/>
            </a:pPr>
            <a:r>
              <a:rPr lang="ru-RU" sz="7200" b="1" i="1" dirty="0" smtClean="0"/>
              <a:t>     Но наша жизнь – это не сплошной праздник. Есть в ней  и другие по настроению минуты.</a:t>
            </a:r>
          </a:p>
          <a:p>
            <a:pPr>
              <a:buNone/>
            </a:pPr>
            <a:r>
              <a:rPr lang="ru-RU" sz="7200" b="1" i="1" dirty="0" smtClean="0"/>
              <a:t>  </a:t>
            </a:r>
          </a:p>
          <a:p>
            <a:pPr algn="ctr">
              <a:buNone/>
            </a:pPr>
            <a:r>
              <a:rPr lang="ru-RU" sz="6400" b="1" i="1" dirty="0" smtClean="0"/>
              <a:t> Заметка «Покалечили елку».</a:t>
            </a:r>
          </a:p>
          <a:p>
            <a:pPr>
              <a:buFontTx/>
              <a:buChar char="-"/>
            </a:pPr>
            <a:endParaRPr lang="ru-RU" sz="6400" b="1" i="1" dirty="0" smtClean="0"/>
          </a:p>
          <a:p>
            <a:pPr>
              <a:buNone/>
            </a:pPr>
            <a:r>
              <a:rPr lang="ru-RU" sz="7200" b="1" i="1" dirty="0" smtClean="0"/>
              <a:t>         В ночь на 1 января в парке рядом  с Астрономическом  бастионом на </a:t>
            </a:r>
          </a:p>
          <a:p>
            <a:pPr>
              <a:buNone/>
            </a:pPr>
            <a:r>
              <a:rPr lang="ru-RU" sz="7200" b="1" i="1" dirty="0" smtClean="0"/>
              <a:t>     Гвардейском проспекте трое мужчин </a:t>
            </a:r>
            <a:r>
              <a:rPr lang="ru-RU" sz="7200" b="1" i="1" dirty="0" err="1" smtClean="0"/>
              <a:t>бомжеватого</a:t>
            </a:r>
            <a:r>
              <a:rPr lang="ru-RU" sz="7200" b="1" i="1" dirty="0" smtClean="0"/>
              <a:t> вида пытались срубить голубую ель высот ой около 3-х  метров.   Рубили дерево не под корень – отрезали лишь  верхушку. Возню  в парке заметили сотрудники  патрульно-постовой  службы, проезжавшие  мимо. Милиции  мужчины  объяснили, что шли, увидели елку  и  решили срубить  для украшения  жилища – Новый год  все-таки! То, что ель высажена рядом с памятником погибшим  милиционерам,  мужчин не смутило…</a:t>
            </a:r>
          </a:p>
          <a:p>
            <a:pPr>
              <a:buNone/>
            </a:pPr>
            <a:r>
              <a:rPr lang="ru-RU" sz="7200" b="1" u="sng" dirty="0" smtClean="0"/>
              <a:t>    </a:t>
            </a:r>
            <a:endParaRPr lang="ru-RU" sz="6400" dirty="0" smtClean="0"/>
          </a:p>
          <a:p>
            <a:pPr>
              <a:buNone/>
            </a:pPr>
            <a:r>
              <a:rPr lang="ru-RU" sz="6400" dirty="0" smtClean="0"/>
              <a:t>      Попробуйте почувствовать  себя «загубленной», </a:t>
            </a:r>
          </a:p>
          <a:p>
            <a:pPr>
              <a:buNone/>
            </a:pPr>
            <a:r>
              <a:rPr lang="ru-RU" sz="6400" dirty="0" smtClean="0"/>
              <a:t>      «выброшенной» елкой. Посмотрите на мир</a:t>
            </a:r>
          </a:p>
          <a:p>
            <a:pPr>
              <a:buNone/>
            </a:pPr>
            <a:r>
              <a:rPr lang="ru-RU" sz="6400" dirty="0" smtClean="0"/>
              <a:t>      и людей ее глазами, выразите свои чувства. </a:t>
            </a:r>
          </a:p>
          <a:p>
            <a:pPr>
              <a:buNone/>
            </a:pPr>
            <a:endParaRPr lang="ru-RU" sz="6400" dirty="0" smtClean="0"/>
          </a:p>
          <a:p>
            <a:pPr>
              <a:buNone/>
            </a:pPr>
            <a:r>
              <a:rPr lang="ru-RU" sz="6400" dirty="0" smtClean="0"/>
              <a:t>, </a:t>
            </a:r>
          </a:p>
          <a:p>
            <a:pPr>
              <a:buNone/>
            </a:pPr>
            <a:endParaRPr lang="ru-RU" sz="6400" dirty="0" smtClean="0"/>
          </a:p>
          <a:p>
            <a:endParaRPr lang="ru-RU" sz="6400" dirty="0" smtClean="0"/>
          </a:p>
          <a:p>
            <a:pPr>
              <a:buNone/>
            </a:pPr>
            <a:endParaRPr lang="ru-RU" dirty="0"/>
          </a:p>
        </p:txBody>
      </p:sp>
      <p:pic>
        <p:nvPicPr>
          <p:cNvPr id="4" name="Picture 2"/>
          <p:cNvPicPr>
            <a:picLocks noChangeAspect="1" noChangeArrowheads="1"/>
          </p:cNvPicPr>
          <p:nvPr/>
        </p:nvPicPr>
        <p:blipFill>
          <a:blip r:embed="rId2" cstate="print"/>
          <a:srcRect/>
          <a:stretch>
            <a:fillRect/>
          </a:stretch>
        </p:blipFill>
        <p:spPr bwMode="auto">
          <a:xfrm rot="10800000" flipV="1">
            <a:off x="285720" y="1714488"/>
            <a:ext cx="2714644" cy="4572032"/>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414" y="-357213"/>
            <a:ext cx="7472386" cy="71437"/>
          </a:xfrm>
        </p:spPr>
        <p:txBody>
          <a:bodyPr>
            <a:normAutofit fontScale="90000"/>
          </a:bodyPr>
          <a:lstStyle/>
          <a:p>
            <a:endParaRPr lang="ru-RU" dirty="0"/>
          </a:p>
        </p:txBody>
      </p:sp>
      <p:sp>
        <p:nvSpPr>
          <p:cNvPr id="3" name="Содержимое 2"/>
          <p:cNvSpPr>
            <a:spLocks noGrp="1"/>
          </p:cNvSpPr>
          <p:nvPr>
            <p:ph idx="1"/>
          </p:nvPr>
        </p:nvSpPr>
        <p:spPr>
          <a:xfrm>
            <a:off x="214282" y="928670"/>
            <a:ext cx="8472518" cy="5786478"/>
          </a:xfrm>
        </p:spPr>
        <p:txBody>
          <a:bodyPr>
            <a:normAutofit fontScale="92500" lnSpcReduction="20000"/>
          </a:bodyPr>
          <a:lstStyle/>
          <a:p>
            <a:pPr>
              <a:buNone/>
            </a:pPr>
            <a:r>
              <a:rPr lang="ru-RU" dirty="0" smtClean="0"/>
              <a:t>- </a:t>
            </a:r>
            <a:r>
              <a:rPr lang="ru-RU" b="1" i="1" dirty="0" smtClean="0"/>
              <a:t>Творческая работа.</a:t>
            </a:r>
          </a:p>
          <a:p>
            <a:pPr>
              <a:buNone/>
            </a:pPr>
            <a:r>
              <a:rPr lang="ru-RU" dirty="0" smtClean="0"/>
              <a:t>    Вам предстоит окунуться в мир праздника, рассказать о нем, поделиться своими впечатлениями, описать предмет, пейзаж.</a:t>
            </a:r>
          </a:p>
          <a:p>
            <a:pPr>
              <a:buNone/>
            </a:pPr>
            <a:endParaRPr lang="ru-RU" dirty="0" smtClean="0"/>
          </a:p>
          <a:p>
            <a:pPr>
              <a:buNone/>
            </a:pPr>
            <a:r>
              <a:rPr lang="ru-RU" dirty="0" smtClean="0"/>
              <a:t>- </a:t>
            </a:r>
            <a:r>
              <a:rPr lang="ru-RU" b="1" i="1" dirty="0" smtClean="0"/>
              <a:t>Предлагается схема этапов работы</a:t>
            </a:r>
            <a:r>
              <a:rPr lang="ru-RU" dirty="0" smtClean="0"/>
              <a:t>.</a:t>
            </a:r>
          </a:p>
          <a:p>
            <a:pPr>
              <a:buNone/>
            </a:pPr>
            <a:r>
              <a:rPr lang="ru-RU" i="1" dirty="0" smtClean="0"/>
              <a:t>1)Что будем делать?</a:t>
            </a:r>
          </a:p>
          <a:p>
            <a:pPr marL="514350" indent="-514350">
              <a:buNone/>
            </a:pPr>
            <a:r>
              <a:rPr lang="ru-RU" dirty="0" smtClean="0"/>
              <a:t>Передавать личные впечатления.</a:t>
            </a:r>
          </a:p>
          <a:p>
            <a:pPr marL="514350" indent="-514350">
              <a:buNone/>
            </a:pPr>
            <a:r>
              <a:rPr lang="ru-RU" i="1" dirty="0" smtClean="0"/>
              <a:t>2) Зачем?</a:t>
            </a:r>
          </a:p>
          <a:p>
            <a:pPr marL="514350" indent="-514350">
              <a:buNone/>
            </a:pPr>
            <a:r>
              <a:rPr lang="ru-RU" dirty="0" smtClean="0"/>
              <a:t>Передать мысли, поделиться чувствами, </a:t>
            </a:r>
          </a:p>
          <a:p>
            <a:pPr marL="514350" indent="-514350">
              <a:buNone/>
            </a:pPr>
            <a:r>
              <a:rPr lang="ru-RU" dirty="0" smtClean="0"/>
              <a:t>высказать пожелания.</a:t>
            </a:r>
          </a:p>
          <a:p>
            <a:pPr marL="514350" indent="-514350">
              <a:buNone/>
            </a:pPr>
            <a:r>
              <a:rPr lang="ru-RU" i="1" dirty="0" smtClean="0"/>
              <a:t>3) Как?</a:t>
            </a:r>
          </a:p>
          <a:p>
            <a:pPr marL="514350" indent="-514350">
              <a:buNone/>
            </a:pPr>
            <a:r>
              <a:rPr lang="ru-RU" dirty="0" smtClean="0"/>
              <a:t>В жанре рассказа, сказки, эссе, </a:t>
            </a:r>
          </a:p>
          <a:p>
            <a:pPr marL="514350" indent="-514350">
              <a:buNone/>
            </a:pPr>
            <a:r>
              <a:rPr lang="ru-RU" dirty="0" smtClean="0"/>
              <a:t>стихотворения.</a:t>
            </a:r>
          </a:p>
          <a:p>
            <a:pPr marL="514350" indent="-514350">
              <a:buNone/>
            </a:pPr>
            <a:endParaRPr lang="ru-RU" dirty="0" smtClean="0"/>
          </a:p>
          <a:p>
            <a:pPr marL="514350" indent="-514350">
              <a:buNone/>
            </a:pPr>
            <a:r>
              <a:rPr lang="ru-RU" dirty="0" smtClean="0"/>
              <a:t>- </a:t>
            </a:r>
            <a:r>
              <a:rPr lang="ru-RU" b="1" i="1" dirty="0" smtClean="0"/>
              <a:t>Конструирование текста.</a:t>
            </a:r>
          </a:p>
          <a:p>
            <a:pPr marL="514350" indent="-514350">
              <a:buAutoNum type="arabicParenR"/>
            </a:pPr>
            <a:endParaRPr lang="ru-RU" dirty="0"/>
          </a:p>
        </p:txBody>
      </p:sp>
      <p:pic>
        <p:nvPicPr>
          <p:cNvPr id="5" name="Picture 7"/>
          <p:cNvPicPr>
            <a:picLocks noChangeAspect="1" noChangeArrowheads="1"/>
          </p:cNvPicPr>
          <p:nvPr/>
        </p:nvPicPr>
        <p:blipFill>
          <a:blip r:embed="rId2" cstate="print"/>
          <a:srcRect/>
          <a:stretch>
            <a:fillRect/>
          </a:stretch>
        </p:blipFill>
        <p:spPr bwMode="auto">
          <a:xfrm>
            <a:off x="6215074" y="2857496"/>
            <a:ext cx="2643206" cy="3643338"/>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04088"/>
            <a:ext cx="8258204" cy="1081838"/>
          </a:xfrm>
        </p:spPr>
        <p:txBody>
          <a:bodyPr>
            <a:normAutofit fontScale="90000"/>
          </a:bodyPr>
          <a:lstStyle/>
          <a:p>
            <a:r>
              <a:rPr lang="ru-RU" sz="4400" i="1" dirty="0" smtClean="0">
                <a:solidFill>
                  <a:schemeClr val="accent2">
                    <a:lumMod val="75000"/>
                  </a:schemeClr>
                </a:solidFill>
              </a:rPr>
              <a:t>ТЕКУЩИЙ И ИТОГОВЫЙ КОНТРОЛЬ</a:t>
            </a:r>
            <a:endParaRPr lang="ru-RU" sz="4400" i="1" dirty="0">
              <a:solidFill>
                <a:schemeClr val="accent2">
                  <a:lumMod val="75000"/>
                </a:schemeClr>
              </a:solidFill>
            </a:endParaRPr>
          </a:p>
        </p:txBody>
      </p:sp>
      <p:sp>
        <p:nvSpPr>
          <p:cNvPr id="3" name="Содержимое 2"/>
          <p:cNvSpPr>
            <a:spLocks noGrp="1"/>
          </p:cNvSpPr>
          <p:nvPr>
            <p:ph idx="1"/>
          </p:nvPr>
        </p:nvSpPr>
        <p:spPr>
          <a:xfrm>
            <a:off x="428596" y="2571744"/>
            <a:ext cx="8258204" cy="3752856"/>
          </a:xfrm>
        </p:spPr>
        <p:txBody>
          <a:bodyPr>
            <a:normAutofit/>
          </a:bodyPr>
          <a:lstStyle/>
          <a:p>
            <a:pPr>
              <a:buNone/>
            </a:pPr>
            <a:r>
              <a:rPr lang="ru-RU" dirty="0" smtClean="0"/>
              <a:t>Целесообразны следующие виды контроля:</a:t>
            </a:r>
          </a:p>
          <a:p>
            <a:pPr marL="514350" indent="-514350">
              <a:buAutoNum type="arabicPeriod"/>
            </a:pPr>
            <a:r>
              <a:rPr lang="ru-RU" dirty="0" smtClean="0"/>
              <a:t>Диктанты творческого характера;</a:t>
            </a:r>
          </a:p>
          <a:p>
            <a:pPr marL="514350" indent="-514350">
              <a:buAutoNum type="arabicPeriod"/>
            </a:pPr>
            <a:r>
              <a:rPr lang="ru-RU" dirty="0" smtClean="0"/>
              <a:t>различные виды изложений;</a:t>
            </a:r>
          </a:p>
          <a:p>
            <a:pPr marL="514350" indent="-514350">
              <a:buAutoNum type="arabicPeriod"/>
            </a:pPr>
            <a:r>
              <a:rPr lang="ru-RU" dirty="0" smtClean="0"/>
              <a:t>сочинения разных типов и жанров;</a:t>
            </a:r>
          </a:p>
          <a:p>
            <a:pPr marL="514350" indent="-514350">
              <a:buAutoNum type="arabicPeriod"/>
            </a:pPr>
            <a:r>
              <a:rPr lang="ru-RU" dirty="0" smtClean="0"/>
              <a:t>тесты;</a:t>
            </a:r>
          </a:p>
          <a:p>
            <a:pPr marL="514350" indent="-514350">
              <a:buAutoNum type="arabicPeriod"/>
            </a:pPr>
            <a:r>
              <a:rPr lang="ru-RU" dirty="0" smtClean="0"/>
              <a:t>задания по форме  ЕГЭ.</a:t>
            </a:r>
            <a:endParaRPr lang="ru-RU" dirty="0"/>
          </a:p>
        </p:txBody>
      </p:sp>
      <p:pic>
        <p:nvPicPr>
          <p:cNvPr id="5" name="Picture 2"/>
          <p:cNvPicPr>
            <a:picLocks noChangeAspect="1" noChangeArrowheads="1"/>
          </p:cNvPicPr>
          <p:nvPr/>
        </p:nvPicPr>
        <p:blipFill>
          <a:blip r:embed="rId2" cstate="print"/>
          <a:srcRect/>
          <a:stretch>
            <a:fillRect/>
          </a:stretch>
        </p:blipFill>
        <p:spPr bwMode="auto">
          <a:xfrm>
            <a:off x="6786578" y="4429132"/>
            <a:ext cx="1945496" cy="2109782"/>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571480"/>
            <a:ext cx="8543956" cy="1928826"/>
          </a:xfrm>
        </p:spPr>
        <p:txBody>
          <a:bodyPr>
            <a:normAutofit/>
          </a:bodyPr>
          <a:lstStyle/>
          <a:p>
            <a:r>
              <a:rPr lang="ru-RU" sz="4000" i="1" dirty="0" smtClean="0">
                <a:solidFill>
                  <a:schemeClr val="accent2">
                    <a:lumMod val="75000"/>
                  </a:schemeClr>
                </a:solidFill>
              </a:rPr>
              <a:t>КОНТРОЛЬНАЯ РАБОТА ПО ТЕМЕ «ГЛАВНЫЕ И ВТОРОСТЕПЕННЫЕ ЧЛЕНЫ ПРЕДЛОЖЕНИЯ» (8 класс)</a:t>
            </a:r>
            <a:endParaRPr lang="ru-RU" sz="4000" i="1" dirty="0">
              <a:solidFill>
                <a:schemeClr val="accent2">
                  <a:lumMod val="75000"/>
                </a:schemeClr>
              </a:solidFill>
            </a:endParaRPr>
          </a:p>
        </p:txBody>
      </p:sp>
      <p:sp>
        <p:nvSpPr>
          <p:cNvPr id="3" name="Содержимое 2"/>
          <p:cNvSpPr>
            <a:spLocks noGrp="1"/>
          </p:cNvSpPr>
          <p:nvPr>
            <p:ph idx="1"/>
          </p:nvPr>
        </p:nvSpPr>
        <p:spPr>
          <a:xfrm>
            <a:off x="500034" y="2571744"/>
            <a:ext cx="8186766" cy="3752856"/>
          </a:xfrm>
        </p:spPr>
        <p:txBody>
          <a:bodyPr>
            <a:normAutofit fontScale="92500"/>
          </a:bodyPr>
          <a:lstStyle/>
          <a:p>
            <a:pPr>
              <a:buNone/>
            </a:pPr>
            <a:r>
              <a:rPr lang="ru-RU" dirty="0" smtClean="0"/>
              <a:t>Прочитайте текст и выполните задания.</a:t>
            </a:r>
          </a:p>
          <a:p>
            <a:pPr marL="514350" indent="-514350">
              <a:buNone/>
            </a:pPr>
            <a:r>
              <a:rPr lang="ru-RU" dirty="0" smtClean="0"/>
              <a:t>1) Какова задача этого текста?</a:t>
            </a:r>
          </a:p>
          <a:p>
            <a:pPr marL="514350" indent="-514350">
              <a:buNone/>
            </a:pPr>
            <a:r>
              <a:rPr lang="ru-RU" sz="2200" dirty="0" smtClean="0"/>
              <a:t>а)  Сообщить сведения об осени.</a:t>
            </a:r>
          </a:p>
          <a:p>
            <a:pPr marL="514350" indent="-514350">
              <a:buNone/>
            </a:pPr>
            <a:r>
              <a:rPr lang="ru-RU" sz="2200" dirty="0" smtClean="0"/>
              <a:t>б) Нарисовать картину осени.</a:t>
            </a:r>
          </a:p>
          <a:p>
            <a:pPr marL="514350" indent="-514350">
              <a:buNone/>
            </a:pPr>
            <a:r>
              <a:rPr lang="ru-RU" sz="2200" dirty="0" smtClean="0"/>
              <a:t>в) убедить, что осень – важное время года.</a:t>
            </a:r>
          </a:p>
          <a:p>
            <a:pPr marL="514350" indent="-514350">
              <a:buNone/>
            </a:pPr>
            <a:r>
              <a:rPr lang="ru-RU" dirty="0" smtClean="0"/>
              <a:t>2) Выберите правильный ответ.</a:t>
            </a:r>
          </a:p>
          <a:p>
            <a:pPr marL="514350" indent="-514350">
              <a:buNone/>
            </a:pPr>
            <a:r>
              <a:rPr lang="ru-RU" sz="2200" dirty="0" smtClean="0"/>
              <a:t>а) Это текст-повествование.</a:t>
            </a:r>
          </a:p>
          <a:p>
            <a:pPr marL="514350" indent="-514350">
              <a:buNone/>
            </a:pPr>
            <a:r>
              <a:rPr lang="ru-RU" sz="2200" dirty="0" smtClean="0"/>
              <a:t>б) Повествование с элементами описания природы.</a:t>
            </a:r>
          </a:p>
          <a:p>
            <a:pPr marL="514350" indent="-514350">
              <a:buNone/>
            </a:pPr>
            <a:r>
              <a:rPr lang="ru-RU" sz="2200" dirty="0" smtClean="0"/>
              <a:t>в) Описание состояния окружающей среды с элементом оценки.</a:t>
            </a:r>
            <a:endParaRPr lang="ru-RU" sz="2200" dirty="0"/>
          </a:p>
        </p:txBody>
      </p:sp>
      <p:pic>
        <p:nvPicPr>
          <p:cNvPr id="4" name="Picture 2"/>
          <p:cNvPicPr>
            <a:picLocks noChangeAspect="1" noChangeArrowheads="1"/>
          </p:cNvPicPr>
          <p:nvPr/>
        </p:nvPicPr>
        <p:blipFill>
          <a:blip r:embed="rId2" cstate="print"/>
          <a:srcRect/>
          <a:stretch>
            <a:fillRect/>
          </a:stretch>
        </p:blipFill>
        <p:spPr bwMode="auto">
          <a:xfrm>
            <a:off x="6572264" y="3286124"/>
            <a:ext cx="1945496" cy="210978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solidFill>
                  <a:schemeClr val="accent2">
                    <a:lumMod val="75000"/>
                  </a:schemeClr>
                </a:solidFill>
              </a:rPr>
              <a:t>АКТУАЛЬНОСТЬ ПРОБЛЕМЫ</a:t>
            </a:r>
            <a:r>
              <a:rPr lang="ru-RU" i="1" dirty="0" smtClean="0"/>
              <a:t>:</a:t>
            </a:r>
            <a:endParaRPr lang="ru-RU" i="1" dirty="0"/>
          </a:p>
        </p:txBody>
      </p:sp>
      <p:sp>
        <p:nvSpPr>
          <p:cNvPr id="3" name="Содержимое 2"/>
          <p:cNvSpPr>
            <a:spLocks noGrp="1"/>
          </p:cNvSpPr>
          <p:nvPr>
            <p:ph idx="1"/>
          </p:nvPr>
        </p:nvSpPr>
        <p:spPr/>
        <p:txBody>
          <a:bodyPr>
            <a:normAutofit fontScale="92500"/>
          </a:bodyPr>
          <a:lstStyle/>
          <a:p>
            <a:r>
              <a:rPr lang="ru-RU" dirty="0" smtClean="0"/>
              <a:t>Во всех нормативных документах последних лет подчеркивается важность формирования всех видов речевой деятельности,  определяющих способность осознанно воспринимать звучащую  речь, грамотно, точно, логически стройно передавать в устной и письменной форме  свои собственные мысли.</a:t>
            </a:r>
          </a:p>
          <a:p>
            <a:r>
              <a:rPr lang="ru-RU" dirty="0" smtClean="0"/>
              <a:t>Перед  учащимися средних классов очень остро, особенно в последнее время, стоит задача приобретения знаний и умений, необходимых для восприятия, понимания и интерпретации текстов  различных стилей и жанров.</a:t>
            </a:r>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704088"/>
            <a:ext cx="8115328" cy="153144"/>
          </a:xfrm>
        </p:spPr>
        <p:txBody>
          <a:bodyPr>
            <a:normAutofit fontScale="90000"/>
          </a:bodyPr>
          <a:lstStyle/>
          <a:p>
            <a:endParaRPr lang="ru-RU" dirty="0"/>
          </a:p>
        </p:txBody>
      </p:sp>
      <p:sp>
        <p:nvSpPr>
          <p:cNvPr id="3" name="Содержимое 2"/>
          <p:cNvSpPr>
            <a:spLocks noGrp="1"/>
          </p:cNvSpPr>
          <p:nvPr>
            <p:ph idx="1"/>
          </p:nvPr>
        </p:nvSpPr>
        <p:spPr>
          <a:xfrm>
            <a:off x="357158" y="928670"/>
            <a:ext cx="8329642" cy="5395930"/>
          </a:xfrm>
        </p:spPr>
        <p:txBody>
          <a:bodyPr>
            <a:normAutofit fontScale="92500" lnSpcReduction="20000"/>
          </a:bodyPr>
          <a:lstStyle/>
          <a:p>
            <a:pPr>
              <a:buNone/>
            </a:pPr>
            <a:r>
              <a:rPr lang="ru-RU" dirty="0" smtClean="0"/>
              <a:t>3. К какому стилю относится этот текст?</a:t>
            </a:r>
          </a:p>
          <a:p>
            <a:pPr>
              <a:buNone/>
            </a:pPr>
            <a:r>
              <a:rPr lang="ru-RU" sz="2000" dirty="0" smtClean="0"/>
              <a:t>а) Художественному.</a:t>
            </a:r>
          </a:p>
          <a:p>
            <a:pPr>
              <a:buNone/>
            </a:pPr>
            <a:r>
              <a:rPr lang="ru-RU" sz="2000" dirty="0" smtClean="0"/>
              <a:t>б) Разговорному.</a:t>
            </a:r>
          </a:p>
          <a:p>
            <a:pPr>
              <a:buNone/>
            </a:pPr>
            <a:r>
              <a:rPr lang="ru-RU" sz="2000" dirty="0" smtClean="0"/>
              <a:t>в) Учебно-научному.</a:t>
            </a:r>
          </a:p>
          <a:p>
            <a:pPr>
              <a:buNone/>
            </a:pPr>
            <a:r>
              <a:rPr lang="ru-RU" sz="2400" dirty="0" smtClean="0"/>
              <a:t>4. Укажите номера предложений, у которых сказуемое…</a:t>
            </a:r>
          </a:p>
          <a:p>
            <a:pPr>
              <a:buNone/>
            </a:pPr>
            <a:r>
              <a:rPr lang="ru-RU" sz="2000" dirty="0" smtClean="0"/>
              <a:t>а)  простое глагольное;</a:t>
            </a:r>
          </a:p>
          <a:p>
            <a:pPr>
              <a:buNone/>
            </a:pPr>
            <a:r>
              <a:rPr lang="ru-RU" sz="2000" dirty="0" smtClean="0"/>
              <a:t>Б) составное глагольное;</a:t>
            </a:r>
          </a:p>
          <a:p>
            <a:pPr>
              <a:buNone/>
            </a:pPr>
            <a:r>
              <a:rPr lang="ru-RU" sz="2000" dirty="0" smtClean="0"/>
              <a:t>В) составное именное.</a:t>
            </a:r>
          </a:p>
          <a:p>
            <a:pPr>
              <a:buNone/>
            </a:pPr>
            <a:r>
              <a:rPr lang="ru-RU" sz="2400" dirty="0" smtClean="0"/>
              <a:t>5. Назовите предложение, в котором есть все второстепенные члены предложения (дополнение, обстоятельство, определение).</a:t>
            </a:r>
          </a:p>
          <a:p>
            <a:pPr>
              <a:buNone/>
            </a:pPr>
            <a:r>
              <a:rPr lang="ru-RU" sz="2400" dirty="0" smtClean="0"/>
              <a:t>6. В каком предложении допущена пунктуационная ошибка?</a:t>
            </a:r>
          </a:p>
          <a:p>
            <a:pPr>
              <a:buNone/>
            </a:pPr>
            <a:r>
              <a:rPr lang="ru-RU" sz="2400" dirty="0" smtClean="0"/>
              <a:t>7. Объясните наличие тире в 5-м предложении.</a:t>
            </a:r>
          </a:p>
          <a:p>
            <a:pPr>
              <a:buNone/>
            </a:pPr>
            <a:r>
              <a:rPr lang="ru-RU" sz="2200" dirty="0" smtClean="0"/>
              <a:t>А) Между подлежащим и сказуемым.</a:t>
            </a:r>
          </a:p>
          <a:p>
            <a:pPr>
              <a:buNone/>
            </a:pPr>
            <a:r>
              <a:rPr lang="ru-RU" sz="2200" dirty="0" smtClean="0"/>
              <a:t>Б) Здесь тире не нужно.</a:t>
            </a:r>
          </a:p>
          <a:p>
            <a:pPr>
              <a:buNone/>
            </a:pPr>
            <a:r>
              <a:rPr lang="ru-RU" sz="2200" dirty="0" smtClean="0"/>
              <a:t>В) Выделено приложение.</a:t>
            </a:r>
          </a:p>
          <a:p>
            <a:pPr>
              <a:buNone/>
            </a:pPr>
            <a:r>
              <a:rPr lang="ru-RU" sz="2400" dirty="0" smtClean="0"/>
              <a:t>8. Назовите предложение, где отсутствует подлежащее.</a:t>
            </a:r>
          </a:p>
          <a:p>
            <a:pPr>
              <a:buNone/>
            </a:pPr>
            <a:endParaRPr lang="ru-RU"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704088"/>
            <a:ext cx="8115328" cy="724648"/>
          </a:xfrm>
        </p:spPr>
        <p:txBody>
          <a:bodyPr>
            <a:normAutofit fontScale="90000"/>
          </a:bodyPr>
          <a:lstStyle/>
          <a:p>
            <a:endParaRPr lang="ru-RU" dirty="0"/>
          </a:p>
        </p:txBody>
      </p:sp>
      <p:sp>
        <p:nvSpPr>
          <p:cNvPr id="3" name="Содержимое 2"/>
          <p:cNvSpPr>
            <a:spLocks noGrp="1"/>
          </p:cNvSpPr>
          <p:nvPr>
            <p:ph idx="1"/>
          </p:nvPr>
        </p:nvSpPr>
        <p:spPr>
          <a:xfrm>
            <a:off x="357158" y="1500174"/>
            <a:ext cx="8329642" cy="4824426"/>
          </a:xfrm>
        </p:spPr>
        <p:txBody>
          <a:bodyPr>
            <a:normAutofit fontScale="92500" lnSpcReduction="10000"/>
          </a:bodyPr>
          <a:lstStyle/>
          <a:p>
            <a:pPr>
              <a:buNone/>
            </a:pPr>
            <a:r>
              <a:rPr lang="ru-RU" dirty="0" smtClean="0"/>
              <a:t>9. Укажите предложение с грамматической ошибкой.</a:t>
            </a:r>
          </a:p>
          <a:p>
            <a:pPr>
              <a:buNone/>
            </a:pPr>
            <a:r>
              <a:rPr lang="ru-RU" sz="2000" dirty="0" smtClean="0"/>
              <a:t>А) «Капитанскую дочку» я прочитал уже в четвертом классе.</a:t>
            </a:r>
          </a:p>
          <a:p>
            <a:pPr>
              <a:buNone/>
            </a:pPr>
            <a:r>
              <a:rPr lang="ru-RU" sz="2000" dirty="0" smtClean="0"/>
              <a:t>Б) Роман «Война и мир» знают во всех странах.</a:t>
            </a:r>
          </a:p>
          <a:p>
            <a:pPr>
              <a:buNone/>
            </a:pPr>
            <a:r>
              <a:rPr lang="ru-RU" sz="2000" dirty="0" smtClean="0"/>
              <a:t>В)Мы не можем терять ни минуту</a:t>
            </a:r>
            <a:r>
              <a:rPr lang="ru-RU" dirty="0" smtClean="0"/>
              <a:t>.</a:t>
            </a:r>
          </a:p>
          <a:p>
            <a:pPr>
              <a:buNone/>
            </a:pPr>
            <a:r>
              <a:rPr lang="ru-RU" dirty="0" smtClean="0"/>
              <a:t>10. Укажите ошибку в характеристике членов предложения (8-е предложение)</a:t>
            </a:r>
          </a:p>
          <a:p>
            <a:pPr>
              <a:buNone/>
            </a:pPr>
            <a:r>
              <a:rPr lang="ru-RU" sz="2000" dirty="0" smtClean="0"/>
              <a:t>«елового» – согласованное определение;</a:t>
            </a:r>
          </a:p>
          <a:p>
            <a:pPr>
              <a:buNone/>
            </a:pPr>
            <a:r>
              <a:rPr lang="ru-RU" sz="2000" dirty="0" smtClean="0"/>
              <a:t>«осин»  - несогласованное определение;</a:t>
            </a:r>
          </a:p>
          <a:p>
            <a:pPr>
              <a:buNone/>
            </a:pPr>
            <a:r>
              <a:rPr lang="ru-RU" sz="2000" dirty="0" smtClean="0"/>
              <a:t>«отчетливо» – обстоятельство времени;</a:t>
            </a:r>
          </a:p>
          <a:p>
            <a:pPr>
              <a:buNone/>
            </a:pPr>
            <a:r>
              <a:rPr lang="ru-RU" sz="2000" dirty="0" smtClean="0"/>
              <a:t>«видны» – сказуемое.</a:t>
            </a:r>
          </a:p>
          <a:p>
            <a:pPr>
              <a:buNone/>
            </a:pPr>
            <a:r>
              <a:rPr lang="ru-RU" sz="2800" dirty="0" smtClean="0"/>
              <a:t>11. Письменно объясните, с какой целью в данном тексте используется прием инверсии?</a:t>
            </a:r>
          </a:p>
          <a:p>
            <a:pPr>
              <a:buNone/>
            </a:pPr>
            <a:r>
              <a:rPr lang="ru-RU" sz="2000" dirty="0" smtClean="0"/>
              <a:t>(Приложение 5)</a:t>
            </a:r>
            <a:endParaRPr lang="ru-RU" sz="2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solidFill>
                  <a:schemeClr val="accent2">
                    <a:lumMod val="75000"/>
                  </a:schemeClr>
                </a:solidFill>
              </a:rPr>
              <a:t>ПРИЛОЖЕНИЕ 1</a:t>
            </a:r>
            <a:endParaRPr lang="ru-RU" i="1" dirty="0">
              <a:solidFill>
                <a:schemeClr val="accent2">
                  <a:lumMod val="75000"/>
                </a:schemeClr>
              </a:solidFill>
            </a:endParaRPr>
          </a:p>
        </p:txBody>
      </p:sp>
      <p:sp>
        <p:nvSpPr>
          <p:cNvPr id="3" name="Содержимое 2"/>
          <p:cNvSpPr>
            <a:spLocks noGrp="1"/>
          </p:cNvSpPr>
          <p:nvPr>
            <p:ph idx="1"/>
          </p:nvPr>
        </p:nvSpPr>
        <p:spPr/>
        <p:txBody>
          <a:bodyPr>
            <a:normAutofit fontScale="92500" lnSpcReduction="10000"/>
          </a:bodyPr>
          <a:lstStyle/>
          <a:p>
            <a:pPr>
              <a:buNone/>
            </a:pPr>
            <a:r>
              <a:rPr lang="ru-RU" dirty="0" smtClean="0"/>
              <a:t>   (1) Вот и солнце спряталось. (2) Стало темно. (3) И лес, и дальние деревни, и трава – все облеклось в безразличный, какой-то зловещий цвет.</a:t>
            </a:r>
          </a:p>
          <a:p>
            <a:pPr>
              <a:buNone/>
            </a:pPr>
            <a:r>
              <a:rPr lang="ru-RU" dirty="0" smtClean="0"/>
              <a:t>   (4) Деревья перестали покачиваться и задевать друг друга сучьями. (5) Они выпрямились, только изредка  наклонялись верхушками между собой, как будто взаимно  предупреждали себя шепотом о близкой опасности. (6) Туча уже обложила горизонт и образовала какой-то свинцовый непроницаемый свод. (7) Наступила минута всеобщего торжественного молчания.</a:t>
            </a:r>
          </a:p>
          <a:p>
            <a:pPr algn="r">
              <a:buNone/>
            </a:pPr>
            <a:r>
              <a:rPr lang="ru-RU" dirty="0" smtClean="0"/>
              <a:t>(И. А. Гончаров)</a:t>
            </a:r>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solidFill>
                  <a:schemeClr val="accent2">
                    <a:lumMod val="75000"/>
                  </a:schemeClr>
                </a:solidFill>
              </a:rPr>
              <a:t>ПРИЛОЖЕНИЕ 2</a:t>
            </a:r>
            <a:endParaRPr lang="ru-RU" i="1" dirty="0">
              <a:solidFill>
                <a:schemeClr val="accent2">
                  <a:lumMod val="75000"/>
                </a:schemeClr>
              </a:solidFill>
            </a:endParaRPr>
          </a:p>
        </p:txBody>
      </p:sp>
      <p:sp>
        <p:nvSpPr>
          <p:cNvPr id="3" name="Содержимое 2"/>
          <p:cNvSpPr>
            <a:spLocks noGrp="1"/>
          </p:cNvSpPr>
          <p:nvPr>
            <p:ph idx="1"/>
          </p:nvPr>
        </p:nvSpPr>
        <p:spPr/>
        <p:txBody>
          <a:bodyPr>
            <a:normAutofit fontScale="85000" lnSpcReduction="20000"/>
          </a:bodyPr>
          <a:lstStyle/>
          <a:p>
            <a:pPr>
              <a:buNone/>
            </a:pPr>
            <a:r>
              <a:rPr lang="ru-RU" dirty="0" smtClean="0"/>
              <a:t>    (1) Среди жителей наших лесов есть растения-»комбинаты». (2) Они многообразно используются человеком. (3) К ним по праву можно отнести кипрей, или иван-чай. (4) Да, да!  (5) Вас это удивило? (6) Обыкновенный иван-чай!</a:t>
            </a:r>
          </a:p>
          <a:p>
            <a:pPr>
              <a:buNone/>
            </a:pPr>
            <a:r>
              <a:rPr lang="ru-RU" dirty="0" smtClean="0"/>
              <a:t>    (7) Высушенные листья иван-чай заваривают и получают крепкий и вкусный напиток. (8) От  этого и название – иван-чай. (9) Из молодых листьев и побегов делают салат и пюре. (10) Семена его с пухом могут употребляться для набивки подушек и перин. (11) Цветки иван-чая дают больше меда, чем цветки других растений. (12) Из стеблей вьют веревки, из волокон делают ткани.</a:t>
            </a:r>
          </a:p>
          <a:p>
            <a:pPr>
              <a:buNone/>
            </a:pPr>
            <a:r>
              <a:rPr lang="ru-RU" dirty="0" smtClean="0"/>
              <a:t>    (13) Это замечательное растение! Как жаль, что еще мало используют его свойства!</a:t>
            </a:r>
          </a:p>
          <a:p>
            <a:pPr algn="r">
              <a:buNone/>
            </a:pPr>
            <a:r>
              <a:rPr lang="ru-RU" dirty="0" smtClean="0"/>
              <a:t>(По Н. М. Верзилину)</a:t>
            </a:r>
            <a:endParaRPr lang="ru-R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solidFill>
                  <a:schemeClr val="accent1">
                    <a:lumMod val="75000"/>
                  </a:schemeClr>
                </a:solidFill>
              </a:rPr>
              <a:t>ПРИЛОЖЕНИЕ 3</a:t>
            </a:r>
            <a:endParaRPr lang="ru-RU" i="1" dirty="0">
              <a:solidFill>
                <a:schemeClr val="accent1">
                  <a:lumMod val="75000"/>
                </a:schemeClr>
              </a:solidFill>
            </a:endParaRPr>
          </a:p>
        </p:txBody>
      </p:sp>
      <p:sp>
        <p:nvSpPr>
          <p:cNvPr id="3" name="Содержимое 2"/>
          <p:cNvSpPr>
            <a:spLocks noGrp="1"/>
          </p:cNvSpPr>
          <p:nvPr>
            <p:ph idx="1"/>
          </p:nvPr>
        </p:nvSpPr>
        <p:spPr/>
        <p:txBody>
          <a:bodyPr>
            <a:normAutofit fontScale="92500" lnSpcReduction="10000"/>
          </a:bodyPr>
          <a:lstStyle/>
          <a:p>
            <a:pPr>
              <a:buNone/>
            </a:pPr>
            <a:r>
              <a:rPr lang="ru-RU" dirty="0" smtClean="0"/>
              <a:t>     Тяпка – мой симпатичный пес. Гуляя с ним, мы часто уходим в лес, , не подозревая об огорчениях, подстерегающих нас. На зеленой шелковой опушке леса, поражая своей чернотой, виднеются пятна, оставленные кострищем. В ложбине, извиваясь между камней, течет ручей с ледяной водой. Тяпка пьет из него, а я не могу. Вижу, наклонившись к воде, кусок кем-то брошенного тулупа. Течение, листая  размокшую, с фиолетовыми страницами тетрадь, делает воду мутной. Вон у берега груда пружин от раскладушки, растрепанные остатки веника.</a:t>
            </a:r>
          </a:p>
          <a:p>
            <a:pPr algn="r">
              <a:buNone/>
            </a:pPr>
            <a:r>
              <a:rPr lang="ru-RU" dirty="0" smtClean="0"/>
              <a:t>(По Б. </a:t>
            </a:r>
            <a:r>
              <a:rPr lang="ru-RU" dirty="0" err="1" smtClean="0"/>
              <a:t>Бушелевой</a:t>
            </a:r>
            <a:r>
              <a:rPr lang="ru-RU" dirty="0" smtClean="0"/>
              <a:t>)</a:t>
            </a:r>
            <a:endParaRPr lang="ru-R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solidFill>
                  <a:schemeClr val="accent2">
                    <a:lumMod val="75000"/>
                  </a:schemeClr>
                </a:solidFill>
              </a:rPr>
              <a:t>ПРИЛОЖЕНИЕ 4</a:t>
            </a:r>
            <a:endParaRPr lang="ru-RU" i="1" dirty="0">
              <a:solidFill>
                <a:schemeClr val="accent2">
                  <a:lumMod val="75000"/>
                </a:schemeClr>
              </a:solidFill>
            </a:endParaRPr>
          </a:p>
        </p:txBody>
      </p:sp>
      <p:sp>
        <p:nvSpPr>
          <p:cNvPr id="3" name="Содержимое 2"/>
          <p:cNvSpPr>
            <a:spLocks noGrp="1"/>
          </p:cNvSpPr>
          <p:nvPr>
            <p:ph idx="1"/>
          </p:nvPr>
        </p:nvSpPr>
        <p:spPr/>
        <p:txBody>
          <a:bodyPr>
            <a:normAutofit fontScale="92500" lnSpcReduction="20000"/>
          </a:bodyPr>
          <a:lstStyle/>
          <a:p>
            <a:r>
              <a:rPr lang="ru-RU" dirty="0" smtClean="0"/>
              <a:t>1. Однажды на летние каникулы я уехал в деревню к бабушке. У бабушкиной коровы Зорьки только что  появился маленький теленок-бычок. Теленок был толстый, черный, с большими пятнами на лбу. Я назвал его Мишкой. Теленок быстро рос, был очень подвижный. Когда я брался за маленькие Мишкины рога, то теленок сильно сердился и бодал меня.</a:t>
            </a:r>
          </a:p>
          <a:p>
            <a:r>
              <a:rPr lang="ru-RU" dirty="0" smtClean="0"/>
              <a:t>2. В голове его созрел план поимки хищника. Вечером он отправился к ущелью. Он привязался барсенка к камню, рядом поставил капкан. Утром он осторожно пробрался к ущелью, высунул из-за камня ружье, и его глаза встретились с глазами хищника. Он лежал на спине, а рядом находилась перекушенная веревка.</a:t>
            </a:r>
            <a:endParaRPr lang="ru-R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solidFill>
                  <a:schemeClr val="accent2">
                    <a:lumMod val="75000"/>
                  </a:schemeClr>
                </a:solidFill>
              </a:rPr>
              <a:t>ПРИЛОЖЕНИЕ 5</a:t>
            </a:r>
            <a:endParaRPr lang="ru-RU" i="1" dirty="0">
              <a:solidFill>
                <a:schemeClr val="accent2">
                  <a:lumMod val="75000"/>
                </a:schemeClr>
              </a:solidFill>
            </a:endParaRPr>
          </a:p>
        </p:txBody>
      </p:sp>
      <p:sp>
        <p:nvSpPr>
          <p:cNvPr id="3" name="Содержимое 2"/>
          <p:cNvSpPr>
            <a:spLocks noGrp="1"/>
          </p:cNvSpPr>
          <p:nvPr>
            <p:ph idx="1"/>
          </p:nvPr>
        </p:nvSpPr>
        <p:spPr/>
        <p:txBody>
          <a:bodyPr>
            <a:normAutofit fontScale="92500" lnSpcReduction="10000"/>
          </a:bodyPr>
          <a:lstStyle/>
          <a:p>
            <a:r>
              <a:rPr lang="ru-RU" dirty="0" smtClean="0"/>
              <a:t>1. Бабье лето это осеннее короткое время.2. Прозрачен и чист воздух прозрачна вода в лесных ручьях каждый виден на дне камешек. 3. Еще цветут поздние осенние цветы. 4. Готовятся к отлету певчие птицы. 5. Нет-нет да и затрещит в лесу дрозд застучит на сухом дереве труженик-дятел. 6. Еще зеленый роняя спелые желуди стоит на краю леса старый развесистый дуб.7. Но уже оголились вершины берез. 8. На темном фоне сплошного елового леса отчетливо видны яркие краски осин. 9. Уже облетели плавают по воде легкие пожелтевшие листья ив. 10. Хорошо в осеннем лесу. 11. Долго не хочется выходить из него,  </a:t>
            </a:r>
            <a:r>
              <a:rPr lang="ru-RU" dirty="0" err="1" smtClean="0"/>
              <a:t>прощатьс</a:t>
            </a:r>
            <a:r>
              <a:rPr lang="ru-RU" dirty="0" smtClean="0"/>
              <a:t> я с золотыми осенними днями.</a:t>
            </a:r>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500042"/>
            <a:ext cx="8191528" cy="4857784"/>
          </a:xfrm>
        </p:spPr>
        <p:txBody>
          <a:bodyPr>
            <a:normAutofit fontScale="90000"/>
          </a:bodyPr>
          <a:lstStyle/>
          <a:p>
            <a:r>
              <a:rPr lang="ru-RU" sz="5400" b="1" i="1" dirty="0" smtClean="0"/>
              <a:t>Урок по русскому языку в 6 классе по теме "Стихи Есенина на уроке русского языка»</a:t>
            </a:r>
            <a:r>
              <a:rPr lang="ru-RU" b="1" i="1" dirty="0" smtClean="0"/>
              <a:t/>
            </a:r>
            <a:br>
              <a:rPr lang="ru-RU" b="1" i="1" dirty="0" smtClean="0"/>
            </a:br>
            <a:r>
              <a:rPr lang="ru-RU" dirty="0" smtClean="0"/>
              <a:t/>
            </a:r>
            <a:br>
              <a:rPr lang="ru-RU" dirty="0" smtClean="0"/>
            </a:br>
            <a:endParaRPr lang="ru-RU"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438896"/>
          </a:xfrm>
        </p:spPr>
        <p:txBody>
          <a:bodyPr>
            <a:normAutofit fontScale="90000"/>
          </a:bodyPr>
          <a:lstStyle/>
          <a:p>
            <a:endParaRPr lang="ru-RU" dirty="0"/>
          </a:p>
        </p:txBody>
      </p:sp>
      <p:sp>
        <p:nvSpPr>
          <p:cNvPr id="3" name="Прямоугольник 2"/>
          <p:cNvSpPr/>
          <p:nvPr/>
        </p:nvSpPr>
        <p:spPr>
          <a:xfrm>
            <a:off x="500034" y="1928802"/>
            <a:ext cx="8215370" cy="2677656"/>
          </a:xfrm>
          <a:prstGeom prst="rect">
            <a:avLst/>
          </a:prstGeom>
        </p:spPr>
        <p:txBody>
          <a:bodyPr wrap="square">
            <a:spAutoFit/>
          </a:bodyPr>
          <a:lstStyle/>
          <a:p>
            <a:r>
              <a:rPr lang="ru-RU" sz="2400" b="1" i="1" dirty="0" smtClean="0"/>
              <a:t>Открытый урок, проводимый в 6 классе на тему: "Стихи Есенина на уроке русского языка"</a:t>
            </a:r>
            <a:r>
              <a:rPr lang="ru-RU" sz="2400" i="1" dirty="0" smtClean="0"/>
              <a:t> является ярким примером, как в творчестве С.Есенина ярко выразилась любовь к родному краю, к природе. Как привычные слова в его стихотворениях превращаются в нежный, лучистый, светлый и теплый свет и в то же время это свет его души.</a:t>
            </a:r>
            <a:endParaRPr lang="ru-RU" sz="2400" i="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400" i="1" dirty="0" smtClean="0">
                <a:solidFill>
                  <a:schemeClr val="accent1">
                    <a:lumMod val="75000"/>
                  </a:schemeClr>
                </a:solidFill>
              </a:rPr>
              <a:t>ЦЕЛИ УРОКА:</a:t>
            </a:r>
            <a:endParaRPr lang="ru-RU" sz="4400" i="1" dirty="0">
              <a:solidFill>
                <a:schemeClr val="accent1">
                  <a:lumMod val="75000"/>
                </a:schemeClr>
              </a:solidFill>
            </a:endParaRPr>
          </a:p>
        </p:txBody>
      </p:sp>
      <p:sp>
        <p:nvSpPr>
          <p:cNvPr id="3" name="Прямоугольник 2"/>
          <p:cNvSpPr/>
          <p:nvPr/>
        </p:nvSpPr>
        <p:spPr>
          <a:xfrm>
            <a:off x="285720" y="2285992"/>
            <a:ext cx="8429684" cy="3539430"/>
          </a:xfrm>
          <a:prstGeom prst="rect">
            <a:avLst/>
          </a:prstGeom>
        </p:spPr>
        <p:txBody>
          <a:bodyPr wrap="square">
            <a:spAutoFit/>
          </a:bodyPr>
          <a:lstStyle/>
          <a:p>
            <a:r>
              <a:rPr lang="ru-RU" sz="2800" b="1" dirty="0" smtClean="0"/>
              <a:t>-</a:t>
            </a:r>
            <a:r>
              <a:rPr lang="ru-RU" sz="2800" dirty="0" smtClean="0"/>
              <a:t> познакомить учащихся с понятием "текст", повторить основные сведения об изобразительных средствах языка на примере лирики </a:t>
            </a:r>
            <a:r>
              <a:rPr lang="ru-RU" sz="2800" b="1" dirty="0" smtClean="0"/>
              <a:t>С. Есенина</a:t>
            </a:r>
            <a:r>
              <a:rPr lang="ru-RU" sz="2800" dirty="0" smtClean="0"/>
              <a:t>.</a:t>
            </a:r>
          </a:p>
          <a:p>
            <a:pPr>
              <a:buFontTx/>
              <a:buChar char="-"/>
            </a:pPr>
            <a:r>
              <a:rPr lang="ru-RU" sz="2800" dirty="0" smtClean="0"/>
              <a:t> ввести учащихся в ясный и своеобразный мир поэзии Есенина; </a:t>
            </a:r>
          </a:p>
          <a:p>
            <a:pPr>
              <a:buFontTx/>
              <a:buChar char="-"/>
            </a:pPr>
            <a:r>
              <a:rPr lang="ru-RU" sz="2800" dirty="0" smtClean="0"/>
              <a:t> показать глубокое чувство родной природы и Родины в стихотворениях поэта.</a:t>
            </a:r>
            <a:endParaRPr lang="ru-RU"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solidFill>
                  <a:schemeClr val="accent2">
                    <a:lumMod val="75000"/>
                  </a:schemeClr>
                </a:solidFill>
              </a:rPr>
              <a:t>ОЖИДАЕМЫЕ РЕЗУЛЬТАТЫ</a:t>
            </a:r>
            <a:endParaRPr lang="ru-RU" i="1" dirty="0">
              <a:solidFill>
                <a:schemeClr val="accent2">
                  <a:lumMod val="75000"/>
                </a:schemeClr>
              </a:solidFill>
            </a:endParaRPr>
          </a:p>
        </p:txBody>
      </p:sp>
      <p:sp>
        <p:nvSpPr>
          <p:cNvPr id="3" name="Содержимое 2"/>
          <p:cNvSpPr>
            <a:spLocks noGrp="1"/>
          </p:cNvSpPr>
          <p:nvPr>
            <p:ph idx="1"/>
          </p:nvPr>
        </p:nvSpPr>
        <p:spPr/>
        <p:txBody>
          <a:bodyPr>
            <a:normAutofit fontScale="92500" lnSpcReduction="20000"/>
          </a:bodyPr>
          <a:lstStyle/>
          <a:p>
            <a:pPr>
              <a:buNone/>
            </a:pPr>
            <a:r>
              <a:rPr lang="ru-RU" dirty="0" smtClean="0"/>
              <a:t>   Результативность уроков русского языка находится в прямой зависимости от того, насколько рационально организованы устные и письменные задания, как продумана взаимосвязь  устной и письменной речи учащихся, созданы ли условия для преодоления учениками трудностей, возникающих при переходе от мысли к речи, от речи к мысли.</a:t>
            </a:r>
          </a:p>
          <a:p>
            <a:pPr>
              <a:buNone/>
            </a:pPr>
            <a:r>
              <a:rPr lang="ru-RU" dirty="0" smtClean="0"/>
              <a:t>   Система обучения связным высказываниям, в основе которой лежит работа с текстом,  способствует выработке осознанных речевых умений. Реже наблюдаются отступления от темы, лучше передается основная мысль, становится разнообразнее структура  текста. Таким образом, речевая теория работает на речевую практику.</a:t>
            </a:r>
            <a:endParaRPr lang="ru-RU"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704088"/>
            <a:ext cx="8048652" cy="438896"/>
          </a:xfrm>
        </p:spPr>
        <p:txBody>
          <a:bodyPr>
            <a:normAutofit fontScale="90000"/>
          </a:bodyPr>
          <a:lstStyle/>
          <a:p>
            <a:endParaRPr lang="ru-RU" dirty="0"/>
          </a:p>
        </p:txBody>
      </p:sp>
      <p:sp>
        <p:nvSpPr>
          <p:cNvPr id="3" name="Прямоугольник 2"/>
          <p:cNvSpPr/>
          <p:nvPr/>
        </p:nvSpPr>
        <p:spPr>
          <a:xfrm flipV="1">
            <a:off x="285720" y="2289380"/>
            <a:ext cx="8501122" cy="646331"/>
          </a:xfrm>
          <a:prstGeom prst="rect">
            <a:avLst/>
          </a:prstGeom>
        </p:spPr>
        <p:txBody>
          <a:bodyPr wrap="square">
            <a:spAutoFit/>
          </a:bodyPr>
          <a:lstStyle/>
          <a:p>
            <a:endParaRPr lang="ru-RU" dirty="0" smtClean="0"/>
          </a:p>
          <a:p>
            <a:r>
              <a:rPr lang="ru-RU" dirty="0" smtClean="0"/>
              <a:t>.</a:t>
            </a:r>
            <a:endParaRPr lang="ru-RU" dirty="0"/>
          </a:p>
        </p:txBody>
      </p:sp>
      <p:sp>
        <p:nvSpPr>
          <p:cNvPr id="4" name="Прямоугольник 3"/>
          <p:cNvSpPr/>
          <p:nvPr/>
        </p:nvSpPr>
        <p:spPr>
          <a:xfrm>
            <a:off x="642910" y="1285860"/>
            <a:ext cx="8215370" cy="4401205"/>
          </a:xfrm>
          <a:prstGeom prst="rect">
            <a:avLst/>
          </a:prstGeom>
        </p:spPr>
        <p:txBody>
          <a:bodyPr wrap="square">
            <a:spAutoFit/>
          </a:bodyPr>
          <a:lstStyle/>
          <a:p>
            <a:r>
              <a:rPr lang="ru-RU" sz="2000" b="1" dirty="0" smtClean="0"/>
              <a:t>2. Словарная работа.</a:t>
            </a:r>
            <a:endParaRPr lang="ru-RU" sz="2000" dirty="0" smtClean="0"/>
          </a:p>
          <a:p>
            <a:r>
              <a:rPr lang="ru-RU" sz="2000" i="1" dirty="0" smtClean="0">
                <a:solidFill>
                  <a:schemeClr val="accent1">
                    <a:lumMod val="75000"/>
                  </a:schemeClr>
                </a:solidFill>
              </a:rPr>
              <a:t>березняк, лягушка, седина, пролилась, голова, Русь, звенит</a:t>
            </a:r>
          </a:p>
          <a:p>
            <a:endParaRPr lang="ru-RU" sz="2000" dirty="0" smtClean="0"/>
          </a:p>
          <a:p>
            <a:r>
              <a:rPr lang="ru-RU" sz="2000" dirty="0" smtClean="0"/>
              <a:t>- Распределите слова на два столбика:</a:t>
            </a:r>
          </a:p>
          <a:p>
            <a:r>
              <a:rPr lang="ru-RU" sz="2000" dirty="0" smtClean="0"/>
              <a:t>1) слова, которые соответствуют представлению о красивом, нежном и прекрасном;</a:t>
            </a:r>
          </a:p>
          <a:p>
            <a:r>
              <a:rPr lang="ru-RU" sz="2000" dirty="0" smtClean="0"/>
              <a:t>2) слова, соответствующие прозаическому, обыденному.</a:t>
            </a:r>
          </a:p>
          <a:p>
            <a:endParaRPr lang="ru-RU" sz="2000" dirty="0" smtClean="0"/>
          </a:p>
          <a:p>
            <a:pPr>
              <a:buFontTx/>
              <a:buChar char="-"/>
            </a:pPr>
            <a:r>
              <a:rPr lang="ru-RU" sz="2000" dirty="0" smtClean="0"/>
              <a:t> Сохраняется ли привычное восприятие этих слов в поэзии С. Есенина?</a:t>
            </a:r>
          </a:p>
          <a:p>
            <a:endParaRPr lang="ru-RU" sz="2000" dirty="0" smtClean="0"/>
          </a:p>
          <a:p>
            <a:r>
              <a:rPr lang="ru-RU" sz="2000" b="1" dirty="0" smtClean="0"/>
              <a:t>3. Запишите предложение для синтаксического разбора:</a:t>
            </a:r>
            <a:r>
              <a:rPr lang="ru-RU" sz="2000" dirty="0" smtClean="0"/>
              <a:t> </a:t>
            </a:r>
          </a:p>
          <a:p>
            <a:r>
              <a:rPr lang="ru-RU" sz="2000" i="1" dirty="0" smtClean="0"/>
              <a:t>"Выйду на озеро в синюю гать, к сердцу вечерняя льет благодать".</a:t>
            </a:r>
            <a:endParaRPr lang="ru-RU" sz="2000" dirty="0" smtClean="0"/>
          </a:p>
          <a:p>
            <a:r>
              <a:rPr lang="ru-RU" sz="2000" dirty="0" smtClean="0"/>
              <a:t>- Можно ли назвать это предложение текстом?</a:t>
            </a:r>
            <a:endParaRPr lang="ru-RU" sz="2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Прямоугольник 2"/>
          <p:cNvSpPr/>
          <p:nvPr/>
        </p:nvSpPr>
        <p:spPr>
          <a:xfrm>
            <a:off x="571472" y="2357430"/>
            <a:ext cx="8001056" cy="2554545"/>
          </a:xfrm>
          <a:prstGeom prst="rect">
            <a:avLst/>
          </a:prstGeom>
        </p:spPr>
        <p:txBody>
          <a:bodyPr wrap="square">
            <a:spAutoFit/>
          </a:bodyPr>
          <a:lstStyle/>
          <a:p>
            <a:r>
              <a:rPr lang="ru-RU" sz="3200" b="1" dirty="0" smtClean="0"/>
              <a:t>Текст</a:t>
            </a:r>
            <a:r>
              <a:rPr lang="ru-RU" sz="3200" dirty="0" smtClean="0"/>
              <a:t> - это два или более предложений, связанных по смыслу, а также с помощью языковых средств и расположенных в определенной последовательности. </a:t>
            </a:r>
            <a:r>
              <a:rPr lang="ru-RU" sz="3200" b="1" dirty="0" smtClean="0"/>
              <a:t>Текст</a:t>
            </a:r>
            <a:r>
              <a:rPr lang="ru-RU" sz="3200" dirty="0" smtClean="0"/>
              <a:t> может иметь заглавие.</a:t>
            </a:r>
            <a:endParaRPr lang="ru-RU" sz="32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53144"/>
          </a:xfrm>
        </p:spPr>
        <p:txBody>
          <a:bodyPr>
            <a:normAutofit fontScale="90000"/>
          </a:bodyPr>
          <a:lstStyle/>
          <a:p>
            <a:endParaRPr lang="ru-RU" dirty="0"/>
          </a:p>
        </p:txBody>
      </p:sp>
      <p:sp>
        <p:nvSpPr>
          <p:cNvPr id="3" name="Прямоугольник 2"/>
          <p:cNvSpPr/>
          <p:nvPr/>
        </p:nvSpPr>
        <p:spPr>
          <a:xfrm>
            <a:off x="428596" y="1000108"/>
            <a:ext cx="8429684" cy="5632311"/>
          </a:xfrm>
          <a:prstGeom prst="rect">
            <a:avLst/>
          </a:prstGeom>
        </p:spPr>
        <p:txBody>
          <a:bodyPr wrap="square">
            <a:spAutoFit/>
          </a:bodyPr>
          <a:lstStyle/>
          <a:p>
            <a:r>
              <a:rPr lang="ru-RU" i="1" dirty="0" smtClean="0"/>
              <a:t>Гой ты, Русь, моя родная, </a:t>
            </a:r>
          </a:p>
          <a:p>
            <a:r>
              <a:rPr lang="ru-RU" i="1" dirty="0" smtClean="0"/>
              <a:t>Хаты - в ризах образа... </a:t>
            </a:r>
          </a:p>
          <a:p>
            <a:r>
              <a:rPr lang="ru-RU" i="1" dirty="0" smtClean="0"/>
              <a:t>Не видать конца и края – </a:t>
            </a:r>
          </a:p>
          <a:p>
            <a:r>
              <a:rPr lang="ru-RU" i="1" dirty="0" smtClean="0"/>
              <a:t>Только синь сосет глаза. </a:t>
            </a:r>
          </a:p>
          <a:p>
            <a:r>
              <a:rPr lang="ru-RU" i="1" dirty="0" smtClean="0"/>
              <a:t>Как захожий богомолец, </a:t>
            </a:r>
          </a:p>
          <a:p>
            <a:r>
              <a:rPr lang="ru-RU" i="1" dirty="0" smtClean="0"/>
              <a:t>Я смотрю твои поля. </a:t>
            </a:r>
          </a:p>
          <a:p>
            <a:r>
              <a:rPr lang="ru-RU" i="1" dirty="0" smtClean="0"/>
              <a:t>А у низеньких околиц</a:t>
            </a:r>
          </a:p>
          <a:p>
            <a:r>
              <a:rPr lang="ru-RU" i="1" dirty="0" smtClean="0"/>
              <a:t> </a:t>
            </a:r>
            <a:r>
              <a:rPr lang="ru-RU" i="1" dirty="0" err="1" smtClean="0"/>
              <a:t>Звонно</a:t>
            </a:r>
            <a:r>
              <a:rPr lang="ru-RU" i="1" dirty="0" smtClean="0"/>
              <a:t> чахнут тополя. </a:t>
            </a:r>
          </a:p>
          <a:p>
            <a:r>
              <a:rPr lang="ru-RU" i="1" dirty="0" smtClean="0"/>
              <a:t>Пахнет яблоком и медом </a:t>
            </a:r>
          </a:p>
          <a:p>
            <a:r>
              <a:rPr lang="ru-RU" i="1" dirty="0" smtClean="0"/>
              <a:t>По церквам твой кроткий Спас. </a:t>
            </a:r>
          </a:p>
          <a:p>
            <a:r>
              <a:rPr lang="ru-RU" i="1" dirty="0" smtClean="0"/>
              <a:t>И гудит за </a:t>
            </a:r>
            <a:r>
              <a:rPr lang="ru-RU" i="1" dirty="0" err="1" smtClean="0"/>
              <a:t>корогодом</a:t>
            </a:r>
            <a:r>
              <a:rPr lang="ru-RU" i="1" dirty="0" smtClean="0"/>
              <a:t> </a:t>
            </a:r>
          </a:p>
          <a:p>
            <a:r>
              <a:rPr lang="ru-RU" i="1" dirty="0" smtClean="0"/>
              <a:t>На лугах веселый пляс. </a:t>
            </a:r>
          </a:p>
          <a:p>
            <a:r>
              <a:rPr lang="ru-RU" i="1" dirty="0" smtClean="0"/>
              <a:t>Побегу по мятой стежке </a:t>
            </a:r>
          </a:p>
          <a:p>
            <a:r>
              <a:rPr lang="ru-RU" i="1" dirty="0" smtClean="0"/>
              <a:t>На </a:t>
            </a:r>
            <a:r>
              <a:rPr lang="ru-RU" i="1" dirty="0" err="1" smtClean="0"/>
              <a:t>приволь</a:t>
            </a:r>
            <a:r>
              <a:rPr lang="ru-RU" i="1" dirty="0" smtClean="0"/>
              <a:t> зеленых </a:t>
            </a:r>
            <a:r>
              <a:rPr lang="ru-RU" i="1" dirty="0" err="1" smtClean="0"/>
              <a:t>лех</a:t>
            </a:r>
            <a:r>
              <a:rPr lang="ru-RU" i="1" dirty="0" smtClean="0"/>
              <a:t>, </a:t>
            </a:r>
          </a:p>
          <a:p>
            <a:r>
              <a:rPr lang="ru-RU" i="1" dirty="0" smtClean="0"/>
              <a:t>Мне навстречу, как сережки, </a:t>
            </a:r>
          </a:p>
          <a:p>
            <a:r>
              <a:rPr lang="ru-RU" i="1" dirty="0" smtClean="0"/>
              <a:t>Прозвенит девичий смех. </a:t>
            </a:r>
          </a:p>
          <a:p>
            <a:r>
              <a:rPr lang="ru-RU" i="1" dirty="0" smtClean="0"/>
              <a:t>Если крикнет рать святая: </a:t>
            </a:r>
          </a:p>
          <a:p>
            <a:r>
              <a:rPr lang="ru-RU" i="1" dirty="0" smtClean="0"/>
              <a:t>"Кинь ты Русь, живи в раю!" </a:t>
            </a:r>
          </a:p>
          <a:p>
            <a:r>
              <a:rPr lang="ru-RU" i="1" dirty="0" smtClean="0"/>
              <a:t>Я скажу: "Не надо рая, </a:t>
            </a:r>
          </a:p>
          <a:p>
            <a:r>
              <a:rPr lang="ru-RU" i="1" dirty="0" smtClean="0"/>
              <a:t>Дайте родину мою»</a:t>
            </a:r>
            <a:endParaRPr lang="ru-RU" dirty="0"/>
          </a:p>
        </p:txBody>
      </p:sp>
      <p:pic>
        <p:nvPicPr>
          <p:cNvPr id="5" name="Picture 3"/>
          <p:cNvPicPr>
            <a:picLocks noChangeAspect="1" noChangeArrowheads="1"/>
          </p:cNvPicPr>
          <p:nvPr/>
        </p:nvPicPr>
        <p:blipFill>
          <a:blip r:embed="rId2" cstate="print"/>
          <a:srcRect/>
          <a:stretch>
            <a:fillRect/>
          </a:stretch>
        </p:blipFill>
        <p:spPr bwMode="auto">
          <a:xfrm>
            <a:off x="4500562" y="1071546"/>
            <a:ext cx="3714776" cy="5429288"/>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2984"/>
            <a:ext cx="8305800" cy="500066"/>
          </a:xfrm>
        </p:spPr>
        <p:txBody>
          <a:bodyPr>
            <a:normAutofit fontScale="90000"/>
          </a:bodyPr>
          <a:lstStyle/>
          <a:p>
            <a:endParaRPr lang="ru-RU" dirty="0"/>
          </a:p>
        </p:txBody>
      </p:sp>
      <p:sp>
        <p:nvSpPr>
          <p:cNvPr id="3" name="Прямоугольник 2"/>
          <p:cNvSpPr/>
          <p:nvPr/>
        </p:nvSpPr>
        <p:spPr>
          <a:xfrm>
            <a:off x="571472" y="2143116"/>
            <a:ext cx="8215370" cy="3046988"/>
          </a:xfrm>
          <a:prstGeom prst="rect">
            <a:avLst/>
          </a:prstGeom>
        </p:spPr>
        <p:txBody>
          <a:bodyPr wrap="square">
            <a:spAutoFit/>
          </a:bodyPr>
          <a:lstStyle/>
          <a:p>
            <a:r>
              <a:rPr lang="ru-RU" sz="2400" dirty="0" smtClean="0"/>
              <a:t>- Записанное выше - текст? </a:t>
            </a:r>
          </a:p>
          <a:p>
            <a:endParaRPr lang="ru-RU" sz="2400" dirty="0" smtClean="0"/>
          </a:p>
          <a:p>
            <a:r>
              <a:rPr lang="ru-RU" sz="2400" dirty="0" smtClean="0"/>
              <a:t>- Чем отличается текст от нескольких предложений?</a:t>
            </a:r>
          </a:p>
          <a:p>
            <a:endParaRPr lang="ru-RU" sz="2400" dirty="0" smtClean="0"/>
          </a:p>
          <a:p>
            <a:r>
              <a:rPr lang="ru-RU" sz="2400" dirty="0" smtClean="0"/>
              <a:t>- Этот текст - описание? Рассуждение? Повествование?</a:t>
            </a:r>
          </a:p>
          <a:p>
            <a:r>
              <a:rPr lang="ru-RU" sz="2400" dirty="0" smtClean="0"/>
              <a:t> </a:t>
            </a:r>
          </a:p>
          <a:p>
            <a:r>
              <a:rPr lang="ru-RU" sz="2400" dirty="0" smtClean="0"/>
              <a:t>- Чем описание отличается от рассуждения и повествования?</a:t>
            </a:r>
            <a:endParaRPr lang="ru-RU" sz="2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724648"/>
          </a:xfrm>
        </p:spPr>
        <p:txBody>
          <a:bodyPr>
            <a:normAutofit fontScale="90000"/>
          </a:bodyPr>
          <a:lstStyle/>
          <a:p>
            <a:endParaRPr lang="ru-RU" dirty="0"/>
          </a:p>
        </p:txBody>
      </p:sp>
      <p:sp>
        <p:nvSpPr>
          <p:cNvPr id="3" name="Прямоугольник 2"/>
          <p:cNvSpPr/>
          <p:nvPr/>
        </p:nvSpPr>
        <p:spPr>
          <a:xfrm>
            <a:off x="500034" y="1857364"/>
            <a:ext cx="8215370" cy="4154984"/>
          </a:xfrm>
          <a:prstGeom prst="rect">
            <a:avLst/>
          </a:prstGeom>
        </p:spPr>
        <p:txBody>
          <a:bodyPr wrap="square">
            <a:spAutoFit/>
          </a:bodyPr>
          <a:lstStyle/>
          <a:p>
            <a:pPr>
              <a:buFontTx/>
              <a:buChar char="-"/>
            </a:pPr>
            <a:r>
              <a:rPr lang="ru-RU" sz="2400" b="1" dirty="0" smtClean="0"/>
              <a:t>А какому замечательному приему обязаны все эти превращения в художественных произведениях? </a:t>
            </a:r>
            <a:r>
              <a:rPr lang="ru-RU" sz="2400" i="1" dirty="0" smtClean="0"/>
              <a:t>(олицетворению)</a:t>
            </a:r>
          </a:p>
          <a:p>
            <a:pPr>
              <a:buFontTx/>
              <a:buChar char="-"/>
            </a:pPr>
            <a:endParaRPr lang="ru-RU" sz="2400" dirty="0" smtClean="0"/>
          </a:p>
          <a:p>
            <a:r>
              <a:rPr lang="ru-RU" sz="2400" dirty="0" smtClean="0"/>
              <a:t> </a:t>
            </a:r>
            <a:r>
              <a:rPr lang="ru-RU" sz="2400" b="1" dirty="0" smtClean="0"/>
              <a:t>Олицетворение - наделение неживых предметов разнообразными чувствами, мыслями, поступками, речью. </a:t>
            </a:r>
          </a:p>
          <a:p>
            <a:endParaRPr lang="ru-RU" sz="2400" dirty="0" smtClean="0"/>
          </a:p>
          <a:p>
            <a:r>
              <a:rPr lang="ru-RU" sz="2400" dirty="0" smtClean="0"/>
              <a:t>- При олицетворении описываемый предмет может внешне уподобляться человеку. </a:t>
            </a:r>
          </a:p>
          <a:p>
            <a:r>
              <a:rPr lang="ru-RU" sz="2400" i="1" dirty="0" smtClean="0"/>
              <a:t>(Ищем примеры в текстах).</a:t>
            </a:r>
            <a:endParaRPr lang="ru-RU" sz="2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510334"/>
          </a:xfrm>
        </p:spPr>
        <p:txBody>
          <a:bodyPr>
            <a:normAutofit fontScale="90000"/>
          </a:bodyPr>
          <a:lstStyle/>
          <a:p>
            <a:endParaRPr lang="ru-RU" dirty="0"/>
          </a:p>
        </p:txBody>
      </p:sp>
      <p:sp>
        <p:nvSpPr>
          <p:cNvPr id="3" name="Прямоугольник 2"/>
          <p:cNvSpPr/>
          <p:nvPr/>
        </p:nvSpPr>
        <p:spPr>
          <a:xfrm>
            <a:off x="285720" y="1571612"/>
            <a:ext cx="8501122" cy="4524315"/>
          </a:xfrm>
          <a:prstGeom prst="rect">
            <a:avLst/>
          </a:prstGeom>
        </p:spPr>
        <p:txBody>
          <a:bodyPr wrap="square">
            <a:spAutoFit/>
          </a:bodyPr>
          <a:lstStyle/>
          <a:p>
            <a:r>
              <a:rPr lang="ru-RU" b="1" dirty="0" smtClean="0"/>
              <a:t>Часто неодушевленным предметам приписываются действия, доступные лишь людям. Есть ли такие действия неодушевленных предметов в нашем тексте?</a:t>
            </a:r>
          </a:p>
          <a:p>
            <a:r>
              <a:rPr lang="ru-RU" i="1" dirty="0" smtClean="0"/>
              <a:t>("Тихо август прилег ко плетню", "держат липы в зеленых лапах птичий гомон . . .").</a:t>
            </a:r>
            <a:endParaRPr lang="ru-RU" dirty="0" smtClean="0"/>
          </a:p>
          <a:p>
            <a:r>
              <a:rPr lang="ru-RU" dirty="0" smtClean="0"/>
              <a:t>- </a:t>
            </a:r>
            <a:r>
              <a:rPr lang="ru-RU" b="1" dirty="0" smtClean="0"/>
              <a:t>Какие еще художественные средства использует поэт, рисуя словами картину родительского дома?</a:t>
            </a:r>
          </a:p>
          <a:p>
            <a:r>
              <a:rPr lang="ru-RU" i="1" dirty="0" smtClean="0"/>
              <a:t>(Метафору).</a:t>
            </a:r>
          </a:p>
          <a:p>
            <a:endParaRPr lang="ru-RU" dirty="0" smtClean="0"/>
          </a:p>
          <a:p>
            <a:r>
              <a:rPr lang="ru-RU" b="1" dirty="0" smtClean="0"/>
              <a:t>Метафора - перенос названия с одного предмета на другой на основании их сходства </a:t>
            </a:r>
            <a:r>
              <a:rPr lang="ru-RU" i="1" dirty="0" smtClean="0"/>
              <a:t>(по цвету, форме, объему, назначению и т.д.)</a:t>
            </a:r>
            <a:r>
              <a:rPr lang="ru-RU" dirty="0" smtClean="0"/>
              <a:t>.</a:t>
            </a:r>
          </a:p>
          <a:p>
            <a:endParaRPr lang="ru-RU" dirty="0" smtClean="0"/>
          </a:p>
          <a:p>
            <a:r>
              <a:rPr lang="ru-RU" dirty="0" smtClean="0"/>
              <a:t>В литературе часто совмещаются близость в цвете и форме сопоставляемых предметов.</a:t>
            </a:r>
          </a:p>
          <a:p>
            <a:r>
              <a:rPr lang="ru-RU" b="1" dirty="0" smtClean="0"/>
              <a:t>- В нашем тексте вы можете найти такую метафору? </a:t>
            </a:r>
            <a:r>
              <a:rPr lang="ru-RU" i="1" dirty="0" smtClean="0"/>
              <a:t>("Проводов голубая солома"- здесь совмещение цвета и формы сопоставляемых предметов)</a:t>
            </a:r>
            <a:r>
              <a:rPr lang="ru-RU" dirty="0" smtClean="0"/>
              <a:t>.</a:t>
            </a:r>
            <a:endParaRPr lang="ru-RU"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724648"/>
          </a:xfrm>
        </p:spPr>
        <p:txBody>
          <a:bodyPr>
            <a:normAutofit fontScale="90000"/>
          </a:bodyPr>
          <a:lstStyle/>
          <a:p>
            <a:endParaRPr lang="ru-RU" dirty="0"/>
          </a:p>
        </p:txBody>
      </p:sp>
      <p:sp>
        <p:nvSpPr>
          <p:cNvPr id="3" name="Прямоугольник 2"/>
          <p:cNvSpPr/>
          <p:nvPr/>
        </p:nvSpPr>
        <p:spPr>
          <a:xfrm>
            <a:off x="285720" y="2143116"/>
            <a:ext cx="8429684" cy="2308324"/>
          </a:xfrm>
          <a:prstGeom prst="rect">
            <a:avLst/>
          </a:prstGeom>
        </p:spPr>
        <p:txBody>
          <a:bodyPr wrap="square">
            <a:spAutoFit/>
          </a:bodyPr>
          <a:lstStyle/>
          <a:p>
            <a:r>
              <a:rPr lang="ru-RU" sz="2400" b="1" u="sng" dirty="0" smtClean="0"/>
              <a:t>"</a:t>
            </a:r>
            <a:r>
              <a:rPr lang="ru-RU" sz="2400" b="1" u="sng" dirty="0" err="1" smtClean="0"/>
              <a:t>Шаганэ</a:t>
            </a:r>
            <a:r>
              <a:rPr lang="ru-RU" sz="2400" b="1" u="sng" dirty="0" smtClean="0"/>
              <a:t> ты моя </a:t>
            </a:r>
            <a:r>
              <a:rPr lang="ru-RU" sz="2400" b="1" u="sng" dirty="0" err="1" smtClean="0"/>
              <a:t>Шаганэ</a:t>
            </a:r>
            <a:r>
              <a:rPr lang="ru-RU" sz="2400" b="1" u="sng" dirty="0" smtClean="0"/>
              <a:t>!«</a:t>
            </a:r>
            <a:endParaRPr lang="ru-RU" sz="2400" b="1" dirty="0" smtClean="0"/>
          </a:p>
          <a:p>
            <a:r>
              <a:rPr lang="ru-RU" sz="2400" i="1" dirty="0" err="1" smtClean="0"/>
              <a:t>Шаганэ</a:t>
            </a:r>
            <a:r>
              <a:rPr lang="ru-RU" sz="2400" i="1" dirty="0" smtClean="0"/>
              <a:t> ты моя </a:t>
            </a:r>
            <a:r>
              <a:rPr lang="ru-RU" sz="2400" i="1" dirty="0" err="1" smtClean="0"/>
              <a:t>Шаганэ</a:t>
            </a:r>
            <a:r>
              <a:rPr lang="ru-RU" sz="2400" i="1" dirty="0" smtClean="0"/>
              <a:t>! </a:t>
            </a:r>
          </a:p>
          <a:p>
            <a:r>
              <a:rPr lang="ru-RU" sz="2400" i="1" dirty="0" smtClean="0"/>
              <a:t>Потому, что я с севера, что ли, </a:t>
            </a:r>
          </a:p>
          <a:p>
            <a:r>
              <a:rPr lang="ru-RU" sz="2400" i="1" dirty="0" smtClean="0"/>
              <a:t>Я готов рассказать тебе поле, </a:t>
            </a:r>
          </a:p>
          <a:p>
            <a:r>
              <a:rPr lang="ru-RU" sz="2400" i="1" dirty="0" smtClean="0"/>
              <a:t>Про волнистую рожь при луне; </a:t>
            </a:r>
          </a:p>
          <a:p>
            <a:r>
              <a:rPr lang="ru-RU" sz="2400" i="1" dirty="0" err="1" smtClean="0"/>
              <a:t>Шаганэ</a:t>
            </a:r>
            <a:r>
              <a:rPr lang="ru-RU" sz="2400" i="1" dirty="0" smtClean="0"/>
              <a:t> ты моя </a:t>
            </a:r>
            <a:r>
              <a:rPr lang="ru-RU" sz="2400" i="1" dirty="0" err="1" smtClean="0"/>
              <a:t>Шаганэ</a:t>
            </a:r>
            <a:r>
              <a:rPr lang="ru-RU" sz="2400" i="1" dirty="0" smtClean="0"/>
              <a:t> . . . </a:t>
            </a:r>
            <a:endParaRPr lang="ru-RU" sz="2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Прямоугольник 2"/>
          <p:cNvSpPr/>
          <p:nvPr/>
        </p:nvSpPr>
        <p:spPr>
          <a:xfrm>
            <a:off x="928662" y="2551837"/>
            <a:ext cx="7215238" cy="1569660"/>
          </a:xfrm>
          <a:prstGeom prst="rect">
            <a:avLst/>
          </a:prstGeom>
        </p:spPr>
        <p:txBody>
          <a:bodyPr wrap="square">
            <a:spAutoFit/>
          </a:bodyPr>
          <a:lstStyle/>
          <a:p>
            <a:r>
              <a:rPr lang="ru-RU" sz="2400" dirty="0" smtClean="0"/>
              <a:t>- Пленительна красота восточной природы, но поэт думает о родных "рязанских раздольях", к которым он сохранил светлую любовь.</a:t>
            </a:r>
          </a:p>
          <a:p>
            <a:r>
              <a:rPr lang="ru-RU" sz="2400" dirty="0" smtClean="0"/>
              <a:t>- Посмотрим, как связаны предложения в тексте.</a:t>
            </a:r>
            <a:endParaRPr lang="ru-RU" sz="24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5536" y="1196752"/>
            <a:ext cx="8215370" cy="2677656"/>
          </a:xfrm>
          <a:prstGeom prst="rect">
            <a:avLst/>
          </a:prstGeom>
        </p:spPr>
        <p:txBody>
          <a:bodyPr wrap="square">
            <a:spAutoFit/>
          </a:bodyPr>
          <a:lstStyle/>
          <a:p>
            <a:r>
              <a:rPr lang="ru-RU" sz="2800" dirty="0" smtClean="0"/>
              <a:t>Повтор - повторение слов или словосочетаний, благодаря чему на них фиксируется внимание читателя, слушателя и тем самым усиливается их роль в тексте. Повтор придает тексту связность, подчеркивает важные мысли. Если повтор стоит в начале строки, то это называется анафорой.</a:t>
            </a:r>
            <a:endParaRPr lang="ru-RU" sz="2800" dirty="0"/>
          </a:p>
        </p:txBody>
      </p:sp>
      <p:sp>
        <p:nvSpPr>
          <p:cNvPr id="4" name="Прямоугольник 3"/>
          <p:cNvSpPr/>
          <p:nvPr/>
        </p:nvSpPr>
        <p:spPr>
          <a:xfrm>
            <a:off x="1835696" y="4365104"/>
            <a:ext cx="4572000" cy="923330"/>
          </a:xfrm>
          <a:prstGeom prst="rect">
            <a:avLst/>
          </a:prstGeom>
        </p:spPr>
        <p:txBody>
          <a:bodyPr>
            <a:spAutoFit/>
          </a:bodyPr>
          <a:lstStyle/>
          <a:p>
            <a:r>
              <a:rPr lang="ru-RU" b="1" dirty="0" smtClean="0"/>
              <a:t>Написать дома про это дерево </a:t>
            </a:r>
          </a:p>
          <a:p>
            <a:r>
              <a:rPr lang="ru-RU" b="1" dirty="0" smtClean="0"/>
              <a:t>С.А.Есенина</a:t>
            </a:r>
            <a:r>
              <a:rPr lang="ru-RU" dirty="0" smtClean="0"/>
              <a:t>: "Мой край, задумчивый и нежный . . .".</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0"/>
            <a:ext cx="7829576" cy="285728"/>
          </a:xfrm>
        </p:spPr>
        <p:txBody>
          <a:bodyPr>
            <a:normAutofit fontScale="90000"/>
          </a:bodyPr>
          <a:lstStyle/>
          <a:p>
            <a:endParaRPr lang="ru-RU" dirty="0"/>
          </a:p>
        </p:txBody>
      </p:sp>
      <p:sp>
        <p:nvSpPr>
          <p:cNvPr id="3" name="Содержимое 2"/>
          <p:cNvSpPr>
            <a:spLocks noGrp="1"/>
          </p:cNvSpPr>
          <p:nvPr>
            <p:ph idx="1"/>
          </p:nvPr>
        </p:nvSpPr>
        <p:spPr/>
        <p:txBody>
          <a:bodyPr/>
          <a:lstStyle/>
          <a:p>
            <a:pPr>
              <a:buNone/>
            </a:pPr>
            <a:r>
              <a:rPr lang="ru-RU" i="1" dirty="0" smtClean="0"/>
              <a:t>      Решить поставленные задачи позволяет комплексный анализ текста, так как этот вид работы предполагает обучение нормам литературного языка, организацию работы по обогащению словаря и грамматического строя речи учащихся, развитию связной речи. </a:t>
            </a:r>
            <a:endParaRPr lang="ru-RU"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367458"/>
          </a:xfrm>
        </p:spPr>
        <p:txBody>
          <a:bodyPr>
            <a:normAutofit fontScale="90000"/>
          </a:bodyPr>
          <a:lstStyle/>
          <a:p>
            <a:endParaRPr lang="ru-RU" dirty="0"/>
          </a:p>
        </p:txBody>
      </p:sp>
      <p:sp>
        <p:nvSpPr>
          <p:cNvPr id="3" name="Содержимое 2"/>
          <p:cNvSpPr>
            <a:spLocks noGrp="1"/>
          </p:cNvSpPr>
          <p:nvPr>
            <p:ph idx="1"/>
          </p:nvPr>
        </p:nvSpPr>
        <p:spPr>
          <a:xfrm>
            <a:off x="457200" y="2428868"/>
            <a:ext cx="8229600" cy="3895732"/>
          </a:xfrm>
        </p:spPr>
        <p:txBody>
          <a:bodyPr/>
          <a:lstStyle/>
          <a:p>
            <a:r>
              <a:rPr lang="ru-RU" dirty="0" smtClean="0"/>
              <a:t>Образцовые тексты, в которых закрепляются культурные традиции народа, по типу речи делятся на тексты-повествования, тексты-описания, тексты-рассуждения.</a:t>
            </a:r>
          </a:p>
          <a:p>
            <a:endParaRPr lang="ru-RU" dirty="0" smtClean="0"/>
          </a:p>
          <a:p>
            <a:pPr>
              <a:buNone/>
            </a:pPr>
            <a:endParaRPr lang="ru-RU" dirty="0"/>
          </a:p>
        </p:txBody>
      </p:sp>
      <p:pic>
        <p:nvPicPr>
          <p:cNvPr id="5" name="Picture 2"/>
          <p:cNvPicPr>
            <a:picLocks noChangeAspect="1" noChangeArrowheads="1"/>
          </p:cNvPicPr>
          <p:nvPr/>
        </p:nvPicPr>
        <p:blipFill>
          <a:blip r:embed="rId2" cstate="print"/>
          <a:srcRect/>
          <a:stretch>
            <a:fillRect/>
          </a:stretch>
        </p:blipFill>
        <p:spPr bwMode="auto">
          <a:xfrm>
            <a:off x="6143636" y="4643446"/>
            <a:ext cx="2428891" cy="1821669"/>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400" i="1" dirty="0" smtClean="0">
                <a:solidFill>
                  <a:schemeClr val="accent1">
                    <a:lumMod val="75000"/>
                  </a:schemeClr>
                </a:solidFill>
              </a:rPr>
              <a:t>ТЕКСТ РЕАЛИЗУЕТ ОПРЕДЕЛЕННУЮ КОММУНИКАТИВНУЮ ЗАДАЧУ:</a:t>
            </a:r>
            <a:endParaRPr lang="ru-RU" sz="4400" i="1" dirty="0">
              <a:solidFill>
                <a:schemeClr val="accent1">
                  <a:lumMod val="75000"/>
                </a:schemeClr>
              </a:solidFill>
            </a:endParaRPr>
          </a:p>
        </p:txBody>
      </p:sp>
      <p:graphicFrame>
        <p:nvGraphicFramePr>
          <p:cNvPr id="4" name="Содержимое 3"/>
          <p:cNvGraphicFramePr>
            <a:graphicFrameLocks noGrp="1"/>
          </p:cNvGraphicFramePr>
          <p:nvPr>
            <p:ph idx="1"/>
          </p:nvPr>
        </p:nvGraphicFramePr>
        <p:xfrm>
          <a:off x="285720" y="2214554"/>
          <a:ext cx="8286808" cy="4110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42852"/>
            <a:ext cx="8401080" cy="2214578"/>
          </a:xfrm>
        </p:spPr>
        <p:txBody>
          <a:bodyPr>
            <a:normAutofit/>
          </a:bodyPr>
          <a:lstStyle/>
          <a:p>
            <a:r>
              <a:rPr lang="ru-RU" sz="4000" i="1" dirty="0" smtClean="0">
                <a:solidFill>
                  <a:schemeClr val="accent2">
                    <a:lumMod val="75000"/>
                  </a:schemeClr>
                </a:solidFill>
              </a:rPr>
              <a:t>ИСПОЛЬЗОВАНИЕ ТЕКСТА В КАЧЕСТВЕ ДИДАКТИЧЕСКОЙ ЕДИНИЦЫ НА УРОКАХ РУССКОГО ЯЗЫКА</a:t>
            </a:r>
            <a:endParaRPr lang="ru-RU" sz="4000" i="1" dirty="0">
              <a:solidFill>
                <a:schemeClr val="accent2">
                  <a:lumMod val="75000"/>
                </a:schemeClr>
              </a:solidFill>
            </a:endParaRPr>
          </a:p>
        </p:txBody>
      </p:sp>
      <p:sp>
        <p:nvSpPr>
          <p:cNvPr id="3" name="Содержимое 2"/>
          <p:cNvSpPr>
            <a:spLocks noGrp="1"/>
          </p:cNvSpPr>
          <p:nvPr>
            <p:ph idx="1"/>
          </p:nvPr>
        </p:nvSpPr>
        <p:spPr>
          <a:xfrm>
            <a:off x="285720" y="2357430"/>
            <a:ext cx="8401080" cy="4286280"/>
          </a:xfrm>
        </p:spPr>
        <p:txBody>
          <a:bodyPr>
            <a:normAutofit lnSpcReduction="10000"/>
          </a:bodyPr>
          <a:lstStyle/>
          <a:p>
            <a:pPr>
              <a:buNone/>
            </a:pPr>
            <a:r>
              <a:rPr lang="ru-RU" dirty="0" smtClean="0"/>
              <a:t>1. Текст является образцовым в идейно-тематическом и языковом отношении, направлен на нравственное воспитание учащихся, а также демонстрирует звучность, богатство, выразительность языка.</a:t>
            </a:r>
          </a:p>
          <a:p>
            <a:pPr>
              <a:buNone/>
            </a:pPr>
            <a:r>
              <a:rPr lang="ru-RU" dirty="0" smtClean="0"/>
              <a:t>2. В ходе анализа текста осуществляется взаимосвязь всех разделов русского языка.</a:t>
            </a:r>
          </a:p>
          <a:p>
            <a:pPr>
              <a:buNone/>
            </a:pPr>
            <a:r>
              <a:rPr lang="ru-RU" dirty="0" smtClean="0"/>
              <a:t>3. В тексте представлены различные виды </a:t>
            </a:r>
            <a:r>
              <a:rPr lang="ru-RU" dirty="0" err="1" smtClean="0"/>
              <a:t>пунктограмм</a:t>
            </a:r>
            <a:r>
              <a:rPr lang="ru-RU" dirty="0" smtClean="0"/>
              <a:t> и орфограмм, изученных к моменту анализа текста.</a:t>
            </a:r>
          </a:p>
          <a:p>
            <a:pPr>
              <a:buNone/>
            </a:pPr>
            <a:r>
              <a:rPr lang="ru-RU" dirty="0" smtClean="0"/>
              <a:t>4. Предложены все виды разбора.</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704088"/>
            <a:ext cx="8401080" cy="2010532"/>
          </a:xfrm>
        </p:spPr>
        <p:txBody>
          <a:bodyPr>
            <a:noAutofit/>
          </a:bodyPr>
          <a:lstStyle/>
          <a:p>
            <a:r>
              <a:rPr lang="ru-RU" sz="4400" i="1" dirty="0" smtClean="0">
                <a:solidFill>
                  <a:schemeClr val="accent2">
                    <a:lumMod val="75000"/>
                  </a:schemeClr>
                </a:solidFill>
              </a:rPr>
              <a:t>ВСЕ ВИДЫ ЗАДАНИЙ К ТЕКСТАМ УСЛОВНО МОЖНО РАЗДЕЛИТЬ НА ШЕСТЬ ГРУПП:</a:t>
            </a:r>
            <a:endParaRPr lang="ru-RU" sz="4400" i="1" dirty="0">
              <a:solidFill>
                <a:schemeClr val="accent2">
                  <a:lumMod val="75000"/>
                </a:schemeClr>
              </a:solidFill>
            </a:endParaRPr>
          </a:p>
        </p:txBody>
      </p:sp>
      <p:sp>
        <p:nvSpPr>
          <p:cNvPr id="3" name="Содержимое 2"/>
          <p:cNvSpPr>
            <a:spLocks noGrp="1"/>
          </p:cNvSpPr>
          <p:nvPr>
            <p:ph idx="1"/>
          </p:nvPr>
        </p:nvSpPr>
        <p:spPr>
          <a:xfrm>
            <a:off x="642910" y="3000372"/>
            <a:ext cx="8043890" cy="3324228"/>
          </a:xfrm>
        </p:spPr>
        <p:txBody>
          <a:bodyPr>
            <a:normAutofit/>
          </a:bodyPr>
          <a:lstStyle/>
          <a:p>
            <a:r>
              <a:rPr lang="ru-RU" i="1" dirty="0" smtClean="0"/>
              <a:t>Задания по теме «Речь и текст»;</a:t>
            </a:r>
          </a:p>
          <a:p>
            <a:r>
              <a:rPr lang="ru-RU" i="1" dirty="0" smtClean="0"/>
              <a:t>вопросы и задания по основной изучаемой теме в соответствии с программой;</a:t>
            </a:r>
          </a:p>
          <a:p>
            <a:r>
              <a:rPr lang="ru-RU" i="1" dirty="0" smtClean="0"/>
              <a:t>задания по теме «Повторение»;</a:t>
            </a:r>
          </a:p>
          <a:p>
            <a:r>
              <a:rPr lang="ru-RU" i="1" dirty="0" smtClean="0"/>
              <a:t>задания творческого характера; </a:t>
            </a:r>
          </a:p>
          <a:p>
            <a:r>
              <a:rPr lang="ru-RU" i="1" dirty="0" smtClean="0"/>
              <a:t>коррекционная работа;</a:t>
            </a:r>
          </a:p>
          <a:p>
            <a:r>
              <a:rPr lang="ru-RU" i="1" dirty="0" smtClean="0"/>
              <a:t>текущий и итоговый контроль.</a:t>
            </a:r>
          </a:p>
          <a:p>
            <a:endParaRPr lang="ru-RU" i="1" dirty="0"/>
          </a:p>
        </p:txBody>
      </p:sp>
      <p:graphicFrame>
        <p:nvGraphicFramePr>
          <p:cNvPr id="4" name="Объект 3"/>
          <p:cNvGraphicFramePr>
            <a:graphicFrameLocks noChangeAspect="1"/>
          </p:cNvGraphicFramePr>
          <p:nvPr/>
        </p:nvGraphicFramePr>
        <p:xfrm>
          <a:off x="4514850" y="3321050"/>
          <a:ext cx="114300" cy="215900"/>
        </p:xfrm>
        <a:graphic>
          <a:graphicData uri="http://schemas.openxmlformats.org/presentationml/2006/ole">
            <p:oleObj spid="_x0000_s1026" name="Формула" r:id="rId3" imgW="114120" imgH="215640" progId="Equation.3">
              <p:embed/>
            </p:oleObj>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1357</TotalTime>
  <Words>3504</Words>
  <Application>Microsoft Office PowerPoint</Application>
  <PresentationFormat>Экран (4:3)</PresentationFormat>
  <Paragraphs>306</Paragraphs>
  <Slides>48</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48</vt:i4>
      </vt:variant>
    </vt:vector>
  </HeadingPairs>
  <TitlesOfParts>
    <vt:vector size="50" baseType="lpstr">
      <vt:lpstr>Поток</vt:lpstr>
      <vt:lpstr>Формула</vt:lpstr>
      <vt:lpstr>РАБОТА С ТЕКСТОМ НА УРОКАХ РУССКОГО ЯЗЫКА КАК СРЕДСТВО ИНТЕЛЛЕКТУАЛЬНОГО И РЕЧЕВОГО РАЗВИТИЯ УЧАЩИХСЯ</vt:lpstr>
      <vt:lpstr>ЦЕЛИ:</vt:lpstr>
      <vt:lpstr>АКТУАЛЬНОСТЬ ПРОБЛЕМЫ:</vt:lpstr>
      <vt:lpstr>ОЖИДАЕМЫЕ РЕЗУЛЬТАТЫ</vt:lpstr>
      <vt:lpstr>Слайд 5</vt:lpstr>
      <vt:lpstr>Слайд 6</vt:lpstr>
      <vt:lpstr>ТЕКСТ РЕАЛИЗУЕТ ОПРЕДЕЛЕННУЮ КОММУНИКАТИВНУЮ ЗАДАЧУ:</vt:lpstr>
      <vt:lpstr>ИСПОЛЬЗОВАНИЕ ТЕКСТА В КАЧЕСТВЕ ДИДАКТИЧЕСКОЙ ЕДИНИЦЫ НА УРОКАХ РУССКОГО ЯЗЫКА</vt:lpstr>
      <vt:lpstr>ВСЕ ВИДЫ ЗАДАНИЙ К ТЕКСТАМ УСЛОВНО МОЖНО РАЗДЕЛИТЬ НА ШЕСТЬ ГРУПП:</vt:lpstr>
      <vt:lpstr>ЗАДАНИЯ ПО ТЕМЕ «РЕЧЬ И ТЕКСТ»</vt:lpstr>
      <vt:lpstr>ТЕМА «ТЕКСТ  КАК ЕДИНИЦА СИНТАКСИСА» (8 класс)</vt:lpstr>
      <vt:lpstr>Слайд 12</vt:lpstr>
      <vt:lpstr>ВОПРОСЫ И ЗАДАНИЯ ПО ОСНОВНОЙ ТЕМЕ В СООТВЕТСТВИИ С ПРОГРАММОЙ</vt:lpstr>
      <vt:lpstr>ВОПРОСЫ  И ЗАДАНИЯ ПО ТЕМЕ «ФОНЕТИКА»</vt:lpstr>
      <vt:lpstr>ВОПРОСЫ И ЗАДАНИЯ ПО ТЕМЕ «ПОВТОРЕНИЕ»</vt:lpstr>
      <vt:lpstr>Слайд 16</vt:lpstr>
      <vt:lpstr>КОРРЕКЦИОННАЯ РАБОТА</vt:lpstr>
      <vt:lpstr> «РАСПРОСТРАНЕННЫЕ И НЕРАСПРОСТРАНЕННЫЕ ПРЕДЛОЖЕНИЯ» (8 класс)</vt:lpstr>
      <vt:lpstr>ТЕМА «СРЕДСТВА СВЯЗИ ПРЕДЛОЖЕНИЙ В ТЕКСТЕ» ПОЗВОЛИТ ПОРАБОТАТЬ НАД УСТРАНЕНИЕМ НЕОПРАВДАННОГО ПОВТОРА И НЕУДАЧНОГО ИСПОЛЬЗОВАНИЯ МЕСТОИМЕНИЙ</vt:lpstr>
      <vt:lpstr>СЛЕДУЮЩИЕ ЗАДАНИЯ ПОМОГУТ ИЗБАВИТЬСЯ ОТ НЕДОЧЕТОВ, СВЯЗАННЫХ С ПОРЯДКОМ СЛОВ В ПРЕДЛОЖЕНИИ</vt:lpstr>
      <vt:lpstr>Слайд 21</vt:lpstr>
      <vt:lpstr>СИСТЕМА КАРТОЧЕК ДЛЯ КОРРЕКЦИОННОЙ РАБОТЫ СОЗДАНА С УЧЕТОМ ИНДИВИДУАЛЬНЫХ ОСОБЕННОСТЕЙ</vt:lpstr>
      <vt:lpstr>Слайд 23</vt:lpstr>
      <vt:lpstr>СИСТЕМА ЗАДАНИЙ ТВОРЧЕСКОГО ХАРАКТЕРА (работа с текстом при изучении темы «Описание предмета»   6 класс)</vt:lpstr>
      <vt:lpstr>Слайд 25</vt:lpstr>
      <vt:lpstr>ТВОРЧЕСКОЕ ЗАДАНИЕ</vt:lpstr>
      <vt:lpstr>Слайд 27</vt:lpstr>
      <vt:lpstr>ТЕКУЩИЙ И ИТОГОВЫЙ КОНТРОЛЬ</vt:lpstr>
      <vt:lpstr>КОНТРОЛЬНАЯ РАБОТА ПО ТЕМЕ «ГЛАВНЫЕ И ВТОРОСТЕПЕННЫЕ ЧЛЕНЫ ПРЕДЛОЖЕНИЯ» (8 класс)</vt:lpstr>
      <vt:lpstr>Слайд 30</vt:lpstr>
      <vt:lpstr>Слайд 31</vt:lpstr>
      <vt:lpstr>ПРИЛОЖЕНИЕ 1</vt:lpstr>
      <vt:lpstr>ПРИЛОЖЕНИЕ 2</vt:lpstr>
      <vt:lpstr>ПРИЛОЖЕНИЕ 3</vt:lpstr>
      <vt:lpstr>ПРИЛОЖЕНИЕ 4</vt:lpstr>
      <vt:lpstr>ПРИЛОЖЕНИЕ 5</vt:lpstr>
      <vt:lpstr>Урок по русскому языку в 6 классе по теме "Стихи Есенина на уроке русского языка»  </vt:lpstr>
      <vt:lpstr>Слайд 38</vt:lpstr>
      <vt:lpstr>ЦЕЛИ УРОКА:</vt:lpstr>
      <vt:lpstr>Слайд 40</vt:lpstr>
      <vt:lpstr>Слайд 41</vt:lpstr>
      <vt:lpstr>Слайд 42</vt:lpstr>
      <vt:lpstr>Слайд 43</vt:lpstr>
      <vt:lpstr>Слайд 44</vt:lpstr>
      <vt:lpstr>Слайд 45</vt:lpstr>
      <vt:lpstr>Слайд 46</vt:lpstr>
      <vt:lpstr>Слайд 47</vt:lpstr>
      <vt:lpstr>Слайд 48</vt:lpstr>
    </vt:vector>
  </TitlesOfParts>
  <Company>Дом</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Некита</dc:creator>
  <cp:lastModifiedBy>nikitka_nikulin1234@mail.ru</cp:lastModifiedBy>
  <cp:revision>196</cp:revision>
  <dcterms:created xsi:type="dcterms:W3CDTF">2010-01-31T13:53:41Z</dcterms:created>
  <dcterms:modified xsi:type="dcterms:W3CDTF">2015-02-23T13:11:47Z</dcterms:modified>
</cp:coreProperties>
</file>