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69" r:id="rId5"/>
    <p:sldId id="264" r:id="rId6"/>
    <p:sldId id="263" r:id="rId7"/>
    <p:sldId id="262" r:id="rId8"/>
    <p:sldId id="270" r:id="rId9"/>
    <p:sldId id="275" r:id="rId10"/>
    <p:sldId id="271" r:id="rId11"/>
    <p:sldId id="273" r:id="rId12"/>
    <p:sldId id="274" r:id="rId13"/>
    <p:sldId id="272" r:id="rId14"/>
    <p:sldId id="276" r:id="rId15"/>
    <p:sldId id="260" r:id="rId16"/>
    <p:sldId id="277" r:id="rId17"/>
    <p:sldId id="27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1D8E526-F92D-4A0F-B38A-EEFFD6835617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4288E6E-F632-43F0-8EFC-8408F0042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8E526-F92D-4A0F-B38A-EEFFD6835617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8E6E-F632-43F0-8EFC-8408F0042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8E526-F92D-4A0F-B38A-EEFFD6835617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8E6E-F632-43F0-8EFC-8408F0042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1D8E526-F92D-4A0F-B38A-EEFFD6835617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8E6E-F632-43F0-8EFC-8408F0042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1D8E526-F92D-4A0F-B38A-EEFFD6835617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4288E6E-F632-43F0-8EFC-8408F004277D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1D8E526-F92D-4A0F-B38A-EEFFD6835617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4288E6E-F632-43F0-8EFC-8408F0042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1D8E526-F92D-4A0F-B38A-EEFFD6835617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4288E6E-F632-43F0-8EFC-8408F004277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8E526-F92D-4A0F-B38A-EEFFD6835617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8E6E-F632-43F0-8EFC-8408F0042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1D8E526-F92D-4A0F-B38A-EEFFD6835617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4288E6E-F632-43F0-8EFC-8408F0042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1D8E526-F92D-4A0F-B38A-EEFFD6835617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4288E6E-F632-43F0-8EFC-8408F004277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1D8E526-F92D-4A0F-B38A-EEFFD6835617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4288E6E-F632-43F0-8EFC-8408F004277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1D8E526-F92D-4A0F-B38A-EEFFD6835617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4288E6E-F632-43F0-8EFC-8408F004277D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3509968"/>
          </a:xfrm>
        </p:spPr>
        <p:txBody>
          <a:bodyPr>
            <a:normAutofit/>
          </a:bodyPr>
          <a:lstStyle/>
          <a:p>
            <a:r>
              <a:rPr lang="ru-RU" sz="6600" dirty="0" smtClean="0"/>
              <a:t>Урок  русского языка  в  5 классе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4929198"/>
            <a:ext cx="8062912" cy="157163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Шапошникова Лариса Борисовна</a:t>
            </a: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читель русского языка и литературы</a:t>
            </a: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МОУ « СОШ № 4 г. Жирновска»</a:t>
            </a: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Волгоградской области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Составьте и запишите словосочетания</a:t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4" name="Содержимое 3" descr="бумага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1785926"/>
            <a:ext cx="1928826" cy="1643075"/>
          </a:xfrm>
        </p:spPr>
      </p:pic>
      <p:pic>
        <p:nvPicPr>
          <p:cNvPr id="5" name="Рисунок 4" descr="листья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884" y="1928802"/>
            <a:ext cx="2357454" cy="1500198"/>
          </a:xfrm>
          <a:prstGeom prst="rect">
            <a:avLst/>
          </a:prstGeom>
        </p:spPr>
      </p:pic>
      <p:pic>
        <p:nvPicPr>
          <p:cNvPr id="6" name="Рисунок 5" descr="x_4efae61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7884" y="4643446"/>
            <a:ext cx="2643206" cy="1643074"/>
          </a:xfrm>
          <a:prstGeom prst="rect">
            <a:avLst/>
          </a:prstGeom>
        </p:spPr>
      </p:pic>
      <p:pic>
        <p:nvPicPr>
          <p:cNvPr id="7" name="Рисунок 6" descr="пила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472" y="4572008"/>
            <a:ext cx="2071702" cy="1643074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000364" y="1857364"/>
            <a:ext cx="2428892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листы </a:t>
            </a:r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r>
              <a:rPr lang="ru-RU" sz="3600" dirty="0" smtClean="0"/>
              <a:t>листья</a:t>
            </a:r>
            <a:endParaRPr lang="ru-RU" sz="36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2714612" y="2357430"/>
            <a:ext cx="1428760" cy="2857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4214810" y="2643182"/>
            <a:ext cx="1500198" cy="5000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3071802" y="4643446"/>
            <a:ext cx="2428892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Зубы</a:t>
            </a:r>
          </a:p>
          <a:p>
            <a:pPr algn="ctr"/>
            <a:endParaRPr lang="ru-RU" dirty="0"/>
          </a:p>
          <a:p>
            <a:pPr algn="ctr"/>
            <a:r>
              <a:rPr lang="ru-RU" dirty="0" smtClean="0"/>
              <a:t> </a:t>
            </a:r>
          </a:p>
          <a:p>
            <a:pPr algn="ctr"/>
            <a:r>
              <a:rPr lang="ru-RU" sz="3600" dirty="0" smtClean="0"/>
              <a:t>зубья</a:t>
            </a:r>
            <a:endParaRPr lang="ru-RU" sz="3600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4357686" y="5143512"/>
            <a:ext cx="1428760" cy="4286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0800000">
            <a:off x="2714612" y="5286388"/>
            <a:ext cx="1428760" cy="5715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С Ь или без Ь?  Обозначьте условия выбора этих букв.</a:t>
            </a:r>
            <a:endParaRPr lang="ru-RU" sz="40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С крыш(?), около дач (?), много </a:t>
            </a:r>
          </a:p>
          <a:p>
            <a:pPr>
              <a:buNone/>
            </a:pPr>
            <a:r>
              <a:rPr lang="ru-RU" sz="3600" dirty="0" smtClean="0"/>
              <a:t> </a:t>
            </a:r>
            <a:r>
              <a:rPr lang="ru-RU" sz="3600" dirty="0" smtClean="0"/>
              <a:t>   задач (?), нет передач (?), из училищ(?), длинная </a:t>
            </a:r>
            <a:r>
              <a:rPr lang="ru-RU" sz="3600" dirty="0" err="1" smtClean="0"/>
              <a:t>реч</a:t>
            </a:r>
            <a:r>
              <a:rPr lang="ru-RU" sz="3600" dirty="0" smtClean="0"/>
              <a:t>(?), из-за туч (?), густая рож(?), наша </a:t>
            </a:r>
            <a:r>
              <a:rPr lang="ru-RU" sz="3600" dirty="0" err="1" smtClean="0"/>
              <a:t>молодеж</a:t>
            </a:r>
            <a:r>
              <a:rPr lang="ru-RU" sz="3600" dirty="0" smtClean="0"/>
              <a:t>(?).</a:t>
            </a:r>
            <a:endParaRPr lang="ru-RU" sz="3600" dirty="0"/>
          </a:p>
        </p:txBody>
      </p:sp>
      <p:pic>
        <p:nvPicPr>
          <p:cNvPr id="9" name="Picture 3" descr="12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4714884"/>
            <a:ext cx="3357586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22" y="267494"/>
            <a:ext cx="6329378" cy="1399032"/>
          </a:xfrm>
        </p:spPr>
        <p:txBody>
          <a:bodyPr>
            <a:normAutofit/>
          </a:bodyPr>
          <a:lstStyle/>
          <a:p>
            <a:r>
              <a:rPr lang="ru-RU" sz="6600" dirty="0" smtClean="0"/>
              <a:t>Много</a:t>
            </a:r>
            <a:endParaRPr lang="ru-RU" sz="6600" dirty="0"/>
          </a:p>
        </p:txBody>
      </p:sp>
      <p:pic>
        <p:nvPicPr>
          <p:cNvPr id="4" name="Содержимое 3" descr="f91e9e983d71a49f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2071679"/>
            <a:ext cx="2143140" cy="1643074"/>
          </a:xfrm>
          <a:prstGeom prst="rect">
            <a:avLst/>
          </a:prstGeom>
        </p:spPr>
      </p:pic>
      <p:pic>
        <p:nvPicPr>
          <p:cNvPr id="5" name="Рисунок 4" descr="14с48_en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72198" y="4643446"/>
            <a:ext cx="2571768" cy="1785950"/>
          </a:xfrm>
          <a:prstGeom prst="rect">
            <a:avLst/>
          </a:prstGeom>
        </p:spPr>
      </p:pic>
      <p:pic>
        <p:nvPicPr>
          <p:cNvPr id="6" name="Рисунок 5" descr="imgpreview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0760" y="2143116"/>
            <a:ext cx="2571768" cy="1571637"/>
          </a:xfrm>
          <a:prstGeom prst="rect">
            <a:avLst/>
          </a:prstGeom>
        </p:spPr>
      </p:pic>
      <p:pic>
        <p:nvPicPr>
          <p:cNvPr id="7" name="Содержимое 3" descr="чулки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283" y="4643446"/>
            <a:ext cx="2071701" cy="1643074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714612" y="2285992"/>
            <a:ext cx="2928958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Яблок</a:t>
            </a:r>
          </a:p>
          <a:p>
            <a:pPr algn="ctr"/>
            <a:endParaRPr lang="ru-RU" dirty="0" smtClean="0"/>
          </a:p>
          <a:p>
            <a:pPr algn="ctr"/>
            <a:r>
              <a:rPr lang="ru-RU" sz="3600" dirty="0" smtClean="0"/>
              <a:t>помидоров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786050" y="4857760"/>
            <a:ext cx="2771788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Носков</a:t>
            </a:r>
          </a:p>
          <a:p>
            <a:pPr algn="ctr"/>
            <a:endParaRPr lang="ru-RU" dirty="0" smtClean="0"/>
          </a:p>
          <a:p>
            <a:pPr algn="ctr"/>
            <a:r>
              <a:rPr lang="ru-RU" sz="4000" dirty="0" smtClean="0"/>
              <a:t>чулок</a:t>
            </a:r>
            <a:endParaRPr lang="ru-RU" sz="4000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rot="10800000" flipV="1">
            <a:off x="2571736" y="2857496"/>
            <a:ext cx="1143008" cy="1428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4214810" y="2928934"/>
            <a:ext cx="1571636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214810" y="5429264"/>
            <a:ext cx="1643074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0800000">
            <a:off x="2357422" y="5572140"/>
            <a:ext cx="1643074" cy="2857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1480"/>
            <a:ext cx="9001156" cy="1399032"/>
          </a:xfrm>
        </p:spPr>
        <p:txBody>
          <a:bodyPr>
            <a:noAutofit/>
          </a:bodyPr>
          <a:lstStyle/>
          <a:p>
            <a:r>
              <a:rPr lang="ru-RU" sz="4400" dirty="0" smtClean="0"/>
              <a:t>Работа с учебником в парах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311692"/>
          </a:xfrm>
        </p:spPr>
        <p:txBody>
          <a:bodyPr/>
          <a:lstStyle/>
          <a:p>
            <a:r>
              <a:rPr lang="ru-RU" sz="4400" dirty="0" smtClean="0"/>
              <a:t>Упр. </a:t>
            </a:r>
            <a:r>
              <a:rPr lang="ru-RU" sz="6000" dirty="0" smtClean="0"/>
              <a:t>554</a:t>
            </a:r>
          </a:p>
          <a:p>
            <a:pPr>
              <a:buNone/>
            </a:pPr>
            <a:r>
              <a:rPr lang="ru-RU" sz="6000" dirty="0" smtClean="0"/>
              <a:t> </a:t>
            </a:r>
            <a:r>
              <a:rPr lang="ru-RU" sz="6000" dirty="0" smtClean="0"/>
              <a:t> </a:t>
            </a:r>
            <a:r>
              <a:rPr lang="ru-RU" sz="4000" dirty="0" smtClean="0"/>
              <a:t>Перепишите, раскрывая скобки.</a:t>
            </a:r>
            <a:endParaRPr lang="ru-RU" sz="4000" dirty="0"/>
          </a:p>
        </p:txBody>
      </p:sp>
      <p:pic>
        <p:nvPicPr>
          <p:cNvPr id="4" name="Picture 7" descr="2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4714884"/>
            <a:ext cx="342902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Параграф </a:t>
            </a:r>
            <a:r>
              <a:rPr lang="ru-RU" sz="7200" dirty="0" smtClean="0"/>
              <a:t>98</a:t>
            </a:r>
          </a:p>
          <a:p>
            <a:r>
              <a:rPr lang="ru-RU" sz="4800" dirty="0" smtClean="0"/>
              <a:t>Упр. </a:t>
            </a:r>
            <a:r>
              <a:rPr lang="ru-RU" sz="7200" dirty="0" smtClean="0"/>
              <a:t>555</a:t>
            </a:r>
            <a:endParaRPr lang="ru-RU" sz="7200" dirty="0"/>
          </a:p>
        </p:txBody>
      </p:sp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4000504"/>
            <a:ext cx="3714776" cy="22145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Итог урока.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-</a:t>
            </a:r>
            <a:r>
              <a:rPr lang="ru-RU" sz="3200" b="1" dirty="0" smtClean="0"/>
              <a:t> Чему учились на уроке?</a:t>
            </a:r>
          </a:p>
          <a:p>
            <a:pPr>
              <a:defRPr/>
            </a:pPr>
            <a:endParaRPr lang="ru-RU" sz="3200" b="1" dirty="0" smtClean="0"/>
          </a:p>
          <a:p>
            <a:pPr>
              <a:defRPr/>
            </a:pPr>
            <a:r>
              <a:rPr lang="ru-RU" sz="3200" b="1" dirty="0" smtClean="0"/>
              <a:t>- Что больше всего понравилось на уроке?</a:t>
            </a:r>
          </a:p>
          <a:p>
            <a:pPr>
              <a:defRPr/>
            </a:pPr>
            <a:endParaRPr lang="ru-RU" sz="3200" b="1" dirty="0" smtClean="0"/>
          </a:p>
          <a:p>
            <a:pPr>
              <a:defRPr/>
            </a:pPr>
            <a:r>
              <a:rPr lang="ru-RU" sz="3200" b="1" dirty="0" smtClean="0"/>
              <a:t>- Ваши предложения.</a:t>
            </a:r>
            <a:endParaRPr lang="ru-RU" dirty="0"/>
          </a:p>
        </p:txBody>
      </p:sp>
      <p:pic>
        <p:nvPicPr>
          <p:cNvPr id="4" name="Picture 7" descr="B_Fly0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3714752"/>
            <a:ext cx="2571768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10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1214422"/>
            <a:ext cx="6858048" cy="507209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3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071546"/>
            <a:ext cx="7000924" cy="50006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Обозначьте  </a:t>
            </a:r>
            <a:r>
              <a:rPr lang="ru-RU" sz="4400" dirty="0" smtClean="0"/>
              <a:t>склонения </a:t>
            </a:r>
            <a:r>
              <a:rPr lang="ru-RU" sz="4400" dirty="0" smtClean="0"/>
              <a:t>имен существительных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454568"/>
          </a:xfrm>
        </p:spPr>
        <p:txBody>
          <a:bodyPr>
            <a:normAutofit fontScale="85000" lnSpcReduction="20000"/>
          </a:bodyPr>
          <a:lstStyle/>
          <a:p>
            <a:r>
              <a:rPr lang="ru-RU" sz="4400" b="1" i="1" dirty="0" smtClean="0"/>
              <a:t> Друг</a:t>
            </a:r>
            <a:r>
              <a:rPr lang="ru-RU" sz="4400" b="1" i="1" dirty="0" smtClean="0"/>
              <a:t>, окно, солнце, работа, помощь, дядя,</a:t>
            </a:r>
            <a:r>
              <a:rPr lang="ru-RU" sz="4400" dirty="0" smtClean="0"/>
              <a:t> </a:t>
            </a:r>
            <a:r>
              <a:rPr lang="ru-RU" sz="4400" b="1" i="1" dirty="0" smtClean="0"/>
              <a:t>снегирь, тетрадь, </a:t>
            </a:r>
            <a:r>
              <a:rPr lang="ru-RU" sz="4400" b="1" i="1" dirty="0" smtClean="0"/>
              <a:t>дружба</a:t>
            </a:r>
            <a:r>
              <a:rPr lang="ru-RU" sz="4400" b="1" dirty="0" smtClean="0"/>
              <a:t> </a:t>
            </a:r>
            <a:r>
              <a:rPr lang="ru-RU" sz="4400" b="1" dirty="0" smtClean="0"/>
              <a:t>тетрадь, ручка, </a:t>
            </a:r>
            <a:r>
              <a:rPr lang="ru-RU" sz="4400" b="1" dirty="0" smtClean="0"/>
              <a:t>пенал, книги, карандаш, </a:t>
            </a:r>
            <a:r>
              <a:rPr lang="ru-RU" sz="4400" b="1" dirty="0" smtClean="0"/>
              <a:t>линейка</a:t>
            </a:r>
          </a:p>
          <a:p>
            <a:pPr>
              <a:buNone/>
            </a:pPr>
            <a:endParaRPr lang="ru-RU" sz="4400" b="1" dirty="0" smtClean="0"/>
          </a:p>
          <a:p>
            <a:r>
              <a:rPr lang="ru-RU" b="1" dirty="0" smtClean="0"/>
              <a:t>Какое слово здесь лишнее и почему?</a:t>
            </a:r>
          </a:p>
          <a:p>
            <a:endParaRPr lang="ru-RU" b="1" dirty="0" smtClean="0"/>
          </a:p>
          <a:p>
            <a:r>
              <a:rPr lang="ru-RU" b="1" dirty="0" smtClean="0"/>
              <a:t>Определите тему сегодняшнего урока.</a:t>
            </a:r>
            <a:endParaRPr lang="ru-RU" dirty="0" smtClean="0"/>
          </a:p>
          <a:p>
            <a:pPr>
              <a:buNone/>
            </a:pPr>
            <a:r>
              <a:rPr lang="ru-RU" sz="2200" b="1" i="1" dirty="0" smtClean="0"/>
              <a:t> </a:t>
            </a:r>
            <a:endParaRPr lang="ru-RU" sz="2200" dirty="0" smtClean="0"/>
          </a:p>
          <a:p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776288"/>
            <a:ext cx="8174860" cy="3795720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Множественное число имен существительных.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3643314"/>
            <a:ext cx="8062912" cy="359566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Цели урока: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Познакомиться  со </a:t>
            </a:r>
            <a:r>
              <a:rPr lang="ru-RU" dirty="0" smtClean="0"/>
              <a:t>склонением имен существительных во множественном числе. </a:t>
            </a:r>
            <a:endParaRPr lang="ru-RU" dirty="0" smtClean="0"/>
          </a:p>
          <a:p>
            <a:r>
              <a:rPr lang="ru-RU" dirty="0" smtClean="0"/>
              <a:t>Познакомиться  </a:t>
            </a:r>
            <a:r>
              <a:rPr lang="ru-RU" dirty="0" smtClean="0"/>
              <a:t>с особенностями окончаний имен существительных в именительном падеже множественного числа.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Единственное и множественное число имен существительных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Имена существительные, обозначающие </a:t>
            </a: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один</a:t>
            </a: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предмет, находятся в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единственном числе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None/>
            </a:pP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ru-RU" sz="24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Имена существительные, обозначающие </a:t>
            </a: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несколько</a:t>
            </a: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 предметов, находятся во </a:t>
            </a:r>
            <a:r>
              <a:rPr lang="ru-RU" sz="2400" b="1" dirty="0" smtClean="0">
                <a:solidFill>
                  <a:srgbClr val="FF0000"/>
                </a:solidFill>
                <a:cs typeface="Arial" charset="0"/>
              </a:rPr>
              <a:t>множественном  числе.  </a:t>
            </a:r>
          </a:p>
          <a:p>
            <a:endParaRPr lang="ru-RU" dirty="0"/>
          </a:p>
        </p:txBody>
      </p:sp>
      <p:pic>
        <p:nvPicPr>
          <p:cNvPr id="6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286512" y="1928801"/>
            <a:ext cx="1571636" cy="14287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4357694"/>
            <a:ext cx="1285884" cy="1785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5214950"/>
            <a:ext cx="1785950" cy="15001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4786322"/>
            <a:ext cx="1335068" cy="1857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cxnSp>
        <p:nvCxnSpPr>
          <p:cNvPr id="11" name="Прямая со стрелкой 10"/>
          <p:cNvCxnSpPr/>
          <p:nvPr/>
        </p:nvCxnSpPr>
        <p:spPr>
          <a:xfrm flipV="1">
            <a:off x="4500562" y="2571744"/>
            <a:ext cx="1428760" cy="642942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572000" y="4714884"/>
            <a:ext cx="121444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/>
              <a:t>Заполнить таблицу по образцу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Падежи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И. п.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воробьи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цветы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листья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Р. п.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воробьёв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Д. п.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В. п.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листья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Т. п.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П. п.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о цветах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2357454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Проверь</a:t>
            </a:r>
            <a:r>
              <a:rPr lang="ru-RU" sz="3100" dirty="0" smtClean="0"/>
              <a:t>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2700" dirty="0" smtClean="0"/>
              <a:t>При склонении имена сущ. во множественном числе не делятся на 1,2,3 склонение.</a:t>
            </a:r>
            <a:br>
              <a:rPr lang="ru-RU" sz="2700" dirty="0" smtClean="0"/>
            </a:br>
            <a:endParaRPr lang="ru-RU" sz="27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285992"/>
          <a:ext cx="8229600" cy="43323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6189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Падежи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6189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И. п.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воробьи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цветы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листья</a:t>
                      </a:r>
                    </a:p>
                  </a:txBody>
                  <a:tcPr horzOverflow="overflow"/>
                </a:tc>
              </a:tr>
              <a:tr h="6189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Р. п.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воробьёв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цветов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листьев</a:t>
                      </a:r>
                    </a:p>
                  </a:txBody>
                  <a:tcPr horzOverflow="overflow"/>
                </a:tc>
              </a:tr>
              <a:tr h="6189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Д. п.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воробьям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цветам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листьям</a:t>
                      </a:r>
                    </a:p>
                  </a:txBody>
                  <a:tcPr horzOverflow="overflow"/>
                </a:tc>
              </a:tr>
              <a:tr h="6189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В. п.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воробьёв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цветы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листья</a:t>
                      </a:r>
                    </a:p>
                  </a:txBody>
                  <a:tcPr horzOverflow="overflow"/>
                </a:tc>
              </a:tr>
              <a:tr h="6189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Т. п.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воробьями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цветами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листьями</a:t>
                      </a:r>
                    </a:p>
                  </a:txBody>
                  <a:tcPr horzOverflow="overflow"/>
                </a:tc>
              </a:tr>
              <a:tr h="6189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П. п.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о воробьях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о цветах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о листьях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Именительный падеж множественного числа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357430"/>
          <a:ext cx="8229600" cy="238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Женский род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Мужской род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Средний род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Книги, буквы, мысли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Словари, алфавиты;</a:t>
                      </a:r>
                    </a:p>
                    <a:p>
                      <a:r>
                        <a:rPr lang="ru-RU" dirty="0" smtClean="0"/>
                        <a:t>Профессора, 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Слова, предложения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-и (-</a:t>
                      </a:r>
                      <a:r>
                        <a:rPr lang="ru-RU" dirty="0" err="1" smtClean="0"/>
                        <a:t>ы</a:t>
                      </a:r>
                      <a:r>
                        <a:rPr lang="ru-RU" dirty="0" smtClean="0"/>
                        <a:t>)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-и (-</a:t>
                      </a:r>
                      <a:r>
                        <a:rPr lang="ru-RU" dirty="0" err="1" smtClean="0"/>
                        <a:t>ы</a:t>
                      </a:r>
                      <a:r>
                        <a:rPr lang="ru-RU" dirty="0" smtClean="0"/>
                        <a:t> )</a:t>
                      </a:r>
                    </a:p>
                    <a:p>
                      <a:r>
                        <a:rPr lang="ru-RU" dirty="0" smtClean="0"/>
                        <a:t>-а (-я</a:t>
                      </a:r>
                      <a:r>
                        <a:rPr lang="ru-RU" baseline="0" dirty="0" smtClean="0"/>
                        <a:t> )</a:t>
                      </a:r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-а (-я 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/>
              <a:t>Работа с учебником в парах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Упр. </a:t>
            </a:r>
            <a:r>
              <a:rPr lang="ru-RU" sz="4800" dirty="0" smtClean="0"/>
              <a:t>550</a:t>
            </a:r>
          </a:p>
          <a:p>
            <a:r>
              <a:rPr lang="ru-RU" sz="3200" dirty="0" smtClean="0"/>
              <a:t>Запишите существительные в именительном падеже множественного числа в алфавитном порядке.</a:t>
            </a:r>
          </a:p>
          <a:p>
            <a:endParaRPr lang="ru-RU" dirty="0"/>
          </a:p>
        </p:txBody>
      </p:sp>
      <p:pic>
        <p:nvPicPr>
          <p:cNvPr id="4" name="Picture 7" descr="2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4143380"/>
            <a:ext cx="2643206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189</TotalTime>
  <Words>375</Words>
  <Application>Microsoft Office PowerPoint</Application>
  <PresentationFormat>Экран (4:3)</PresentationFormat>
  <Paragraphs>116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Яркая</vt:lpstr>
      <vt:lpstr>Урок  русского языка  в  5 классе</vt:lpstr>
      <vt:lpstr>Обозначьте  склонения имен существительных</vt:lpstr>
      <vt:lpstr>Множественное число имен существительных.</vt:lpstr>
      <vt:lpstr>Цели урока:</vt:lpstr>
      <vt:lpstr>Единственное и множественное число имен существительных</vt:lpstr>
      <vt:lpstr>Заполнить таблицу по образцу</vt:lpstr>
      <vt:lpstr>Проверь!   При склонении имена сущ. во множественном числе не делятся на 1,2,3 склонение. </vt:lpstr>
      <vt:lpstr>Именительный падеж множественного числа</vt:lpstr>
      <vt:lpstr>Работа с учебником в парах</vt:lpstr>
      <vt:lpstr>Составьте и запишите словосочетания </vt:lpstr>
      <vt:lpstr>С Ь или без Ь?  Обозначьте условия выбора этих букв.</vt:lpstr>
      <vt:lpstr>Много</vt:lpstr>
      <vt:lpstr>Работа с учебником в парах</vt:lpstr>
      <vt:lpstr>Домашнее задание</vt:lpstr>
      <vt:lpstr>Итог урока.</vt:lpstr>
      <vt:lpstr>Слайд 16</vt:lpstr>
      <vt:lpstr>Слайд 17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55</cp:revision>
  <dcterms:created xsi:type="dcterms:W3CDTF">2015-02-23T12:35:53Z</dcterms:created>
  <dcterms:modified xsi:type="dcterms:W3CDTF">2015-02-23T15:45:25Z</dcterms:modified>
</cp:coreProperties>
</file>