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</p:sldIdLst>
  <p:sldSz cx="6858000" cy="9144000" type="screen4x3"/>
  <p:notesSz cx="6856413" cy="9750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2405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014" y="14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Вера Юрьевна\Мои документы\Мои рисунки, музыка\фото 01.04.09\DSC009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8276">
            <a:off x="3365543" y="4567465"/>
            <a:ext cx="3342584" cy="359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Вера Юрьевна\Мои документы\Мои рисунки, музыка\картинки о питании\о питании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 rot="1164288">
            <a:off x="4615489" y="273849"/>
            <a:ext cx="1978283" cy="1928826"/>
          </a:xfrm>
          <a:prstGeom prst="rect">
            <a:avLst/>
          </a:prstGeom>
          <a:noFill/>
        </p:spPr>
      </p:pic>
      <p:pic>
        <p:nvPicPr>
          <p:cNvPr id="7" name="Рисунок 6" descr="C:\Documents and Settings\Вера Юрьевна\Мои документы\Мои рисунки, музыка\DCIM\101MSDCF\DSC02050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21308524">
            <a:off x="255054" y="4863366"/>
            <a:ext cx="3826140" cy="39407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015058" cy="135732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24057B"/>
                </a:solidFill>
              </a:rPr>
              <a:t/>
            </a:r>
            <a:br>
              <a:rPr lang="en-US" sz="2400" b="1" dirty="0" smtClean="0">
                <a:solidFill>
                  <a:srgbClr val="24057B"/>
                </a:solidFill>
              </a:rPr>
            </a:br>
            <a:r>
              <a:rPr lang="en-US" sz="2400" b="1" dirty="0" smtClean="0">
                <a:solidFill>
                  <a:srgbClr val="24057B"/>
                </a:solidFill>
              </a:rPr>
              <a:t/>
            </a:r>
            <a:br>
              <a:rPr lang="en-US" sz="2400" b="1" dirty="0" smtClean="0">
                <a:solidFill>
                  <a:srgbClr val="24057B"/>
                </a:solidFill>
              </a:rPr>
            </a:br>
            <a:r>
              <a:rPr lang="en-US" sz="2400" b="1" dirty="0" smtClean="0">
                <a:solidFill>
                  <a:srgbClr val="24057B"/>
                </a:solidFill>
              </a:rPr>
              <a:t/>
            </a:r>
            <a:br>
              <a:rPr lang="en-US" sz="2400" b="1" dirty="0" smtClean="0">
                <a:solidFill>
                  <a:srgbClr val="24057B"/>
                </a:solidFill>
              </a:rPr>
            </a:br>
            <a:r>
              <a:rPr lang="en-US" sz="2400" b="1" dirty="0" smtClean="0">
                <a:solidFill>
                  <a:srgbClr val="24057B"/>
                </a:solidFill>
              </a:rPr>
              <a:t/>
            </a:r>
            <a:br>
              <a:rPr lang="en-US" sz="2400" b="1" dirty="0" smtClean="0">
                <a:solidFill>
                  <a:srgbClr val="24057B"/>
                </a:solidFill>
              </a:rPr>
            </a:br>
            <a:r>
              <a:rPr lang="en-US" sz="2400" b="1" dirty="0" smtClean="0">
                <a:solidFill>
                  <a:srgbClr val="24057B"/>
                </a:solidFill>
              </a:rPr>
              <a:t/>
            </a:r>
            <a:br>
              <a:rPr lang="en-US" sz="2400" b="1" dirty="0" smtClean="0">
                <a:solidFill>
                  <a:srgbClr val="24057B"/>
                </a:solidFill>
              </a:rPr>
            </a:br>
            <a:r>
              <a:rPr lang="en-US" sz="2400" b="1" dirty="0" smtClean="0">
                <a:solidFill>
                  <a:srgbClr val="24057B"/>
                </a:solidFill>
              </a:rPr>
              <a:t/>
            </a:r>
            <a:br>
              <a:rPr lang="en-US" sz="2400" b="1" dirty="0" smtClean="0">
                <a:solidFill>
                  <a:srgbClr val="24057B"/>
                </a:solidFill>
              </a:rPr>
            </a:br>
            <a:r>
              <a:rPr lang="en-US" sz="2400" b="1" dirty="0" smtClean="0">
                <a:solidFill>
                  <a:srgbClr val="24057B"/>
                </a:solidFill>
              </a:rPr>
              <a:t/>
            </a:r>
            <a:br>
              <a:rPr lang="en-US" sz="2400" b="1" dirty="0" smtClean="0">
                <a:solidFill>
                  <a:srgbClr val="24057B"/>
                </a:solidFill>
              </a:rPr>
            </a:br>
            <a:r>
              <a:rPr lang="en-US" sz="2400" b="1" dirty="0" smtClean="0">
                <a:solidFill>
                  <a:srgbClr val="24057B"/>
                </a:solidFill>
              </a:rPr>
              <a:t>     </a:t>
            </a:r>
            <a:r>
              <a:rPr lang="ru-RU" sz="3600" b="1" dirty="0" smtClean="0">
                <a:solidFill>
                  <a:srgbClr val="24057B"/>
                </a:solidFill>
              </a:rPr>
              <a:t>«</a:t>
            </a:r>
            <a:r>
              <a:rPr lang="ru-RU" sz="3200" b="1" dirty="0" smtClean="0">
                <a:solidFill>
                  <a:srgbClr val="24057B"/>
                </a:solidFill>
              </a:rPr>
              <a:t>Правильное питание –</a:t>
            </a:r>
            <a:r>
              <a:rPr lang="en-US" sz="3200" b="1" dirty="0" smtClean="0">
                <a:solidFill>
                  <a:srgbClr val="24057B"/>
                </a:solidFill>
              </a:rPr>
              <a:t/>
            </a:r>
            <a:br>
              <a:rPr lang="en-US" sz="3200" b="1" dirty="0" smtClean="0">
                <a:solidFill>
                  <a:srgbClr val="24057B"/>
                </a:solidFill>
              </a:rPr>
            </a:br>
            <a:r>
              <a:rPr lang="en-US" sz="3200" b="1" dirty="0" smtClean="0">
                <a:solidFill>
                  <a:srgbClr val="24057B"/>
                </a:solidFill>
              </a:rPr>
              <a:t> </a:t>
            </a:r>
            <a:r>
              <a:rPr lang="ru-RU" sz="3200" b="1" dirty="0" smtClean="0">
                <a:solidFill>
                  <a:srgbClr val="24057B"/>
                </a:solidFill>
              </a:rPr>
              <a:t>залог успешного учебного</a:t>
            </a:r>
            <a:r>
              <a:rPr lang="en-US" sz="3200" b="1" dirty="0" smtClean="0">
                <a:solidFill>
                  <a:srgbClr val="24057B"/>
                </a:solidFill>
              </a:rPr>
              <a:t>       </a:t>
            </a:r>
            <a:r>
              <a:rPr lang="ru-RU" sz="2800" b="1" dirty="0" smtClean="0">
                <a:solidFill>
                  <a:srgbClr val="24057B"/>
                </a:solidFill>
              </a:rPr>
              <a:t>процесса».</a:t>
            </a:r>
            <a:endParaRPr lang="ru-RU" sz="2800" b="1" dirty="0">
              <a:solidFill>
                <a:srgbClr val="24057B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42900" y="1857356"/>
            <a:ext cx="6300810" cy="242889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400" dirty="0" smtClean="0">
                <a:solidFill>
                  <a:srgbClr val="24057B"/>
                </a:solidFill>
              </a:rPr>
              <a:t>Чтобы успешно учиться, мозг должен в достаточном количестве получать важные микроэлементы - цинк, железо, йод. </a:t>
            </a:r>
          </a:p>
          <a:p>
            <a:pPr algn="just"/>
            <a:r>
              <a:rPr lang="ru-RU" sz="2400" dirty="0" smtClean="0">
                <a:solidFill>
                  <a:srgbClr val="24057B"/>
                </a:solidFill>
              </a:rPr>
              <a:t>    Они обеспечивают отличную память, высокую работоспособность,</a:t>
            </a:r>
            <a:r>
              <a:rPr lang="en-US" sz="2400" dirty="0" smtClean="0">
                <a:solidFill>
                  <a:srgbClr val="24057B"/>
                </a:solidFill>
              </a:rPr>
              <a:t> </a:t>
            </a:r>
            <a:r>
              <a:rPr lang="ru-RU" sz="2400" dirty="0" smtClean="0">
                <a:solidFill>
                  <a:srgbClr val="24057B"/>
                </a:solidFill>
              </a:rPr>
              <a:t>быструю  реакцию, хорошую речь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785794" y="8715404"/>
            <a:ext cx="5729307" cy="2143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/>
              <a:t>Социальный педагог </a:t>
            </a:r>
            <a:r>
              <a:rPr lang="ru-RU" sz="1400" dirty="0" smtClean="0"/>
              <a:t>МБОУ </a:t>
            </a:r>
            <a:r>
              <a:rPr lang="ru-RU" sz="1400" dirty="0" smtClean="0"/>
              <a:t>«Средняя школа </a:t>
            </a:r>
            <a:r>
              <a:rPr lang="ru-RU" sz="1400" dirty="0" smtClean="0"/>
              <a:t>№ 6»    </a:t>
            </a:r>
            <a:r>
              <a:rPr lang="ru-RU" sz="1400" dirty="0" smtClean="0"/>
              <a:t>Парулина В.Ю.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60" y="304800"/>
            <a:ext cx="3929090" cy="62386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60000"/>
                </a:solidFill>
              </a:rPr>
              <a:t> </a:t>
            </a:r>
            <a:r>
              <a:rPr lang="ru-RU" sz="3600" b="1" dirty="0">
                <a:solidFill>
                  <a:srgbClr val="760000"/>
                </a:solidFill>
              </a:rPr>
              <a:t>Йоду мне, йоду</a:t>
            </a:r>
            <a:r>
              <a:rPr lang="ru-RU" sz="3600" b="1" dirty="0" smtClean="0">
                <a:solidFill>
                  <a:srgbClr val="760000"/>
                </a:solidFill>
              </a:rPr>
              <a:t>!</a:t>
            </a:r>
            <a:r>
              <a:rPr sz="3600" b="1" smtClean="0">
                <a:solidFill>
                  <a:srgbClr val="760000"/>
                </a:solidFill>
              </a:rPr>
              <a:t>  I     </a:t>
            </a:r>
            <a:endParaRPr lang="ru-RU" b="1" dirty="0">
              <a:solidFill>
                <a:srgbClr val="76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66" y="1000100"/>
            <a:ext cx="6286544" cy="192882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100" dirty="0" smtClean="0"/>
              <a:t>Недостаток йода снижает интеллектуальное развитие ребёнка любого возраста на 10-15%.  Ухудшается память, внимание, умение складывать слова в предложения, мелкие движения рук, необходимые для развития мышления, речи.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0"/>
            <a:ext cx="6086496" cy="582900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7030A0"/>
                </a:solidFill>
              </a:rPr>
              <a:t>Решаем проблему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/>
              <a:t>Специалисты рекомендуют чаще давать ребёнку морепродукты и рыбу во всех видах – жаренную, варёную и даже солёную в небольших количествах.</a:t>
            </a:r>
          </a:p>
          <a:p>
            <a:pPr algn="just">
              <a:buFont typeface="Wingdings" pitchFamily="2" charset="2"/>
              <a:buChar char="q"/>
            </a:pPr>
            <a:endParaRPr lang="en-US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/>
              <a:t>  Раз в неделю врачи советуют готовить салат из морской капусты.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800" dirty="0" smtClean="0"/>
              <a:t>  Любую еду нужно солить исключительно йодированной солью.</a:t>
            </a:r>
            <a:endParaRPr lang="en-US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>
              <a:buNone/>
            </a:pPr>
            <a:endParaRPr lang="ru-RU" sz="1800" dirty="0" smtClean="0"/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1800" dirty="0" smtClean="0"/>
              <a:t>  В стрессовых ситуациях и при больших нагрузках следует принимать витаминно - минеральные комплексы.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Рисунок 5" descr="рыба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6" y="4071933"/>
            <a:ext cx="2143140" cy="714381"/>
          </a:xfrm>
          <a:prstGeom prst="rect">
            <a:avLst/>
          </a:prstGeom>
          <a:noFill/>
        </p:spPr>
      </p:pic>
      <p:pic>
        <p:nvPicPr>
          <p:cNvPr id="7" name="Рисунок 6" descr="untitleфыфы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6" y="7429520"/>
            <a:ext cx="2571768" cy="1357322"/>
          </a:xfrm>
          <a:prstGeom prst="rect">
            <a:avLst/>
          </a:prstGeom>
          <a:noFill/>
        </p:spPr>
      </p:pic>
      <p:pic>
        <p:nvPicPr>
          <p:cNvPr id="8" name="Рисунок 7" descr="сл8"/>
          <p:cNvPicPr/>
          <p:nvPr/>
        </p:nvPicPr>
        <p:blipFill>
          <a:blip r:embed="rId4" cstate="print">
            <a:lum bright="-18000" contrast="48000"/>
          </a:blip>
          <a:srcRect t="2856" r="6120" b="4161"/>
          <a:stretch>
            <a:fillRect/>
          </a:stretch>
        </p:blipFill>
        <p:spPr bwMode="auto">
          <a:xfrm>
            <a:off x="3286124" y="5715008"/>
            <a:ext cx="2290767" cy="785818"/>
          </a:xfrm>
          <a:prstGeom prst="rect">
            <a:avLst/>
          </a:prstGeom>
          <a:noFill/>
        </p:spPr>
      </p:pic>
      <p:pic>
        <p:nvPicPr>
          <p:cNvPr id="9" name="Рисунок 8" descr="bcd4f92186b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80" y="7643834"/>
            <a:ext cx="1646766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214282"/>
            <a:ext cx="3714776" cy="1000132"/>
          </a:xfrm>
        </p:spPr>
        <p:txBody>
          <a:bodyPr/>
          <a:lstStyle/>
          <a:p>
            <a:pPr algn="ctr"/>
            <a:r>
              <a:rPr lang="ru-RU" sz="2800" b="1" dirty="0" smtClean="0"/>
              <a:t>Дефицитное  железо .                         </a:t>
            </a:r>
            <a:r>
              <a:rPr sz="2800" b="1" smtClean="0"/>
              <a:t>F</a:t>
            </a:r>
            <a:r>
              <a:rPr lang="en-US" sz="2800" b="1" dirty="0" smtClean="0"/>
              <a:t>e</a:t>
            </a:r>
            <a:r>
              <a:rPr sz="2800" b="1" smtClean="0"/>
              <a:t>    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52" y="1357290"/>
            <a:ext cx="6572296" cy="19288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/>
              <a:t>    Школьники, которым не хватает железа, часто получают двойки и тройки, потому что их мозг постоянно ощущает нехватку кислорода – его доставляет клетками мозга железо.    </a:t>
            </a:r>
          </a:p>
          <a:p>
            <a:pPr algn="just"/>
            <a:r>
              <a:rPr lang="ru-RU" sz="1800" dirty="0" smtClean="0"/>
              <a:t>     Особенно актуальна проблема анемии у девочек с приходом  менструации и у тех из них, которые активно худеют и сидят на разных диетах.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52" y="3571869"/>
            <a:ext cx="6572296" cy="44291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7030A0"/>
                </a:solidFill>
              </a:rPr>
              <a:t>Решаем проблему. </a:t>
            </a:r>
            <a:endParaRPr lang="en-US" sz="3200" b="1" u="sng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900" dirty="0" smtClean="0"/>
              <a:t>Лучше всего усваивается железо, которое содержится в продуктах животного происхождения. Поэтому врачи советуют, есть больше печени и мяса. Но жир мешает усвоению железа, поэтому лучше, если будет  мясо постным.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900" dirty="0" smtClean="0"/>
              <a:t>    Не дает микроэлементу нормально усваиваться организмом избыток фосфора и кальция. Поэтому не стоит в один приём есть мясо и сыр или молоко. Не рекомендуется также запивать мясные блюда  кофе или чаем, так как содержащиеся в них напитках танины связывают это необходимое вещество.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900" dirty="0" smtClean="0"/>
              <a:t>   Железо из фруктов, овощей, а также из орехов и различных круп лучше усваивается при наличии витамина С. Поэтому эти продукты диетологи советуют запивать соком цитрусовых, отваром шиповника</a:t>
            </a:r>
            <a:endParaRPr lang="ru-RU" sz="2900" dirty="0"/>
          </a:p>
        </p:txBody>
      </p:sp>
      <p:pic>
        <p:nvPicPr>
          <p:cNvPr id="5" name="Рисунок 4" descr="D:\клипарты\еда раст\f6fdc112e9ef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4" y="7786711"/>
            <a:ext cx="285752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Вера Юрьевна\Мои документы\Мои рисунки, музыка\картинки о питании\о питании 0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58082"/>
            <a:ext cx="1533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bd52738f25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8" y="8072462"/>
            <a:ext cx="1190625" cy="762000"/>
          </a:xfrm>
          <a:prstGeom prst="rect">
            <a:avLst/>
          </a:prstGeom>
          <a:noFill/>
        </p:spPr>
      </p:pic>
      <p:pic>
        <p:nvPicPr>
          <p:cNvPr id="7" name="Рисунок 6" descr="50d0a761649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3154103">
            <a:off x="2263418" y="7026925"/>
            <a:ext cx="637247" cy="1157503"/>
          </a:xfrm>
          <a:prstGeom prst="rect">
            <a:avLst/>
          </a:prstGeom>
          <a:noFill/>
        </p:spPr>
      </p:pic>
      <p:pic>
        <p:nvPicPr>
          <p:cNvPr id="10" name="Рисунок 9" descr="caf8ca853b4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92" y="7143768"/>
            <a:ext cx="609600" cy="86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66670">
            <a:off x="1557132" y="268446"/>
            <a:ext cx="2888736" cy="909614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sz="2800" b="1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Цинковый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щит.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357290"/>
            <a:ext cx="6300810" cy="31432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800" dirty="0" smtClean="0"/>
              <a:t>Коварство дефицита цинка в том, что внешне это никак не проявляется. Между тем не так давно учёные выяснили, что цинк активно защищает клетки мозга от вредных воздействий.</a:t>
            </a:r>
          </a:p>
          <a:p>
            <a:pPr algn="just"/>
            <a:r>
              <a:rPr lang="ru-RU" sz="1800" dirty="0" smtClean="0"/>
              <a:t>  Он также положительно влияет на все виды обмена веществ в организме человека, контролирует синтез белков, которые отвечают за память и обучаемость . Микроэлемент  расходуется в максимальном количестве под воздействием плохой экологии, при болезнях, стрессах. По мнению медиков, большие учебные нагрузки также снижают его усвоение.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4500562"/>
            <a:ext cx="6300810" cy="43577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b="1" u="sng" dirty="0" smtClean="0">
                <a:solidFill>
                  <a:schemeClr val="accent1">
                    <a:lumMod val="75000"/>
                  </a:schemeClr>
                </a:solidFill>
              </a:rPr>
              <a:t>Решаем проблему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Много цинка содержится в сельди, макрели, печени, мясе, яйцах, грибах, зерновых, кедровых орешках, семечках  тыквы и кунжута.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Однако микроэлемент лучше усваивается из мясных продуктов, чем из  растительной пищи. Дело в том, что фитиновая кислота растений связывает его, мешая всасыванию в кишечник.</a:t>
            </a:r>
          </a:p>
          <a:p>
            <a:endParaRPr lang="ru-RU" dirty="0"/>
          </a:p>
        </p:txBody>
      </p:sp>
      <p:pic>
        <p:nvPicPr>
          <p:cNvPr id="5" name="Рисунок 4" descr="mushroom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924244">
            <a:off x="4658566" y="229921"/>
            <a:ext cx="1853215" cy="902363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D:\клипарты\еда раст\1ea950bf067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15303">
            <a:off x="1375846" y="320581"/>
            <a:ext cx="895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клипарты\еда раст\57358ce5a67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477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яйцо разр 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702" y="5643570"/>
            <a:ext cx="962025" cy="1000125"/>
          </a:xfrm>
          <a:prstGeom prst="rect">
            <a:avLst/>
          </a:prstGeom>
          <a:noFill/>
        </p:spPr>
      </p:pic>
      <p:pic>
        <p:nvPicPr>
          <p:cNvPr id="10" name="Рисунок 9" descr="3a5f4974efa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92" y="8072462"/>
            <a:ext cx="4572008" cy="1071538"/>
          </a:xfrm>
          <a:prstGeom prst="rect">
            <a:avLst/>
          </a:prstGeom>
          <a:noFill/>
        </p:spPr>
      </p:pic>
      <p:pic>
        <p:nvPicPr>
          <p:cNvPr id="11" name="Рисунок 10" descr="5636fa0efe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4925" y="4286248"/>
            <a:ext cx="1243033" cy="50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472</Words>
  <PresentationFormat>Экран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            «Правильное питание –  залог успешного учебного       процесса».</vt:lpstr>
      <vt:lpstr> Йоду мне, йоду!  I     </vt:lpstr>
      <vt:lpstr>Дефицитное  железо .                         Fe     </vt:lpstr>
      <vt:lpstr>Zn  Цинковый щит.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«Правильное питание –залог успешного учебного процесса».</dc:title>
  <cp:lastModifiedBy>Комп3</cp:lastModifiedBy>
  <cp:revision>35</cp:revision>
  <dcterms:modified xsi:type="dcterms:W3CDTF">2015-01-14T10:30:18Z</dcterms:modified>
</cp:coreProperties>
</file>