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0099"/>
    <a:srgbClr val="FF00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Поступили на учителя</c:v>
                </c:pt>
                <c:pt idx="1">
                  <c:v>Всего выпусников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100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учащихся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9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Желающих поступить в педагогические заведения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9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</c:ser>
        <c:shape val="pyramid"/>
        <c:axId val="78136448"/>
        <c:axId val="78137984"/>
        <c:axId val="0"/>
      </c:bar3DChart>
      <c:catAx>
        <c:axId val="78136448"/>
        <c:scaling>
          <c:orientation val="minMax"/>
        </c:scaling>
        <c:axPos val="b"/>
        <c:tickLblPos val="nextTo"/>
        <c:crossAx val="78137984"/>
        <c:crosses val="autoZero"/>
        <c:auto val="1"/>
        <c:lblAlgn val="ctr"/>
        <c:lblOffset val="100"/>
      </c:catAx>
      <c:valAx>
        <c:axId val="78137984"/>
        <c:scaling>
          <c:orientation val="minMax"/>
        </c:scaling>
        <c:axPos val="l"/>
        <c:majorGridlines/>
        <c:numFmt formatCode="General" sourceLinked="1"/>
        <c:tickLblPos val="nextTo"/>
        <c:crossAx val="7813644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0" y="-388"/>
              <a:ext cx="3197" cy="5331"/>
              <a:chOff x="1635" y="771"/>
              <a:chExt cx="3665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2"/>
                <a:ext cx="734" cy="4090"/>
                <a:chOff x="1635" y="782"/>
                <a:chExt cx="734" cy="4090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5" y="771"/>
                <a:ext cx="734" cy="4090"/>
                <a:chOff x="1635" y="782"/>
                <a:chExt cx="734" cy="4090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6" y="782"/>
                <a:ext cx="734" cy="4090"/>
                <a:chOff x="1637" y="782"/>
                <a:chExt cx="734" cy="4090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1"/>
                <a:ext cx="736" cy="4090"/>
                <a:chOff x="1635" y="782"/>
                <a:chExt cx="736" cy="4090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 userDrawn="1"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8D3FD-F61A-44CE-8A5D-4BA7EC6C7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AF06-4CC0-4549-B3C7-DF16967E1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18D55-39A0-418A-A180-0F62AE96B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D863-A240-4408-8C71-7FFAB8930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B77D4-AE12-4942-8C6F-C57C9BBC4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AAECB-ABA7-4C41-89B6-38A80726F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F0F9C-209D-486E-8547-EEBA1D3D8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3D517-84F5-4DDE-ADED-1A5835C11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C8E1-5DDD-49C7-8A9B-71167F0EE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A9C0-C698-41C1-AADC-FFC230206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9D56F-A16C-47C8-9181-059D1B796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074B82B-9AA6-416F-A918-7084FBBF4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 userDrawn="1"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305800" cy="28194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УЧИТЕЛЬ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много в этом слове…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191000"/>
            <a:ext cx="5105400" cy="1371600"/>
          </a:xfrm>
          <a:noFill/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336600"/>
                </a:solidFill>
              </a:rPr>
              <a:t>Те, у которых мы учимся, правильно называются нашими учителями, но не всякий, кто учит нас, заслуживает это имя.</a:t>
            </a:r>
          </a:p>
          <a:p>
            <a:pPr algn="r" eaLnBrk="1" hangingPunct="1"/>
            <a:r>
              <a:rPr lang="ru-RU" sz="1800" b="1" dirty="0" smtClean="0">
                <a:solidFill>
                  <a:srgbClr val="336600"/>
                </a:solidFill>
              </a:rPr>
              <a:t> </a:t>
            </a:r>
            <a:r>
              <a:rPr lang="ru-RU" sz="1800" b="1" u="sng" dirty="0" smtClean="0">
                <a:solidFill>
                  <a:srgbClr val="336600"/>
                </a:solidFill>
              </a:rPr>
              <a:t>Иоганн Вольфганг Гёте</a:t>
            </a:r>
            <a:endParaRPr lang="ru-RU" sz="1800" b="1" dirty="0" smtClean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953000"/>
          </a:xfrm>
        </p:spPr>
        <p:txBody>
          <a:bodyPr/>
          <a:lstStyle/>
          <a:p>
            <a:r>
              <a:rPr lang="ru-RU" sz="23000" i="1" dirty="0" smtClean="0">
                <a:solidFill>
                  <a:srgbClr val="C00000"/>
                </a:solidFill>
              </a:rPr>
              <a:t>МЫ…</a:t>
            </a:r>
            <a:endParaRPr lang="ru-RU" sz="23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…артисты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SC_01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0" y="990600"/>
            <a:ext cx="5044846" cy="5646467"/>
          </a:xfrm>
          <a:prstGeom prst="rect">
            <a:avLst/>
          </a:prstGeom>
        </p:spPr>
      </p:pic>
      <p:pic>
        <p:nvPicPr>
          <p:cNvPr id="4" name="Рисунок 3" descr="DSC_01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0" y="990600"/>
            <a:ext cx="5068506" cy="5669280"/>
          </a:xfrm>
          <a:prstGeom prst="rect">
            <a:avLst/>
          </a:prstGeom>
        </p:spPr>
      </p:pic>
      <p:pic>
        <p:nvPicPr>
          <p:cNvPr id="5" name="Рисунок 4" descr="DSC_01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52600" y="2057400"/>
            <a:ext cx="5977128" cy="4413504"/>
          </a:xfrm>
          <a:prstGeom prst="rect">
            <a:avLst/>
          </a:prstGeom>
        </p:spPr>
      </p:pic>
      <p:pic>
        <p:nvPicPr>
          <p:cNvPr id="6" name="Рисунок 5" descr="DSC_014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4800" y="914400"/>
            <a:ext cx="8592312" cy="579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… «родители»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MG_359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9200" y="990600"/>
            <a:ext cx="7264400" cy="5448300"/>
          </a:xfrm>
          <a:prstGeom prst="rect">
            <a:avLst/>
          </a:prstGeom>
        </p:spPr>
      </p:pic>
      <p:pic>
        <p:nvPicPr>
          <p:cNvPr id="4" name="Рисунок 3" descr="DSCF547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90600" y="1905000"/>
            <a:ext cx="7772400" cy="3429000"/>
          </a:xfrm>
          <a:prstGeom prst="rect">
            <a:avLst/>
          </a:prstGeom>
        </p:spPr>
      </p:pic>
      <p:pic>
        <p:nvPicPr>
          <p:cNvPr id="5" name="Рисунок 4" descr="DSCN08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9200" y="990600"/>
            <a:ext cx="7239000" cy="5429250"/>
          </a:xfrm>
          <a:prstGeom prst="rect">
            <a:avLst/>
          </a:prstGeom>
        </p:spPr>
      </p:pic>
      <p:pic>
        <p:nvPicPr>
          <p:cNvPr id="6" name="Рисунок 5" descr="P90201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19200" y="990600"/>
            <a:ext cx="7315200" cy="5486400"/>
          </a:xfrm>
          <a:prstGeom prst="rect">
            <a:avLst/>
          </a:prstGeom>
        </p:spPr>
      </p:pic>
      <p:pic>
        <p:nvPicPr>
          <p:cNvPr id="10242" name="Picture 2" descr="http://ia100.mycdn.me/image?t=3&amp;bid=666001212443&amp;id=666001212443&amp;plc=WEB&amp;tkn=Pn44IhZYk0GHuja-yh5BF896DGY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66800" y="914400"/>
            <a:ext cx="7391400" cy="5543550"/>
          </a:xfrm>
          <a:prstGeom prst="rect">
            <a:avLst/>
          </a:prstGeom>
          <a:noFill/>
        </p:spPr>
      </p:pic>
      <p:pic>
        <p:nvPicPr>
          <p:cNvPr id="10244" name="Picture 4" descr="http://ia124.mycdn.me/image?t=3&amp;bid=591837734880&amp;id=591837734880&amp;plc=WEB&amp;tkn=71OOxPbnG5kQlV_d5dxaI4abdgI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14400" y="937617"/>
            <a:ext cx="7924800" cy="5920383"/>
          </a:xfrm>
          <a:prstGeom prst="rect">
            <a:avLst/>
          </a:prstGeom>
          <a:noFill/>
        </p:spPr>
      </p:pic>
      <p:pic>
        <p:nvPicPr>
          <p:cNvPr id="10246" name="Picture 6" descr="http://ia124.mycdn.me/image?t=3&amp;bid=584633079264&amp;id=584633079264&amp;plc=WEB&amp;tkn=NHyJwFoejHJRKk0oggLSry4-ec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14400" y="994543"/>
            <a:ext cx="7848600" cy="5863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…спортсмены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SCF70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71600" y="1295400"/>
            <a:ext cx="6908800" cy="5181600"/>
          </a:xfrm>
          <a:prstGeom prst="rect">
            <a:avLst/>
          </a:prstGeom>
        </p:spPr>
      </p:pic>
      <p:pic>
        <p:nvPicPr>
          <p:cNvPr id="4" name="Рисунок 3" descr="DSCF76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71600" y="1295400"/>
            <a:ext cx="6934200" cy="5200650"/>
          </a:xfrm>
          <a:prstGeom prst="rect">
            <a:avLst/>
          </a:prstGeom>
        </p:spPr>
      </p:pic>
      <p:pic>
        <p:nvPicPr>
          <p:cNvPr id="5" name="Рисунок 4" descr="DSCF70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95400" y="1219200"/>
            <a:ext cx="7010400" cy="5257800"/>
          </a:xfrm>
          <a:prstGeom prst="rect">
            <a:avLst/>
          </a:prstGeom>
        </p:spPr>
      </p:pic>
      <p:pic>
        <p:nvPicPr>
          <p:cNvPr id="6" name="Рисунок 5" descr="DSCF77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19200" y="1219200"/>
            <a:ext cx="7086600" cy="5200650"/>
          </a:xfrm>
          <a:prstGeom prst="rect">
            <a:avLst/>
          </a:prstGeom>
        </p:spPr>
      </p:pic>
      <p:pic>
        <p:nvPicPr>
          <p:cNvPr id="7" name="Рисунок 6" descr="P10700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90600" y="1143000"/>
            <a:ext cx="7315200" cy="5486400"/>
          </a:xfrm>
          <a:prstGeom prst="rect">
            <a:avLst/>
          </a:prstGeom>
        </p:spPr>
      </p:pic>
      <p:pic>
        <p:nvPicPr>
          <p:cNvPr id="8" name="Рисунок 7" descr="DSCN227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371600" y="1143000"/>
            <a:ext cx="6477000" cy="5334000"/>
          </a:xfrm>
          <a:prstGeom prst="rect">
            <a:avLst/>
          </a:prstGeom>
        </p:spPr>
      </p:pic>
      <p:pic>
        <p:nvPicPr>
          <p:cNvPr id="9218" name="Picture 2" descr="http://uld1.mycdn.me/image?t=3&amp;bid=569662772507&amp;id=569662772507&amp;plc=WEB&amp;tkn=2562uU6sBRh2d7cP3kYHFqUwbU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9600" y="1143000"/>
            <a:ext cx="8001000" cy="5328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…друзья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SCF54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71600" y="1143000"/>
            <a:ext cx="6858000" cy="5143500"/>
          </a:xfrm>
          <a:prstGeom prst="rect">
            <a:avLst/>
          </a:prstGeom>
        </p:spPr>
      </p:pic>
      <p:pic>
        <p:nvPicPr>
          <p:cNvPr id="4" name="Рисунок 3" descr="P10402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5400" y="1143000"/>
            <a:ext cx="6908800" cy="5181600"/>
          </a:xfrm>
          <a:prstGeom prst="rect">
            <a:avLst/>
          </a:prstGeom>
        </p:spPr>
      </p:pic>
      <p:pic>
        <p:nvPicPr>
          <p:cNvPr id="5" name="Рисунок 4" descr="P10403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95400" y="1143000"/>
            <a:ext cx="7010400" cy="5257800"/>
          </a:xfrm>
          <a:prstGeom prst="rect">
            <a:avLst/>
          </a:prstGeom>
        </p:spPr>
      </p:pic>
      <p:pic>
        <p:nvPicPr>
          <p:cNvPr id="6" name="Рисунок 5" descr="SN8578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43000" y="1143000"/>
            <a:ext cx="7239000" cy="5429250"/>
          </a:xfrm>
          <a:prstGeom prst="rect">
            <a:avLst/>
          </a:prstGeom>
        </p:spPr>
      </p:pic>
      <p:pic>
        <p:nvPicPr>
          <p:cNvPr id="7" name="Рисунок 6" descr="P902009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43000" y="1143000"/>
            <a:ext cx="7239000" cy="5429250"/>
          </a:xfrm>
          <a:prstGeom prst="rect">
            <a:avLst/>
          </a:prstGeom>
        </p:spPr>
      </p:pic>
      <p:pic>
        <p:nvPicPr>
          <p:cNvPr id="9" name="Рисунок 8" descr="P902008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3000" y="1066800"/>
            <a:ext cx="7391400" cy="554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…учителя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SCF53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1143000"/>
            <a:ext cx="6934200" cy="5200650"/>
          </a:xfrm>
          <a:prstGeom prst="rect">
            <a:avLst/>
          </a:prstGeom>
        </p:spPr>
      </p:pic>
      <p:pic>
        <p:nvPicPr>
          <p:cNvPr id="4" name="Рисунок 3" descr="DSCF64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6800" y="1066800"/>
            <a:ext cx="7416800" cy="5562600"/>
          </a:xfrm>
          <a:prstGeom prst="rect">
            <a:avLst/>
          </a:prstGeom>
        </p:spPr>
      </p:pic>
      <p:pic>
        <p:nvPicPr>
          <p:cNvPr id="5" name="Рисунок 4" descr="DSCN26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8200" y="990600"/>
            <a:ext cx="7543800" cy="5657850"/>
          </a:xfrm>
          <a:prstGeom prst="rect">
            <a:avLst/>
          </a:prstGeom>
        </p:spPr>
      </p:pic>
      <p:pic>
        <p:nvPicPr>
          <p:cNvPr id="6" name="Рисунок 5" descr="P10203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8200" y="990600"/>
            <a:ext cx="7620000" cy="5715000"/>
          </a:xfrm>
          <a:prstGeom prst="rect">
            <a:avLst/>
          </a:prstGeom>
        </p:spPr>
      </p:pic>
      <p:pic>
        <p:nvPicPr>
          <p:cNvPr id="7" name="Рисунок 6" descr="SN85794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8200" y="914400"/>
            <a:ext cx="7620000" cy="5715000"/>
          </a:xfrm>
          <a:prstGeom prst="rect">
            <a:avLst/>
          </a:prstGeom>
        </p:spPr>
      </p:pic>
      <p:pic>
        <p:nvPicPr>
          <p:cNvPr id="8" name="Рисунок 7" descr="P104097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14400" y="914400"/>
            <a:ext cx="7721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597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219200"/>
            <a:ext cx="8510155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381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Наш дружный коллектив!!!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Статистика за последние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3 года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0" y="1752600"/>
          <a:ext cx="6781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Социологический опрос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1336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u="sng" dirty="0" smtClean="0">
                <a:solidFill>
                  <a:srgbClr val="C00000"/>
                </a:solidFill>
              </a:rPr>
              <a:t>Быть или не быть</a:t>
            </a:r>
          </a:p>
          <a:p>
            <a:pPr algn="ctr"/>
            <a:r>
              <a:rPr lang="ru-RU" sz="6000" i="1" dirty="0" smtClean="0">
                <a:solidFill>
                  <a:srgbClr val="C00000"/>
                </a:solidFill>
              </a:rPr>
              <a:t>УЧИТЕЛЕМ!!!</a:t>
            </a:r>
            <a:endParaRPr lang="ru-RU" sz="6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Большой вклад в развитие отечественной педагогики внесли: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entleman Agitator"/>
          <p:cNvPicPr>
            <a:picLocks noChangeAspect="1" noChangeArrowheads="1"/>
          </p:cNvPicPr>
          <p:nvPr/>
        </p:nvPicPr>
        <p:blipFill>
          <a:blip r:embed="rId2" cstate="email"/>
          <a:srcRect r="-412"/>
          <a:stretch>
            <a:fillRect/>
          </a:stretch>
        </p:blipFill>
        <p:spPr bwMode="auto">
          <a:xfrm>
            <a:off x="2286000" y="990600"/>
            <a:ext cx="5105400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19400" y="6019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Лев Николаевич Толстой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Blog - Oborona-sp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914400"/>
            <a:ext cx="4191000" cy="57659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6248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Константин Дмитриевич Ушинский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Ceniora: &quot;Контрреволюция Макаренко&quot; - Вопреки официальному мифу, Макаренко никогда не был членом партии и умер беспартийным. Пр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914400"/>
            <a:ext cx="4137660" cy="571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0400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Антон Семенович Макаренко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6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924800" cy="2667000"/>
          </a:xfrm>
        </p:spPr>
        <p:txBody>
          <a:bodyPr/>
          <a:lstStyle/>
          <a:p>
            <a:r>
              <a:rPr lang="ru-RU" sz="72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1066800"/>
            <a:ext cx="5410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Учитель - олицетворение жизни: понимание, мудрость, всепрощение, милосердие, любовь. Хранитель знаний, умеющий и знающий как их сохранить и приумножить, чтобы род человеческий не иссяк.</a:t>
            </a:r>
            <a:endParaRPr lang="ru-RU" sz="3200" dirty="0"/>
          </a:p>
        </p:txBody>
      </p:sp>
      <p:pic>
        <p:nvPicPr>
          <p:cNvPr id="6" name="Рисунок 5" descr="school03080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0800" y="0"/>
            <a:ext cx="2743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7315200" cy="1162050"/>
          </a:xfrm>
        </p:spPr>
        <p:txBody>
          <a:bodyPr/>
          <a:lstStyle/>
          <a:p>
            <a:r>
              <a:rPr lang="ru-RU" sz="5400" i="1" dirty="0" smtClean="0">
                <a:solidFill>
                  <a:srgbClr val="C00000"/>
                </a:solidFill>
              </a:rPr>
              <a:t>Учитель – артист </a:t>
            </a:r>
            <a:endParaRPr lang="ru-RU" sz="54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teacher-1324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9675" y="1524794"/>
            <a:ext cx="4762500" cy="4524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352800" cy="40687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36600"/>
                </a:solidFill>
              </a:rPr>
              <a:t>Учительская наша знаменитость,</a:t>
            </a:r>
          </a:p>
          <a:p>
            <a:r>
              <a:rPr lang="ru-RU" sz="2000" b="1" dirty="0" smtClean="0">
                <a:solidFill>
                  <a:srgbClr val="336600"/>
                </a:solidFill>
              </a:rPr>
              <a:t>Вы школе посвятили много лет.</a:t>
            </a:r>
          </a:p>
          <a:p>
            <a:r>
              <a:rPr lang="ru-RU" sz="2000" b="1" dirty="0" smtClean="0">
                <a:solidFill>
                  <a:srgbClr val="336600"/>
                </a:solidFill>
              </a:rPr>
              <a:t>Мы любим вас за чуткость и открытость,</a:t>
            </a:r>
          </a:p>
          <a:p>
            <a:r>
              <a:rPr lang="ru-RU" sz="2000" b="1" dirty="0" smtClean="0">
                <a:solidFill>
                  <a:srgbClr val="336600"/>
                </a:solidFill>
              </a:rPr>
              <a:t>За душу, излучающую свет.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7239000" cy="1162050"/>
          </a:xfrm>
        </p:spPr>
        <p:txBody>
          <a:bodyPr/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Учитель – «родитель» </a:t>
            </a:r>
            <a:endParaRPr lang="ru-RU" sz="44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bimbo%20e%20mamma%20compiti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981200"/>
            <a:ext cx="4257647" cy="3276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2209800"/>
            <a:ext cx="4114800" cy="35814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Учитель, дни жизни своей, как один,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Ты школьной семье посвящаешь,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Ты всех, кто учиться к тебе приходил,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Своими детьми называешь.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7391400" cy="1162050"/>
          </a:xfrm>
        </p:spPr>
        <p:txBody>
          <a:bodyPr/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Учитель – спортсмен </a:t>
            </a:r>
            <a:endParaRPr lang="ru-RU" sz="4800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886200" cy="4221163"/>
          </a:xfrm>
        </p:spPr>
        <p:txBody>
          <a:bodyPr/>
          <a:lstStyle/>
          <a:p>
            <a:r>
              <a:rPr lang="ru-RU" sz="2000" dirty="0" smtClean="0">
                <a:solidFill>
                  <a:srgbClr val="336600"/>
                </a:solidFill>
              </a:rPr>
              <a:t>Без физической культуры</a:t>
            </a:r>
            <a:br>
              <a:rPr lang="ru-RU" sz="2000" dirty="0" smtClean="0">
                <a:solidFill>
                  <a:srgbClr val="336600"/>
                </a:solidFill>
              </a:rPr>
            </a:br>
            <a:r>
              <a:rPr lang="ru-RU" sz="2000" dirty="0" smtClean="0">
                <a:solidFill>
                  <a:srgbClr val="336600"/>
                </a:solidFill>
              </a:rPr>
              <a:t>Трудно жить на белом свете!</a:t>
            </a:r>
            <a:br>
              <a:rPr lang="ru-RU" sz="2000" dirty="0" smtClean="0">
                <a:solidFill>
                  <a:srgbClr val="336600"/>
                </a:solidFill>
              </a:rPr>
            </a:br>
            <a:r>
              <a:rPr lang="ru-RU" sz="2000" dirty="0" smtClean="0">
                <a:solidFill>
                  <a:srgbClr val="336600"/>
                </a:solidFill>
              </a:rPr>
              <a:t>Развивать мускулатуру</a:t>
            </a:r>
            <a:br>
              <a:rPr lang="ru-RU" sz="2000" dirty="0" smtClean="0">
                <a:solidFill>
                  <a:srgbClr val="336600"/>
                </a:solidFill>
              </a:rPr>
            </a:br>
            <a:r>
              <a:rPr lang="ru-RU" sz="2000" dirty="0" smtClean="0">
                <a:solidFill>
                  <a:srgbClr val="336600"/>
                </a:solidFill>
              </a:rPr>
              <a:t>Должны взрослые и дети!</a:t>
            </a:r>
            <a:br>
              <a:rPr lang="ru-RU" sz="2000" dirty="0" smtClean="0">
                <a:solidFill>
                  <a:srgbClr val="336600"/>
                </a:solidFill>
              </a:rPr>
            </a:br>
            <a:r>
              <a:rPr lang="ru-RU" sz="2000" dirty="0" smtClean="0">
                <a:solidFill>
                  <a:srgbClr val="336600"/>
                </a:solidFill>
              </a:rPr>
              <a:t>Вы в прекрасном этом деле –</a:t>
            </a:r>
            <a:br>
              <a:rPr lang="ru-RU" sz="2000" dirty="0" smtClean="0">
                <a:solidFill>
                  <a:srgbClr val="336600"/>
                </a:solidFill>
              </a:rPr>
            </a:br>
            <a:r>
              <a:rPr lang="ru-RU" sz="2000" dirty="0" smtClean="0">
                <a:solidFill>
                  <a:srgbClr val="336600"/>
                </a:solidFill>
              </a:rPr>
              <a:t>Идеальный образец!</a:t>
            </a:r>
            <a:br>
              <a:rPr lang="ru-RU" sz="2000" dirty="0" smtClean="0">
                <a:solidFill>
                  <a:srgbClr val="336600"/>
                </a:solidFill>
              </a:rPr>
            </a:br>
            <a:r>
              <a:rPr lang="ru-RU" sz="2000" dirty="0" smtClean="0">
                <a:solidFill>
                  <a:srgbClr val="336600"/>
                </a:solidFill>
              </a:rPr>
              <a:t>Мышц рельефных в нашем теле</a:t>
            </a:r>
            <a:br>
              <a:rPr lang="ru-RU" sz="2000" dirty="0" smtClean="0">
                <a:solidFill>
                  <a:srgbClr val="336600"/>
                </a:solidFill>
              </a:rPr>
            </a:br>
            <a:r>
              <a:rPr lang="ru-RU" sz="2000" dirty="0" smtClean="0">
                <a:solidFill>
                  <a:srgbClr val="336600"/>
                </a:solidFill>
              </a:rPr>
              <a:t>Вы создатель и творец!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1_6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524000"/>
            <a:ext cx="4667250" cy="5000625"/>
          </a:xfr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7239000" cy="1162050"/>
          </a:xfrm>
        </p:spPr>
        <p:txBody>
          <a:bodyPr/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Учитель – человек </a:t>
            </a:r>
            <a:endParaRPr lang="ru-RU" sz="48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42825-3_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9600" y="1524000"/>
            <a:ext cx="5029200" cy="4495800"/>
          </a:xfrm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600" y="2514600"/>
            <a:ext cx="3200400" cy="3048000"/>
          </a:xfrm>
        </p:spPr>
        <p:txBody>
          <a:bodyPr/>
          <a:lstStyle/>
          <a:p>
            <a:r>
              <a:rPr lang="ru-RU" sz="2000" dirty="0" smtClean="0">
                <a:solidFill>
                  <a:srgbClr val="336600"/>
                </a:solidFill>
              </a:rPr>
              <a:t>Всегда вас окружает детвора,</a:t>
            </a:r>
          </a:p>
          <a:p>
            <a:r>
              <a:rPr lang="ru-RU" sz="2000" dirty="0" smtClean="0">
                <a:solidFill>
                  <a:srgbClr val="336600"/>
                </a:solidFill>
              </a:rPr>
              <a:t>Не видящая в людях истощенья.</a:t>
            </a:r>
          </a:p>
          <a:p>
            <a:r>
              <a:rPr lang="ru-RU" sz="2000" dirty="0" smtClean="0">
                <a:solidFill>
                  <a:srgbClr val="336600"/>
                </a:solidFill>
              </a:rPr>
              <a:t>О сколько вы посеяли добра</a:t>
            </a:r>
          </a:p>
          <a:p>
            <a:r>
              <a:rPr lang="ru-RU" sz="2000" dirty="0" smtClean="0">
                <a:solidFill>
                  <a:srgbClr val="336600"/>
                </a:solidFill>
              </a:rPr>
              <a:t>На каменистой почве просвещенья!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7391400" cy="1162050"/>
          </a:xfrm>
        </p:spPr>
        <p:txBody>
          <a:bodyPr/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Учитель – мудрец </a:t>
            </a:r>
            <a:endParaRPr lang="ru-RU" sz="48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chool030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1447800"/>
            <a:ext cx="4060826" cy="48877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962400" cy="4373563"/>
          </a:xfrm>
        </p:spPr>
        <p:txBody>
          <a:bodyPr/>
          <a:lstStyle/>
          <a:p>
            <a:r>
              <a:rPr lang="ru-RU" sz="2800" dirty="0" smtClean="0">
                <a:solidFill>
                  <a:srgbClr val="336600"/>
                </a:solidFill>
              </a:rPr>
              <a:t>Учитель, многих ценностей создатель,</a:t>
            </a:r>
          </a:p>
          <a:p>
            <a:r>
              <a:rPr lang="ru-RU" sz="2800" dirty="0" smtClean="0">
                <a:solidFill>
                  <a:srgbClr val="336600"/>
                </a:solidFill>
              </a:rPr>
              <a:t>Хранит добра и мудрости родник.</a:t>
            </a:r>
          </a:p>
          <a:p>
            <a:r>
              <a:rPr lang="ru-RU" sz="2800" dirty="0" smtClean="0">
                <a:solidFill>
                  <a:srgbClr val="336600"/>
                </a:solidFill>
              </a:rPr>
              <a:t>Каким слывёт сегодня воспитатель,</a:t>
            </a:r>
          </a:p>
          <a:p>
            <a:r>
              <a:rPr lang="ru-RU" sz="2800" dirty="0" smtClean="0">
                <a:solidFill>
                  <a:srgbClr val="336600"/>
                </a:solidFill>
              </a:rPr>
              <a:t>Таким и будет завтра ученик.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49362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МКОУ «Частоозерская средняя общеобразовательная  школа»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SN8581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47800" y="1600200"/>
            <a:ext cx="6781800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216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УЧИТЕЛЬ Как много в этом слове…</vt:lpstr>
      <vt:lpstr>Слайд 2</vt:lpstr>
      <vt:lpstr>Слайд 3</vt:lpstr>
      <vt:lpstr>Учитель – артист </vt:lpstr>
      <vt:lpstr>Учитель – «родитель» </vt:lpstr>
      <vt:lpstr>Учитель – спортсмен </vt:lpstr>
      <vt:lpstr>Учитель – человек </vt:lpstr>
      <vt:lpstr>Учитель – мудрец </vt:lpstr>
      <vt:lpstr>МКОУ «Частоозерская средняя общеобразовательная  школа»</vt:lpstr>
      <vt:lpstr>МЫ…</vt:lpstr>
      <vt:lpstr>…артисты</vt:lpstr>
      <vt:lpstr>… «родители»</vt:lpstr>
      <vt:lpstr>…спортсмены</vt:lpstr>
      <vt:lpstr>…друзья</vt:lpstr>
      <vt:lpstr>…учителя</vt:lpstr>
      <vt:lpstr>Слайд 16</vt:lpstr>
      <vt:lpstr>Статистика за последние  3 года</vt:lpstr>
      <vt:lpstr>Социологический опрос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Урок</dc:subject>
  <dc:creator>Козлицкая И.В.</dc:creator>
  <cp:lastModifiedBy>User-</cp:lastModifiedBy>
  <cp:revision>57</cp:revision>
  <cp:lastPrinted>1601-01-01T00:00:00Z</cp:lastPrinted>
  <dcterms:created xsi:type="dcterms:W3CDTF">1601-01-01T00:00:00Z</dcterms:created>
  <dcterms:modified xsi:type="dcterms:W3CDTF">2015-02-16T16:35:19Z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