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2"/>
  </p:notesMasterIdLst>
  <p:sldIdLst>
    <p:sldId id="256" r:id="rId2"/>
    <p:sldId id="258" r:id="rId3"/>
    <p:sldId id="259" r:id="rId4"/>
    <p:sldId id="266" r:id="rId5"/>
    <p:sldId id="260" r:id="rId6"/>
    <p:sldId id="267" r:id="rId7"/>
    <p:sldId id="263" r:id="rId8"/>
    <p:sldId id="264" r:id="rId9"/>
    <p:sldId id="284" r:id="rId10"/>
    <p:sldId id="285" r:id="rId11"/>
    <p:sldId id="286" r:id="rId12"/>
    <p:sldId id="287" r:id="rId13"/>
    <p:sldId id="288" r:id="rId14"/>
    <p:sldId id="292" r:id="rId15"/>
    <p:sldId id="289" r:id="rId16"/>
    <p:sldId id="296" r:id="rId17"/>
    <p:sldId id="290" r:id="rId18"/>
    <p:sldId id="291" r:id="rId19"/>
    <p:sldId id="297" r:id="rId20"/>
    <p:sldId id="294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2FAF01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5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ahoma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ahoma" charset="0"/>
                <a:cs typeface="Arial" charset="0"/>
              </a:defRPr>
            </a:lvl1pPr>
          </a:lstStyle>
          <a:p>
            <a:pPr>
              <a:defRPr/>
            </a:pPr>
            <a:fld id="{98404E28-A79E-45B6-9652-375B8BDB0B17}" type="datetimeFigureOut">
              <a:rPr lang="ru-RU"/>
              <a:pPr>
                <a:defRPr/>
              </a:pPr>
              <a:t>24.02.2015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ahoma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ahoma" charset="0"/>
                <a:cs typeface="Arial" charset="0"/>
              </a:defRPr>
            </a:lvl1pPr>
          </a:lstStyle>
          <a:p>
            <a:pPr>
              <a:defRPr/>
            </a:pPr>
            <a:fld id="{16E1E145-77B5-432B-B227-188113F4A7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Tahoma" charset="0"/>
                <a:cs typeface="Arial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Tahoma" charset="0"/>
                <a:cs typeface="Arial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Tahoma" charset="0"/>
                <a:cs typeface="Arial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Tahoma" charset="0"/>
                <a:cs typeface="Arial" charset="0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Tahoma" charset="0"/>
                <a:cs typeface="Arial" charset="0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Tahoma" charset="0"/>
                <a:cs typeface="Arial" charset="0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195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Tahoma" charset="0"/>
                <a:cs typeface="Arial" charset="0"/>
              </a:endParaRPr>
            </a:p>
          </p:txBody>
        </p:sp>
      </p:grpSp>
      <p:sp>
        <p:nvSpPr>
          <p:cNvPr id="10264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265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2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83DD0-B48A-40C4-AEBD-976B23A75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39CC55-D152-4E58-A6CF-FCF424809D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E095E-0B2C-4ECC-9DD2-6994D52918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E0949-C7E6-4928-8705-F8D4FE3A6C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C5D6C8-3725-492A-9CF7-D2360D25A4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AA852-9060-4F21-B805-B79F36ED33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455A8-84D8-476B-95A1-36C52FE310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02FF16-F807-4CAD-BC6E-CF7112C837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AF0CA9-2E11-4738-8566-A3B88B7B91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DEE77-4C17-4930-8723-77E66020C8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1079FA-BF00-494B-BB36-CBF3A4545B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6BFA0-4675-4A63-A0C9-19219BCC15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9219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Tahoma" charset="0"/>
                <a:cs typeface="Arial" charset="0"/>
              </a:endParaRPr>
            </a:p>
          </p:txBody>
        </p:sp>
        <p:sp>
          <p:nvSpPr>
            <p:cNvPr id="1033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4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5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6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7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25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Tahoma" charset="0"/>
                <a:cs typeface="Arial" charset="0"/>
              </a:endParaRPr>
            </a:p>
          </p:txBody>
        </p:sp>
        <p:sp>
          <p:nvSpPr>
            <p:cNvPr id="9226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Tahoma" charset="0"/>
                <a:cs typeface="Arial" charset="0"/>
              </a:endParaRPr>
            </a:p>
          </p:txBody>
        </p:sp>
        <p:sp>
          <p:nvSpPr>
            <p:cNvPr id="1040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1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2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3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31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Tahoma" charset="0"/>
                <a:cs typeface="Arial" charset="0"/>
              </a:endParaRPr>
            </a:p>
          </p:txBody>
        </p:sp>
        <p:sp>
          <p:nvSpPr>
            <p:cNvPr id="1045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33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Tahoma" charset="0"/>
                <a:cs typeface="Arial" charset="0"/>
              </a:endParaRPr>
            </a:p>
          </p:txBody>
        </p:sp>
        <p:sp>
          <p:nvSpPr>
            <p:cNvPr id="1047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35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Tahoma" charset="0"/>
                <a:cs typeface="Arial" charset="0"/>
              </a:endParaRPr>
            </a:p>
          </p:txBody>
        </p:sp>
        <p:sp>
          <p:nvSpPr>
            <p:cNvPr id="1049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0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1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195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9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Tahoma" charset="0"/>
                <a:cs typeface="Arial" charset="0"/>
              </a:endParaRPr>
            </a:p>
          </p:txBody>
        </p:sp>
      </p:grpSp>
      <p:sp>
        <p:nvSpPr>
          <p:cNvPr id="9240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241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242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43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cs typeface="Arial" charset="0"/>
              </a:defRPr>
            </a:lvl1pPr>
          </a:lstStyle>
          <a:p>
            <a:pPr>
              <a:defRPr/>
            </a:pPr>
            <a:fld id="{68FC8879-DBE6-4806-9559-4E186ADB5B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244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4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6D01B9-D93F-4927-8528-C9E1EE6CCDA3}" type="slidenum">
              <a:rPr lang="ru-RU"/>
              <a:pPr>
                <a:defRPr/>
              </a:pPr>
              <a:t>1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478561" y="1124744"/>
            <a:ext cx="6082114" cy="153888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charset="0"/>
                <a:cs typeface="Arial" charset="0"/>
              </a:rPr>
              <a:t>Готовимся к ЕГЭ</a:t>
            </a:r>
          </a:p>
          <a:p>
            <a:pPr algn="ctr">
              <a:defRPr/>
            </a:pPr>
            <a:r>
              <a:rPr lang="ru-RU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charset="0"/>
                <a:cs typeface="Arial" charset="0"/>
              </a:rPr>
              <a:t>по русскому языку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9. Назовите фигуру речи, используемую в предложении: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</a:t>
            </a:r>
            <a:r>
              <a:rPr lang="ru-RU" dirty="0" smtClean="0">
                <a:solidFill>
                  <a:srgbClr val="FFFF00"/>
                </a:solidFill>
              </a:rPr>
              <a:t>Именно так ему написали в письме. Именно так они обрисовали ситуацию. Именно такой реакции ожидали.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1C5D6C8-3725-492A-9CF7-D2360D25A457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  <p:transition advClick="0" advTm="30000">
    <p:pull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10. Назовите фигуру речи, используемую в предложении: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Случилось это давно. Очень давно. У Анны беда стряслась. Большая.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1C5D6C8-3725-492A-9CF7-D2360D25A457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  <p:transition advClick="0" advTm="30000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3"/>
            <a:ext cx="8229600" cy="642941"/>
          </a:xfrm>
        </p:spPr>
        <p:txBody>
          <a:bodyPr/>
          <a:lstStyle/>
          <a:p>
            <a:r>
              <a:rPr lang="ru-RU" sz="4000" dirty="0" smtClean="0">
                <a:solidFill>
                  <a:srgbClr val="FFFF00"/>
                </a:solidFill>
              </a:rPr>
              <a:t>ПРОВЕРКА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5214974"/>
          </a:xfrm>
        </p:spPr>
        <p:txBody>
          <a:bodyPr/>
          <a:lstStyle/>
          <a:p>
            <a:r>
              <a:rPr lang="ru-RU" dirty="0" smtClean="0"/>
              <a:t>1 – 2</a:t>
            </a:r>
          </a:p>
          <a:p>
            <a:r>
              <a:rPr lang="ru-RU" dirty="0" smtClean="0"/>
              <a:t>2 – г</a:t>
            </a:r>
          </a:p>
          <a:p>
            <a:r>
              <a:rPr lang="ru-RU" dirty="0" smtClean="0"/>
              <a:t>3 – сравнение</a:t>
            </a:r>
          </a:p>
          <a:p>
            <a:r>
              <a:rPr lang="ru-RU" dirty="0" smtClean="0"/>
              <a:t>4 – в</a:t>
            </a:r>
          </a:p>
          <a:p>
            <a:r>
              <a:rPr lang="ru-RU" dirty="0" smtClean="0"/>
              <a:t>5 – гипербола, литота</a:t>
            </a:r>
          </a:p>
          <a:p>
            <a:r>
              <a:rPr lang="ru-RU" dirty="0" smtClean="0"/>
              <a:t>6 – в</a:t>
            </a:r>
          </a:p>
          <a:p>
            <a:r>
              <a:rPr lang="ru-RU" dirty="0" smtClean="0"/>
              <a:t>7 – в </a:t>
            </a:r>
          </a:p>
          <a:p>
            <a:r>
              <a:rPr lang="ru-RU" dirty="0" smtClean="0"/>
              <a:t>8 – метафора</a:t>
            </a:r>
          </a:p>
          <a:p>
            <a:r>
              <a:rPr lang="ru-RU" dirty="0" smtClean="0"/>
              <a:t>9 – анафора</a:t>
            </a:r>
          </a:p>
          <a:p>
            <a:r>
              <a:rPr lang="ru-RU" dirty="0" smtClean="0"/>
              <a:t>10 - парцелляция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1C5D6C8-3725-492A-9CF7-D2360D25A457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>
                <a:solidFill>
                  <a:srgbClr val="FFFF00"/>
                </a:solidFill>
              </a:rPr>
              <a:t>Оценка результатов.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0 – 3   оценка «2»</a:t>
            </a:r>
          </a:p>
          <a:p>
            <a:r>
              <a:rPr lang="ru-RU" dirty="0" smtClean="0"/>
              <a:t>4 – 6   </a:t>
            </a:r>
            <a:r>
              <a:rPr lang="ru-RU" dirty="0" smtClean="0">
                <a:solidFill>
                  <a:srgbClr val="2FAF01"/>
                </a:solidFill>
              </a:rPr>
              <a:t>оценка «3»</a:t>
            </a:r>
          </a:p>
          <a:p>
            <a:r>
              <a:rPr lang="ru-RU" dirty="0" smtClean="0"/>
              <a:t>7 – 9   </a:t>
            </a:r>
            <a:r>
              <a:rPr lang="ru-RU" dirty="0" smtClean="0">
                <a:solidFill>
                  <a:srgbClr val="00B0F0"/>
                </a:solidFill>
              </a:rPr>
              <a:t>оценка «4»</a:t>
            </a:r>
          </a:p>
          <a:p>
            <a:r>
              <a:rPr lang="ru-RU" dirty="0" smtClean="0"/>
              <a:t>  10     </a:t>
            </a:r>
            <a:r>
              <a:rPr lang="ru-RU" dirty="0" smtClean="0">
                <a:solidFill>
                  <a:srgbClr val="FF0000"/>
                </a:solidFill>
              </a:rPr>
              <a:t>оценка «5»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1C5D6C8-3725-492A-9CF7-D2360D25A457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9445"/>
          </a:xfrm>
        </p:spPr>
        <p:txBody>
          <a:bodyPr/>
          <a:lstStyle/>
          <a:p>
            <a:pPr algn="just">
              <a:buNone/>
            </a:pPr>
            <a:r>
              <a:rPr lang="ru-RU" b="1" dirty="0" smtClean="0"/>
              <a:t>        «ЗНАКИ ПРЕПИНАНИЯ – ЭТО</a:t>
            </a:r>
          </a:p>
          <a:p>
            <a:pPr algn="just">
              <a:buNone/>
            </a:pPr>
            <a:r>
              <a:rPr lang="ru-RU" b="1" dirty="0" smtClean="0"/>
              <a:t>  </a:t>
            </a:r>
          </a:p>
          <a:p>
            <a:pPr algn="just">
              <a:buNone/>
            </a:pPr>
            <a:r>
              <a:rPr lang="ru-RU" b="1" dirty="0" smtClean="0"/>
              <a:t>НОТНЫЕ ЗНАКИ. ОНИ ТВЁРДО </a:t>
            </a:r>
          </a:p>
          <a:p>
            <a:pPr algn="just">
              <a:buNone/>
            </a:pPr>
            <a:endParaRPr lang="ru-RU" b="1" dirty="0" smtClean="0"/>
          </a:p>
          <a:p>
            <a:pPr algn="just">
              <a:buNone/>
            </a:pPr>
            <a:r>
              <a:rPr lang="ru-RU" b="1" dirty="0" smtClean="0"/>
              <a:t>ДЕРЖАТ ТЕКСТ И НЕ ДАЮТ ЕМУ </a:t>
            </a:r>
          </a:p>
          <a:p>
            <a:pPr algn="just">
              <a:buNone/>
            </a:pPr>
            <a:endParaRPr lang="ru-RU" b="1" dirty="0" smtClean="0"/>
          </a:p>
          <a:p>
            <a:pPr algn="just">
              <a:buNone/>
            </a:pPr>
            <a:r>
              <a:rPr lang="ru-RU" b="1" dirty="0" smtClean="0"/>
              <a:t>РАССЫПАТЬСЯ».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                                                                                                                                                                К.Г. Паустовский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1C5D6C8-3725-492A-9CF7-D2360D25A457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7813"/>
            <a:ext cx="9144000" cy="1139825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Пунктуация сложноподчинённого предложения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6000792"/>
          </a:xfrm>
          <a:ln>
            <a:solidFill>
              <a:schemeClr val="accent1"/>
            </a:solidFill>
          </a:ln>
        </p:spPr>
        <p:txBody>
          <a:bodyPr numCol="2">
            <a:normAutofit/>
          </a:bodyPr>
          <a:lstStyle/>
          <a:p>
            <a:pPr>
              <a:buNone/>
            </a:pPr>
            <a:endParaRPr lang="ru-RU" sz="3000" dirty="0" smtClean="0"/>
          </a:p>
          <a:p>
            <a:pPr>
              <a:buNone/>
            </a:pPr>
            <a:r>
              <a:rPr lang="ru-RU" sz="3000" b="1" dirty="0" smtClean="0"/>
              <a:t> (когда…)</a:t>
            </a:r>
            <a:r>
              <a:rPr lang="ru-RU" sz="3000" b="1" baseline="30000" dirty="0" smtClean="0"/>
              <a:t>1</a:t>
            </a:r>
            <a:r>
              <a:rPr lang="ru-RU" sz="3000" b="1" dirty="0" smtClean="0"/>
              <a:t>, […]</a:t>
            </a:r>
            <a:r>
              <a:rPr lang="ru-RU" sz="3000" b="1" baseline="30000" dirty="0" smtClean="0"/>
              <a:t>2</a:t>
            </a:r>
            <a:r>
              <a:rPr lang="ru-RU" sz="3000" b="1" dirty="0" smtClean="0"/>
              <a:t>.</a:t>
            </a:r>
          </a:p>
          <a:p>
            <a:pPr>
              <a:buNone/>
            </a:pPr>
            <a:r>
              <a:rPr lang="ru-RU" sz="3000" b="1" dirty="0" smtClean="0"/>
              <a:t> </a:t>
            </a:r>
          </a:p>
          <a:p>
            <a:pPr>
              <a:buNone/>
            </a:pPr>
            <a:r>
              <a:rPr lang="ru-RU" sz="3000" b="1" dirty="0" smtClean="0"/>
              <a:t>[…, (когда…)</a:t>
            </a:r>
            <a:r>
              <a:rPr lang="ru-RU" sz="3000" b="1" baseline="30000" dirty="0" smtClean="0"/>
              <a:t>2</a:t>
            </a:r>
            <a:r>
              <a:rPr lang="ru-RU" sz="3000" b="1" dirty="0" smtClean="0"/>
              <a:t>, …]</a:t>
            </a:r>
          </a:p>
          <a:p>
            <a:pPr>
              <a:buNone/>
            </a:pPr>
            <a:r>
              <a:rPr lang="ru-RU" sz="3000" b="1" dirty="0" smtClean="0"/>
              <a:t> </a:t>
            </a:r>
          </a:p>
          <a:p>
            <a:pPr>
              <a:buNone/>
            </a:pPr>
            <a:r>
              <a:rPr lang="ru-RU" sz="3000" b="1" dirty="0" smtClean="0"/>
              <a:t> </a:t>
            </a:r>
          </a:p>
          <a:p>
            <a:pPr>
              <a:buNone/>
            </a:pPr>
            <a:r>
              <a:rPr lang="ru-RU" sz="3000" b="1" dirty="0" smtClean="0"/>
              <a:t>[…]</a:t>
            </a:r>
            <a:r>
              <a:rPr lang="ru-RU" sz="3000" b="1" baseline="30000" dirty="0" smtClean="0"/>
              <a:t>1</a:t>
            </a:r>
            <a:r>
              <a:rPr lang="ru-RU" sz="3000" b="1" dirty="0" smtClean="0"/>
              <a:t>, чтобы (…)</a:t>
            </a:r>
            <a:r>
              <a:rPr lang="ru-RU" sz="3000" b="1" baseline="30000" dirty="0" smtClean="0"/>
              <a:t>2</a:t>
            </a:r>
            <a:r>
              <a:rPr lang="ru-RU" sz="3000" b="1" dirty="0" smtClean="0"/>
              <a:t>.</a:t>
            </a:r>
          </a:p>
          <a:p>
            <a:pPr>
              <a:buNone/>
            </a:pPr>
            <a:r>
              <a:rPr lang="ru-RU" sz="3000" b="1" dirty="0" smtClean="0"/>
              <a:t> </a:t>
            </a:r>
          </a:p>
          <a:p>
            <a:pPr>
              <a:buNone/>
            </a:pPr>
            <a:r>
              <a:rPr lang="ru-RU" sz="3000" b="1" dirty="0" smtClean="0"/>
              <a:t> […]</a:t>
            </a:r>
            <a:r>
              <a:rPr lang="ru-RU" sz="3000" b="1" baseline="30000" dirty="0" smtClean="0"/>
              <a:t>1</a:t>
            </a:r>
            <a:r>
              <a:rPr lang="ru-RU" sz="3000" b="1" dirty="0" smtClean="0"/>
              <a:t>, (что…)</a:t>
            </a:r>
            <a:r>
              <a:rPr lang="ru-RU" sz="3000" b="1" baseline="30000" dirty="0" smtClean="0"/>
              <a:t>2</a:t>
            </a:r>
            <a:r>
              <a:rPr lang="ru-RU" sz="3000" b="1" dirty="0" smtClean="0"/>
              <a:t> и (как …)</a:t>
            </a:r>
            <a:r>
              <a:rPr lang="ru-RU" sz="3000" b="1" baseline="30000" dirty="0" smtClean="0"/>
              <a:t>3</a:t>
            </a:r>
            <a:r>
              <a:rPr lang="ru-RU" sz="3000" b="1" dirty="0" smtClean="0"/>
              <a:t>.</a:t>
            </a:r>
          </a:p>
          <a:p>
            <a:pPr>
              <a:buNone/>
            </a:pPr>
            <a:r>
              <a:rPr lang="ru-RU" sz="3000" b="1" dirty="0" smtClean="0"/>
              <a:t> </a:t>
            </a:r>
          </a:p>
          <a:p>
            <a:pPr>
              <a:buNone/>
            </a:pPr>
            <a:r>
              <a:rPr lang="ru-RU" sz="3000" b="1" dirty="0" smtClean="0"/>
              <a:t> […], (что…(если …), то …). </a:t>
            </a:r>
          </a:p>
          <a:p>
            <a:pPr>
              <a:buNone/>
            </a:pPr>
            <a:r>
              <a:rPr lang="ru-RU" sz="3000" b="1" dirty="0" smtClean="0"/>
              <a:t> </a:t>
            </a:r>
          </a:p>
          <a:p>
            <a:pPr>
              <a:buNone/>
            </a:pPr>
            <a:r>
              <a:rPr lang="ru-RU" sz="3000" b="1" dirty="0" smtClean="0"/>
              <a:t>[…]</a:t>
            </a:r>
            <a:r>
              <a:rPr lang="ru-RU" sz="3000" b="1" baseline="30000" dirty="0" smtClean="0"/>
              <a:t>1</a:t>
            </a:r>
            <a:r>
              <a:rPr lang="ru-RU" sz="3000" b="1" dirty="0" smtClean="0"/>
              <a:t>, (что…), и (что…), и (что…).</a:t>
            </a:r>
          </a:p>
          <a:p>
            <a:pPr>
              <a:buNone/>
            </a:pPr>
            <a:r>
              <a:rPr lang="ru-RU" sz="3000" b="1" dirty="0" smtClean="0"/>
              <a:t> </a:t>
            </a:r>
          </a:p>
          <a:p>
            <a:pPr>
              <a:buNone/>
            </a:pPr>
            <a:r>
              <a:rPr lang="ru-RU" sz="3000" b="1" dirty="0" smtClean="0"/>
              <a:t>[…], и (хотя …), но [ …].</a:t>
            </a:r>
          </a:p>
          <a:p>
            <a:endParaRPr lang="ru-RU" sz="3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stickman_question_mark_thinking_pc_1600_clr_168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89808" y="1600200"/>
            <a:ext cx="3964384" cy="4530725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1C5D6C8-3725-492A-9CF7-D2360D25A457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28670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Расставьте знаки препинания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928670"/>
            <a:ext cx="8929718" cy="592933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endParaRPr lang="ru-RU" sz="1800" dirty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ru-RU" sz="3300" b="1" i="1" dirty="0">
                <a:latin typeface="Calibri" pitchFamily="34" charset="0"/>
              </a:rPr>
              <a:t>Получили </a:t>
            </a:r>
            <a:r>
              <a:rPr lang="ru-RU" sz="3300" b="1" i="1" dirty="0" smtClean="0">
                <a:latin typeface="Calibri" pitchFamily="34" charset="0"/>
              </a:rPr>
              <a:t>известие (1)  </a:t>
            </a:r>
            <a:r>
              <a:rPr lang="ru-RU" sz="3300" b="1" i="1" dirty="0">
                <a:latin typeface="Calibri" pitchFamily="34" charset="0"/>
              </a:rPr>
              <a:t>что Волга стала </a:t>
            </a:r>
            <a:r>
              <a:rPr lang="ru-RU" sz="3300" b="1" i="1" dirty="0" smtClean="0">
                <a:latin typeface="Calibri" pitchFamily="34" charset="0"/>
              </a:rPr>
              <a:t>(2) и (3)  </a:t>
            </a:r>
            <a:r>
              <a:rPr lang="ru-RU" sz="3300" b="1" i="1" dirty="0">
                <a:latin typeface="Calibri" pitchFamily="34" charset="0"/>
              </a:rPr>
              <a:t>что через нее потянулись обозы</a:t>
            </a:r>
            <a:r>
              <a:rPr lang="ru-RU" sz="3300" b="1" i="1" dirty="0" smtClean="0">
                <a:latin typeface="Calibri" pitchFamily="34" charset="0"/>
              </a:rPr>
              <a:t>.      </a:t>
            </a:r>
            <a:endParaRPr lang="en-US" sz="3300" b="1" i="1" dirty="0">
              <a:latin typeface="Calibri" pitchFamily="34" charset="0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ru-RU" sz="3300" b="1" i="1" dirty="0" smtClean="0">
                <a:latin typeface="Calibri" pitchFamily="34" charset="0"/>
              </a:rPr>
              <a:t>Нет </a:t>
            </a:r>
            <a:r>
              <a:rPr lang="ru-RU" sz="3300" b="1" i="1" dirty="0">
                <a:latin typeface="Calibri" pitchFamily="34" charset="0"/>
              </a:rPr>
              <a:t>опаснее человека  </a:t>
            </a:r>
            <a:r>
              <a:rPr lang="ru-RU" sz="3300" b="1" i="1" dirty="0" smtClean="0">
                <a:latin typeface="Calibri" pitchFamily="34" charset="0"/>
              </a:rPr>
              <a:t>(1) которому </a:t>
            </a:r>
            <a:r>
              <a:rPr lang="ru-RU" sz="3300" b="1" i="1" dirty="0">
                <a:latin typeface="Calibri" pitchFamily="34" charset="0"/>
              </a:rPr>
              <a:t>чуждо </a:t>
            </a:r>
            <a:r>
              <a:rPr lang="ru-RU" sz="3300" b="1" i="1" dirty="0" smtClean="0">
                <a:latin typeface="Calibri" pitchFamily="34" charset="0"/>
              </a:rPr>
              <a:t>человеческое (2)  </a:t>
            </a:r>
            <a:r>
              <a:rPr lang="ru-RU" sz="3300" b="1" i="1" dirty="0">
                <a:latin typeface="Calibri" pitchFamily="34" charset="0"/>
              </a:rPr>
              <a:t>который равнодушен к судьбам родной страны </a:t>
            </a:r>
            <a:r>
              <a:rPr lang="ru-RU" sz="3300" b="1" i="1" dirty="0" smtClean="0">
                <a:latin typeface="Calibri" pitchFamily="34" charset="0"/>
              </a:rPr>
              <a:t>(3) к </a:t>
            </a:r>
            <a:r>
              <a:rPr lang="ru-RU" sz="3300" b="1" i="1" dirty="0">
                <a:latin typeface="Calibri" pitchFamily="34" charset="0"/>
              </a:rPr>
              <a:t>судьбам ближнего.          </a:t>
            </a:r>
            <a:endParaRPr lang="en-US" sz="3300" b="1" i="1" dirty="0">
              <a:latin typeface="Calibri" pitchFamily="34" charset="0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ru-RU" sz="3300" b="1" i="1" dirty="0" smtClean="0">
                <a:latin typeface="Calibri" pitchFamily="34" charset="0"/>
              </a:rPr>
              <a:t>Он </a:t>
            </a:r>
            <a:r>
              <a:rPr lang="ru-RU" sz="3300" b="1" i="1" dirty="0">
                <a:latin typeface="Calibri" pitchFamily="34" charset="0"/>
              </a:rPr>
              <a:t>только </a:t>
            </a:r>
            <a:r>
              <a:rPr lang="ru-RU" sz="3300" b="1" i="1" dirty="0" smtClean="0">
                <a:latin typeface="Calibri" pitchFamily="34" charset="0"/>
              </a:rPr>
              <a:t>помнил  (1)  </a:t>
            </a:r>
            <a:r>
              <a:rPr lang="ru-RU" sz="3300" b="1" i="1" dirty="0">
                <a:latin typeface="Calibri" pitchFamily="34" charset="0"/>
              </a:rPr>
              <a:t>что </a:t>
            </a:r>
            <a:r>
              <a:rPr lang="ru-RU" sz="3300" b="1" i="1" dirty="0" smtClean="0">
                <a:latin typeface="Calibri" pitchFamily="34" charset="0"/>
              </a:rPr>
              <a:t>(2) когда </a:t>
            </a:r>
            <a:r>
              <a:rPr lang="ru-RU" sz="3300" b="1" i="1" dirty="0">
                <a:latin typeface="Calibri" pitchFamily="34" charset="0"/>
              </a:rPr>
              <a:t>он сам кончил курс </a:t>
            </a:r>
            <a:r>
              <a:rPr lang="ru-RU" sz="3300" b="1" i="1" dirty="0" smtClean="0">
                <a:latin typeface="Calibri" pitchFamily="34" charset="0"/>
              </a:rPr>
              <a:t>ученья (3) то </a:t>
            </a:r>
            <a:r>
              <a:rPr lang="ru-RU" sz="3300" b="1" i="1" dirty="0">
                <a:latin typeface="Calibri" pitchFamily="34" charset="0"/>
              </a:rPr>
              <a:t>отец отослал его от себя. </a:t>
            </a:r>
          </a:p>
          <a:p>
            <a:pPr>
              <a:lnSpc>
                <a:spcPct val="80000"/>
              </a:lnSpc>
            </a:pPr>
            <a:endParaRPr lang="en-US" sz="2600" b="1" dirty="0">
              <a:solidFill>
                <a:srgbClr val="000000"/>
              </a:solidFill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endParaRPr lang="ru-RU" sz="2600" b="1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285728"/>
            <a:ext cx="8229600" cy="607223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ru-RU" sz="2900" b="1" i="1" dirty="0">
                <a:latin typeface="Calibri" pitchFamily="34" charset="0"/>
              </a:rPr>
              <a:t>Какая это великая </a:t>
            </a:r>
            <a:r>
              <a:rPr lang="ru-RU" sz="2900" b="1" i="1" dirty="0" smtClean="0">
                <a:latin typeface="Calibri" pitchFamily="34" charset="0"/>
              </a:rPr>
              <a:t>истина (1) </a:t>
            </a:r>
            <a:r>
              <a:rPr lang="ru-RU" sz="2900" b="1" i="1" dirty="0">
                <a:latin typeface="Calibri" pitchFamily="34" charset="0"/>
              </a:rPr>
              <a:t>что </a:t>
            </a:r>
            <a:r>
              <a:rPr lang="ru-RU" sz="2900" b="1" i="1" dirty="0" smtClean="0">
                <a:latin typeface="Calibri" pitchFamily="34" charset="0"/>
              </a:rPr>
              <a:t>(2) когда </a:t>
            </a:r>
            <a:r>
              <a:rPr lang="ru-RU" sz="2900" b="1" i="1" dirty="0">
                <a:latin typeface="Calibri" pitchFamily="34" charset="0"/>
              </a:rPr>
              <a:t>человек весь отдается лжи </a:t>
            </a:r>
            <a:r>
              <a:rPr lang="ru-RU" sz="2900" b="1" i="1" dirty="0" smtClean="0">
                <a:latin typeface="Calibri" pitchFamily="34" charset="0"/>
              </a:rPr>
              <a:t>(3) </a:t>
            </a:r>
            <a:r>
              <a:rPr lang="ru-RU" sz="2900" b="1" i="1" dirty="0">
                <a:latin typeface="Calibri" pitchFamily="34" charset="0"/>
              </a:rPr>
              <a:t>его оставляет ум и талант!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ru-RU" sz="2900" b="1" i="1" dirty="0">
                <a:latin typeface="Calibri" pitchFamily="34" charset="0"/>
              </a:rPr>
              <a:t>Всем стало ясно  </a:t>
            </a:r>
            <a:r>
              <a:rPr lang="ru-RU" sz="2900" b="1" i="1" dirty="0" smtClean="0">
                <a:latin typeface="Calibri" pitchFamily="34" charset="0"/>
              </a:rPr>
              <a:t>(1) что (2) если </a:t>
            </a:r>
            <a:r>
              <a:rPr lang="ru-RU" sz="2900" b="1" i="1" dirty="0">
                <a:latin typeface="Calibri" pitchFamily="34" charset="0"/>
              </a:rPr>
              <a:t>не принять решения </a:t>
            </a:r>
            <a:r>
              <a:rPr lang="ru-RU" sz="2900" b="1" i="1" dirty="0" smtClean="0">
                <a:latin typeface="Calibri" pitchFamily="34" charset="0"/>
              </a:rPr>
              <a:t>немедленно (3) </a:t>
            </a:r>
            <a:r>
              <a:rPr lang="ru-RU" sz="2900" b="1" i="1" dirty="0">
                <a:latin typeface="Calibri" pitchFamily="34" charset="0"/>
              </a:rPr>
              <a:t>то будет поздно.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ru-RU" sz="2900" b="1" i="1" dirty="0">
                <a:latin typeface="Calibri" pitchFamily="34" charset="0"/>
              </a:rPr>
              <a:t>Рядом с тобой всегда люди </a:t>
            </a:r>
            <a:r>
              <a:rPr lang="ru-RU" sz="2900" b="1" i="1" dirty="0" smtClean="0">
                <a:latin typeface="Calibri" pitchFamily="34" charset="0"/>
              </a:rPr>
              <a:t>(1) и (2) если </a:t>
            </a:r>
            <a:r>
              <a:rPr lang="ru-RU" sz="2900" b="1" i="1" dirty="0">
                <a:latin typeface="Calibri" pitchFamily="34" charset="0"/>
              </a:rPr>
              <a:t>тебе очень одиноко  </a:t>
            </a:r>
            <a:r>
              <a:rPr lang="ru-RU" sz="2900" b="1" i="1" dirty="0" smtClean="0">
                <a:latin typeface="Calibri" pitchFamily="34" charset="0"/>
              </a:rPr>
              <a:t>(3) ты </a:t>
            </a:r>
            <a:r>
              <a:rPr lang="ru-RU" sz="2900" b="1" i="1" dirty="0">
                <a:latin typeface="Calibri" pitchFamily="34" charset="0"/>
              </a:rPr>
              <a:t>не сомневайся в том  </a:t>
            </a:r>
            <a:r>
              <a:rPr lang="ru-RU" sz="2900" b="1" i="1" dirty="0" smtClean="0">
                <a:latin typeface="Calibri" pitchFamily="34" charset="0"/>
              </a:rPr>
              <a:t>(4) что </a:t>
            </a:r>
            <a:r>
              <a:rPr lang="ru-RU" sz="2900" b="1" i="1" dirty="0">
                <a:latin typeface="Calibri" pitchFamily="34" charset="0"/>
              </a:rPr>
              <a:t>кто-то сможет выслушать </a:t>
            </a:r>
            <a:r>
              <a:rPr lang="ru-RU" sz="2900" b="1" i="1" dirty="0" smtClean="0">
                <a:latin typeface="Calibri" pitchFamily="34" charset="0"/>
              </a:rPr>
              <a:t>(5) и </a:t>
            </a:r>
            <a:r>
              <a:rPr lang="ru-RU" sz="2900" b="1" i="1" dirty="0">
                <a:latin typeface="Calibri" pitchFamily="34" charset="0"/>
              </a:rPr>
              <a:t>понять тебя</a:t>
            </a:r>
            <a:r>
              <a:rPr lang="ru-RU" sz="2900" b="1" i="1" dirty="0" smtClean="0">
                <a:latin typeface="Calibri" pitchFamily="34" charset="0"/>
              </a:rPr>
              <a:t>.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 startAt="4"/>
            </a:pPr>
            <a:r>
              <a:rPr lang="ru-RU" sz="2900" b="1" i="1" dirty="0" smtClean="0">
                <a:latin typeface="Calibri" pitchFamily="34" charset="0"/>
              </a:rPr>
              <a:t>Он знал (1) что  (2) когда в тихую погоду туман поднимается кверху  (3) непременно надо ждать затяжного дождя.</a:t>
            </a:r>
          </a:p>
          <a:p>
            <a:endParaRPr lang="ru-RU" sz="2800" b="1" i="1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1139825"/>
          </a:xfrm>
        </p:spPr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Домашнее задание: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559181"/>
          </a:xfrm>
        </p:spPr>
        <p:txBody>
          <a:bodyPr/>
          <a:lstStyle/>
          <a:p>
            <a:pPr>
              <a:buNone/>
            </a:pPr>
            <a:r>
              <a:rPr lang="ru-RU" sz="5400" dirty="0" smtClean="0">
                <a:cs typeface="Aparajita"/>
              </a:rPr>
              <a:t>§</a:t>
            </a:r>
            <a:r>
              <a:rPr lang="ru-RU" sz="4000" dirty="0" smtClean="0"/>
              <a:t>21, </a:t>
            </a:r>
            <a:r>
              <a:rPr lang="ru-RU" sz="4000" dirty="0" err="1" smtClean="0"/>
              <a:t>зел</a:t>
            </a:r>
            <a:r>
              <a:rPr lang="ru-RU" sz="4000" dirty="0" smtClean="0"/>
              <a:t>. кн., вар. 1-3 со схемами.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1C5D6C8-3725-492A-9CF7-D2360D25A457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357166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ru-RU" sz="4400" dirty="0" smtClean="0">
                <a:solidFill>
                  <a:srgbClr val="FFFF00"/>
                </a:solidFill>
                <a:latin typeface="Tahoma" charset="0"/>
                <a:cs typeface="Arial" charset="0"/>
              </a:rPr>
              <a:t>1. Назовите лишнее:</a:t>
            </a:r>
            <a:br>
              <a:rPr lang="ru-RU" sz="4400" dirty="0" smtClean="0">
                <a:solidFill>
                  <a:srgbClr val="FFFF00"/>
                </a:solidFill>
                <a:latin typeface="Tahoma" charset="0"/>
                <a:cs typeface="Arial" charset="0"/>
              </a:rPr>
            </a:br>
            <a:endParaRPr lang="ru-RU" dirty="0" smtClean="0">
              <a:solidFill>
                <a:srgbClr val="FFFF0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628775"/>
            <a:ext cx="4103687" cy="3889375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ru-RU" dirty="0" smtClean="0"/>
              <a:t>1. эпитет </a:t>
            </a:r>
          </a:p>
          <a:p>
            <a:pPr eaLnBrk="1" hangingPunct="1">
              <a:buNone/>
              <a:defRPr/>
            </a:pPr>
            <a:r>
              <a:rPr lang="ru-RU" dirty="0" smtClean="0">
                <a:effectLst/>
              </a:rPr>
              <a:t>2. инверсия </a:t>
            </a:r>
          </a:p>
          <a:p>
            <a:pPr eaLnBrk="1" hangingPunct="1">
              <a:buNone/>
              <a:defRPr/>
            </a:pPr>
            <a:r>
              <a:rPr lang="ru-RU" dirty="0" smtClean="0"/>
              <a:t>3. сравнение</a:t>
            </a:r>
            <a:endParaRPr lang="ru-RU" dirty="0" smtClean="0">
              <a:effectLst/>
            </a:endParaRPr>
          </a:p>
          <a:p>
            <a:pPr eaLnBrk="1" hangingPunct="1">
              <a:buNone/>
              <a:defRPr/>
            </a:pPr>
            <a:r>
              <a:rPr lang="ru-RU" dirty="0" smtClean="0"/>
              <a:t>4. метафора</a:t>
            </a:r>
          </a:p>
          <a:p>
            <a:pPr eaLnBrk="1" hangingPunct="1">
              <a:buNone/>
              <a:defRPr/>
            </a:pPr>
            <a:r>
              <a:rPr lang="ru-RU" dirty="0" smtClean="0"/>
              <a:t>5. олицетворение</a:t>
            </a:r>
          </a:p>
          <a:p>
            <a:pPr eaLnBrk="1" hangingPunct="1">
              <a:buNone/>
              <a:defRPr/>
            </a:pPr>
            <a:r>
              <a:rPr lang="ru-RU" dirty="0" smtClean="0"/>
              <a:t>6. метонимия </a:t>
            </a:r>
          </a:p>
          <a:p>
            <a:pPr eaLnBrk="1" hangingPunct="1">
              <a:defRPr/>
            </a:pPr>
            <a:endParaRPr lang="ru-RU" dirty="0" smtClean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2D3F96-C23E-48EC-B9F5-7939110806D4}" type="slidenum">
              <a:rPr lang="ru-RU"/>
              <a:pPr>
                <a:defRPr/>
              </a:pPr>
              <a:t>2</a:t>
            </a:fld>
            <a:endParaRPr lang="ru-RU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4356100" y="1628775"/>
            <a:ext cx="4103688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cs typeface="Arial" charset="0"/>
              </a:rPr>
              <a:t>7. перифраз</a:t>
            </a: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latin typeface="Tahoma" charset="0"/>
              <a:cs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cs typeface="Arial" charset="0"/>
              </a:rPr>
              <a:t>8. олицетворение</a:t>
            </a: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latin typeface="Tahoma" charset="0"/>
              <a:cs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cs typeface="Arial" charset="0"/>
              </a:rPr>
              <a:t>9. гипербола </a:t>
            </a: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latin typeface="Tahoma" charset="0"/>
              <a:cs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cs typeface="Arial" charset="0"/>
              </a:rPr>
              <a:t>10. литота</a:t>
            </a: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latin typeface="Tahoma" charset="0"/>
              <a:cs typeface="Arial" charset="0"/>
            </a:endParaRPr>
          </a:p>
        </p:txBody>
      </p:sp>
    </p:spTree>
  </p:cSld>
  <p:clrMapOvr>
    <a:masterClrMapping/>
  </p:clrMapOvr>
  <p:transition advClick="0" advTm="30000">
    <p:pull dir="r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Рефлексия.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142984"/>
            <a:ext cx="8229600" cy="4530725"/>
          </a:xfrm>
        </p:spPr>
        <p:txBody>
          <a:bodyPr/>
          <a:lstStyle/>
          <a:p>
            <a:r>
              <a:rPr lang="ru-RU" b="1" dirty="0" smtClean="0"/>
              <a:t> </a:t>
            </a:r>
            <a:r>
              <a:rPr lang="ru-RU" sz="3600" b="1" dirty="0" smtClean="0"/>
              <a:t>я выполнял </a:t>
            </a:r>
            <a:r>
              <a:rPr lang="ru-RU" sz="3600" b="1" dirty="0" smtClean="0"/>
              <a:t>задания на…</a:t>
            </a:r>
            <a:endParaRPr lang="ru-RU" sz="3600" b="1" dirty="0" smtClean="0"/>
          </a:p>
          <a:p>
            <a:r>
              <a:rPr lang="ru-RU" sz="3600" b="1" dirty="0" smtClean="0"/>
              <a:t>я понял, что…</a:t>
            </a:r>
          </a:p>
          <a:p>
            <a:r>
              <a:rPr lang="ru-RU" sz="3600" b="1" dirty="0" smtClean="0"/>
              <a:t>теперь я могу</a:t>
            </a:r>
            <a:r>
              <a:rPr lang="ru-RU" sz="3600" b="1" dirty="0" smtClean="0"/>
              <a:t>…</a:t>
            </a:r>
          </a:p>
          <a:p>
            <a:r>
              <a:rPr lang="ru-RU" sz="3600" b="1" dirty="0" smtClean="0"/>
              <a:t>я смело возьмусь за решение задания по …</a:t>
            </a:r>
          </a:p>
          <a:p>
            <a:r>
              <a:rPr lang="ru-RU" sz="3600" b="1" dirty="0" smtClean="0"/>
              <a:t>своей работой на уроке я …</a:t>
            </a:r>
            <a:r>
              <a:rPr lang="ru-RU" sz="3600" dirty="0" smtClean="0"/>
              <a:t> </a:t>
            </a:r>
          </a:p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1C5D6C8-3725-492A-9CF7-D2360D25A457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196975"/>
            <a:ext cx="8229600" cy="4530725"/>
          </a:xfrm>
          <a:ln>
            <a:noFill/>
          </a:ln>
        </p:spPr>
        <p:txBody>
          <a:bodyPr/>
          <a:lstStyle/>
          <a:p>
            <a:pPr eaLnBrk="1" hangingPunct="1">
              <a:lnSpc>
                <a:spcPct val="90000"/>
              </a:lnSpc>
              <a:buNone/>
              <a:defRPr/>
            </a:pPr>
            <a:r>
              <a:rPr lang="ru-RU" dirty="0" smtClean="0"/>
              <a:t>2. Назовите троп по его определению: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FF0000"/>
                </a:solidFill>
                <a:cs typeface="Aharoni" pitchFamily="2" charset="-79"/>
              </a:rPr>
              <a:t>   </a:t>
            </a:r>
            <a:r>
              <a:rPr lang="ru-RU" i="1" dirty="0" smtClean="0">
                <a:solidFill>
                  <a:srgbClr val="FFFF00"/>
                </a:solidFill>
                <a:cs typeface="Aharoni" pitchFamily="2" charset="-79"/>
              </a:rPr>
              <a:t>разновидность метафоры, состоит в переносе признаков живого существа на явления природы, предметы и понятия.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dirty="0" smtClean="0"/>
              <a:t>а) эпитет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dirty="0" smtClean="0"/>
              <a:t>б) сравнение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dirty="0" smtClean="0"/>
              <a:t>в) метонимия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dirty="0" smtClean="0"/>
              <a:t>г) олицетворение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CB88F9E-B09E-4D91-9491-ADABB827A3A8}" type="slidenum">
              <a:rPr lang="ru-RU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ransition advClick="0" advTm="30000">
    <p:pull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341438"/>
            <a:ext cx="8229600" cy="4530725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ru-RU" dirty="0" smtClean="0"/>
              <a:t>3. Назовите троп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i="1" dirty="0" smtClean="0">
                <a:solidFill>
                  <a:srgbClr val="FFFF00"/>
                </a:solidFill>
              </a:rPr>
              <a:t>а) его глаза сияли, как яркие звёзды на тёмном небосводе;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i="1" dirty="0" smtClean="0">
                <a:solidFill>
                  <a:srgbClr val="FFFF00"/>
                </a:solidFill>
              </a:rPr>
              <a:t>б) его глаза сияли, как медяки на </a:t>
            </a:r>
            <a:r>
              <a:rPr lang="ru-RU" i="1" dirty="0" smtClean="0">
                <a:solidFill>
                  <a:srgbClr val="FFFF00"/>
                </a:solidFill>
              </a:rPr>
              <a:t>старой </a:t>
            </a:r>
            <a:r>
              <a:rPr lang="ru-RU" i="1" dirty="0" smtClean="0">
                <a:solidFill>
                  <a:srgbClr val="FFFF00"/>
                </a:solidFill>
              </a:rPr>
              <a:t>купеческой </a:t>
            </a:r>
            <a:r>
              <a:rPr lang="ru-RU" i="1" dirty="0" smtClean="0">
                <a:solidFill>
                  <a:srgbClr val="FFFF00"/>
                </a:solidFill>
              </a:rPr>
              <a:t>ладони.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E0E8135-15B6-496F-9F52-3739B4B4C1EA}" type="slidenum">
              <a:rPr lang="ru-RU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ransition advClick="0" advTm="30000"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196975"/>
            <a:ext cx="8229600" cy="4530725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ru-RU" dirty="0" smtClean="0"/>
              <a:t>4. Определите вид тропа в предложении: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i="1" dirty="0" smtClean="0">
                <a:solidFill>
                  <a:srgbClr val="FFFF00"/>
                </a:solidFill>
              </a:rPr>
              <a:t>В Новый год гуляло всё село.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а) олицетворение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б) метафора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в) метонимия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г) перифраз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E4565-B106-4CB9-9C52-237175C38C0C}" type="slidenum">
              <a:rPr lang="ru-RU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ransition advClick="0" advTm="30000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268413"/>
            <a:ext cx="8229600" cy="4530725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ru-RU" dirty="0" smtClean="0"/>
              <a:t>5. Укажите троп, использованный в предложении, назовите противоположный по значению троп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i="1" dirty="0" smtClean="0"/>
              <a:t>  </a:t>
            </a:r>
            <a:r>
              <a:rPr lang="ru-RU" i="1" dirty="0" smtClean="0">
                <a:solidFill>
                  <a:srgbClr val="FFFF00"/>
                </a:solidFill>
              </a:rPr>
              <a:t>Таких глаз не было на всём белом свете.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C93693-CFB6-402C-832A-92D4431F7DC7}" type="slidenum">
              <a:rPr lang="ru-RU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ransition advClick="0" advTm="30000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571480"/>
            <a:ext cx="8713788" cy="5857916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ru-RU" sz="2800" dirty="0" smtClean="0"/>
              <a:t>6. </a:t>
            </a:r>
            <a:r>
              <a:rPr lang="ru-RU" dirty="0" smtClean="0"/>
              <a:t>Назовите фигуру речи по её определению: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   </a:t>
            </a:r>
            <a:r>
              <a:rPr lang="ru-RU" i="1" dirty="0" smtClean="0"/>
              <a:t>одинаковое синтаксическое построение соседних предложений или отрезков речи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   </a:t>
            </a:r>
            <a:r>
              <a:rPr lang="ru-RU" i="1" dirty="0" smtClean="0">
                <a:solidFill>
                  <a:srgbClr val="FFFF00"/>
                </a:solidFill>
              </a:rPr>
              <a:t>(По небу плывут тощие тучи. Над рекой висят серые клочья тумана.)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а) парцелляция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б) анафора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в) параллелизм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60D390-844A-42E4-B0FB-E26D9EC5743D}" type="slidenum">
              <a:rPr lang="ru-RU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ransition advClick="0" advTm="30000">
    <p:pull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  <a:defRPr/>
            </a:pPr>
            <a:r>
              <a:rPr lang="ru-RU" dirty="0" smtClean="0"/>
              <a:t>7. Назовите фигуру речи, используемую в предложении: </a:t>
            </a:r>
            <a:r>
              <a:rPr lang="ru-RU" i="1" dirty="0" smtClean="0">
                <a:solidFill>
                  <a:srgbClr val="FFFF00"/>
                </a:solidFill>
              </a:rPr>
              <a:t>Ответом на вопрос было красноречивое молчание.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а)</a:t>
            </a:r>
            <a:r>
              <a:rPr lang="ru-RU" i="1" dirty="0" smtClean="0"/>
              <a:t> </a:t>
            </a:r>
            <a:r>
              <a:rPr lang="ru-RU" dirty="0" smtClean="0"/>
              <a:t>эпитет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б) антитеза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в) оксюморон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г) эллипсис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8085298-ECC9-4488-B851-3E8716804902}" type="slidenum">
              <a:rPr lang="ru-RU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  <p:transition advClick="0" advTm="30000">
    <p:cover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8. Укажите троп, использованный в предложении:</a:t>
            </a:r>
          </a:p>
          <a:p>
            <a:pPr>
              <a:buNone/>
            </a:pPr>
            <a:r>
              <a:rPr lang="ru-RU" dirty="0" smtClean="0"/>
              <a:t> 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>
                <a:solidFill>
                  <a:srgbClr val="FFFF00"/>
                </a:solidFill>
              </a:rPr>
              <a:t>Моя догадка яркой вспышкой прорезала сознание.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1C5D6C8-3725-492A-9CF7-D2360D25A457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ransition advClick="0" advTm="30000">
    <p:pull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Занавес">
  <a:themeElements>
    <a:clrScheme name="Занавес 3">
      <a:dk1>
        <a:srgbClr val="4C3D57"/>
      </a:dk1>
      <a:lt1>
        <a:srgbClr val="FFFFFF"/>
      </a:lt1>
      <a:dk2>
        <a:srgbClr val="660066"/>
      </a:dk2>
      <a:lt2>
        <a:srgbClr val="FDFBE3"/>
      </a:lt2>
      <a:accent1>
        <a:srgbClr val="976C9E"/>
      </a:accent1>
      <a:accent2>
        <a:srgbClr val="1E1822"/>
      </a:accent2>
      <a:accent3>
        <a:srgbClr val="B8AAB8"/>
      </a:accent3>
      <a:accent4>
        <a:srgbClr val="DADADA"/>
      </a:accent4>
      <a:accent5>
        <a:srgbClr val="C9BACC"/>
      </a:accent5>
      <a:accent6>
        <a:srgbClr val="1A151E"/>
      </a:accent6>
      <a:hlink>
        <a:srgbClr val="D8C460"/>
      </a:hlink>
      <a:folHlink>
        <a:srgbClr val="C3C2BD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Занавес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навес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1400</TotalTime>
  <Words>641</Words>
  <Application>Microsoft Office PowerPoint</Application>
  <PresentationFormat>Экран (4:3)</PresentationFormat>
  <Paragraphs>124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Занавес</vt:lpstr>
      <vt:lpstr>Слайд 1</vt:lpstr>
      <vt:lpstr>1. Назовите лишнее: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ПРОВЕРКА</vt:lpstr>
      <vt:lpstr>Оценка результатов.</vt:lpstr>
      <vt:lpstr>Слайд 14</vt:lpstr>
      <vt:lpstr>Пунктуация сложноподчинённого предложения </vt:lpstr>
      <vt:lpstr>Слайд 16</vt:lpstr>
      <vt:lpstr>Расставьте знаки препинания</vt:lpstr>
      <vt:lpstr>Слайд 18</vt:lpstr>
      <vt:lpstr>Домашнее задание:</vt:lpstr>
      <vt:lpstr>Рефлексия. </vt:lpstr>
    </vt:vector>
  </TitlesOfParts>
  <Company>МСОШ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Сдаём ЕГЭ играючи</dc:title>
  <dc:creator>Алсу</dc:creator>
  <cp:lastModifiedBy>Igor</cp:lastModifiedBy>
  <cp:revision>42</cp:revision>
  <dcterms:created xsi:type="dcterms:W3CDTF">2012-01-22T14:27:08Z</dcterms:created>
  <dcterms:modified xsi:type="dcterms:W3CDTF">2015-02-24T17:49:28Z</dcterms:modified>
</cp:coreProperties>
</file>