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1" r:id="rId6"/>
    <p:sldId id="262" r:id="rId7"/>
    <p:sldId id="264" r:id="rId8"/>
    <p:sldId id="265" r:id="rId9"/>
    <p:sldId id="260"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pieChart>
        <c:varyColors val="1"/>
        <c:ser>
          <c:idx val="0"/>
          <c:order val="0"/>
          <c:tx>
            <c:strRef>
              <c:f>Лист1!$B$1</c:f>
              <c:strCache>
                <c:ptCount val="1"/>
                <c:pt idx="0">
                  <c:v>Продажи</c:v>
                </c:pt>
              </c:strCache>
            </c:strRef>
          </c:tx>
          <c:explosion val="25"/>
          <c:cat>
            <c:strRef>
              <c:f>Лист1!$A$2:$A$3</c:f>
              <c:strCache>
                <c:ptCount val="2"/>
                <c:pt idx="0">
                  <c:v>8 нче сыйныф</c:v>
                </c:pt>
                <c:pt idx="1">
                  <c:v>7 нче сыйныф</c:v>
                </c:pt>
              </c:strCache>
            </c:strRef>
          </c:cat>
          <c:val>
            <c:numRef>
              <c:f>Лист1!$B$2:$B$3</c:f>
              <c:numCache>
                <c:formatCode>General</c:formatCode>
                <c:ptCount val="2"/>
                <c:pt idx="0">
                  <c:v>8.2000000000000011</c:v>
                </c:pt>
                <c:pt idx="1">
                  <c:v>5.2</c:v>
                </c:pt>
              </c:numCache>
            </c:numRef>
          </c:val>
        </c:ser>
        <c:firstSliceAng val="0"/>
      </c:pieChart>
    </c:plotArea>
    <c:legend>
      <c:legendPos val="r"/>
      <c:layout/>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AngAx val="1"/>
    </c:view3D>
    <c:plotArea>
      <c:layout/>
      <c:bar3DChart>
        <c:barDir val="col"/>
        <c:grouping val="stacked"/>
        <c:ser>
          <c:idx val="0"/>
          <c:order val="0"/>
          <c:tx>
            <c:strRef>
              <c:f>Лист1!$B$1</c:f>
              <c:strCache>
                <c:ptCount val="1"/>
                <c:pt idx="0">
                  <c:v>белем дәрәҗәсе</c:v>
                </c:pt>
              </c:strCache>
            </c:strRef>
          </c:tx>
          <c:cat>
            <c:strRef>
              <c:f>Лист1!$A$2:$A$3</c:f>
              <c:strCache>
                <c:ptCount val="2"/>
                <c:pt idx="0">
                  <c:v>7 сыйныф</c:v>
                </c:pt>
                <c:pt idx="1">
                  <c:v>8 сыйныф</c:v>
                </c:pt>
              </c:strCache>
            </c:strRef>
          </c:cat>
          <c:val>
            <c:numRef>
              <c:f>Лист1!$B$2:$B$3</c:f>
              <c:numCache>
                <c:formatCode>General</c:formatCode>
                <c:ptCount val="2"/>
                <c:pt idx="0">
                  <c:v>34</c:v>
                </c:pt>
                <c:pt idx="1">
                  <c:v>42</c:v>
                </c:pt>
              </c:numCache>
            </c:numRef>
          </c:val>
        </c:ser>
        <c:shape val="cylinder"/>
        <c:axId val="47311488"/>
        <c:axId val="47324544"/>
        <c:axId val="0"/>
      </c:bar3DChart>
      <c:catAx>
        <c:axId val="47311488"/>
        <c:scaling>
          <c:orientation val="minMax"/>
        </c:scaling>
        <c:axPos val="b"/>
        <c:tickLblPos val="nextTo"/>
        <c:crossAx val="47324544"/>
        <c:crosses val="autoZero"/>
        <c:auto val="1"/>
        <c:lblAlgn val="ctr"/>
        <c:lblOffset val="100"/>
      </c:catAx>
      <c:valAx>
        <c:axId val="47324544"/>
        <c:scaling>
          <c:orientation val="minMax"/>
        </c:scaling>
        <c:axPos val="l"/>
        <c:majorGridlines/>
        <c:numFmt formatCode="General" sourceLinked="1"/>
        <c:tickLblPos val="nextTo"/>
        <c:crossAx val="47311488"/>
        <c:crosses val="autoZero"/>
        <c:crossBetween val="between"/>
      </c:valAx>
    </c:plotArea>
    <c:legend>
      <c:legendPos val="r"/>
      <c:layout/>
    </c:legend>
    <c:plotVisOnly val="1"/>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01.12.2014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01.12.2014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01.12.2014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01.12.2014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692696"/>
            <a:ext cx="7927032" cy="1440160"/>
          </a:xfrm>
        </p:spPr>
        <p:txBody>
          <a:bodyPr>
            <a:normAutofit fontScale="90000"/>
          </a:bodyPr>
          <a:lstStyle/>
          <a:p>
            <a:pPr algn="ctr"/>
            <a:r>
              <a:rPr lang="tt-RU" sz="2200" b="0" dirty="0" smtClean="0">
                <a:solidFill>
                  <a:schemeClr val="tx1"/>
                </a:solidFill>
                <a:effectLst/>
                <a:latin typeface="Times New Roman" pitchFamily="18" charset="0"/>
                <a:cs typeface="Times New Roman" pitchFamily="18" charset="0"/>
              </a:rPr>
              <a:t>Татарстан Республикасы</a:t>
            </a:r>
            <a:r>
              <a:rPr lang="ru-RU" sz="2200" b="0" dirty="0" smtClean="0">
                <a:solidFill>
                  <a:schemeClr val="tx1"/>
                </a:solidFill>
                <a:effectLst/>
                <a:latin typeface="Times New Roman" pitchFamily="18" charset="0"/>
                <a:cs typeface="Times New Roman" pitchFamily="18" charset="0"/>
              </a:rPr>
              <a:t/>
            </a:r>
            <a:br>
              <a:rPr lang="ru-RU" sz="2200" b="0" dirty="0" smtClean="0">
                <a:solidFill>
                  <a:schemeClr val="tx1"/>
                </a:solidFill>
                <a:effectLst/>
                <a:latin typeface="Times New Roman" pitchFamily="18" charset="0"/>
                <a:cs typeface="Times New Roman" pitchFamily="18" charset="0"/>
              </a:rPr>
            </a:br>
            <a:r>
              <a:rPr lang="tt-RU" sz="2200" b="0" dirty="0" smtClean="0">
                <a:solidFill>
                  <a:schemeClr val="tx1"/>
                </a:solidFill>
                <a:effectLst/>
                <a:latin typeface="Times New Roman" pitchFamily="18" charset="0"/>
                <a:cs typeface="Times New Roman" pitchFamily="18" charset="0"/>
              </a:rPr>
              <a:t>Чирмешән муни</a:t>
            </a:r>
            <a:r>
              <a:rPr lang="ru-RU" sz="2200" b="0" dirty="0" err="1" smtClean="0">
                <a:solidFill>
                  <a:schemeClr val="tx1"/>
                </a:solidFill>
                <a:effectLst/>
                <a:latin typeface="Times New Roman" pitchFamily="18" charset="0"/>
                <a:cs typeface="Times New Roman" pitchFamily="18" charset="0"/>
              </a:rPr>
              <a:t>ципаль</a:t>
            </a:r>
            <a:r>
              <a:rPr lang="ru-RU" sz="2200" b="0" dirty="0" smtClean="0">
                <a:solidFill>
                  <a:schemeClr val="tx1"/>
                </a:solidFill>
                <a:effectLst/>
                <a:latin typeface="Times New Roman" pitchFamily="18" charset="0"/>
                <a:cs typeface="Times New Roman" pitchFamily="18" charset="0"/>
              </a:rPr>
              <a:t> районы</a:t>
            </a:r>
            <a:br>
              <a:rPr lang="ru-RU" sz="2200" b="0" dirty="0" smtClean="0">
                <a:solidFill>
                  <a:schemeClr val="tx1"/>
                </a:solidFill>
                <a:effectLst/>
                <a:latin typeface="Times New Roman" pitchFamily="18" charset="0"/>
                <a:cs typeface="Times New Roman" pitchFamily="18" charset="0"/>
              </a:rPr>
            </a:br>
            <a:r>
              <a:rPr lang="ru-RU" sz="2200" b="0" dirty="0" err="1" smtClean="0">
                <a:solidFill>
                  <a:schemeClr val="tx1"/>
                </a:solidFill>
                <a:effectLst/>
                <a:latin typeface="Times New Roman" pitchFamily="18" charset="0"/>
                <a:cs typeface="Times New Roman" pitchFamily="18" charset="0"/>
              </a:rPr>
              <a:t>Муниципаль</a:t>
            </a:r>
            <a:r>
              <a:rPr lang="ru-RU" sz="2200" b="0" dirty="0" smtClean="0">
                <a:solidFill>
                  <a:schemeClr val="tx1"/>
                </a:solidFill>
                <a:effectLst/>
                <a:latin typeface="Times New Roman" pitchFamily="18" charset="0"/>
                <a:cs typeface="Times New Roman" pitchFamily="18" charset="0"/>
              </a:rPr>
              <a:t> </a:t>
            </a:r>
            <a:r>
              <a:rPr lang="ru-RU" sz="2200" b="0" dirty="0" err="1" smtClean="0">
                <a:solidFill>
                  <a:schemeClr val="tx1"/>
                </a:solidFill>
                <a:effectLst/>
                <a:latin typeface="Times New Roman" pitchFamily="18" charset="0"/>
                <a:cs typeface="Times New Roman" pitchFamily="18" charset="0"/>
              </a:rPr>
              <a:t>белем</a:t>
            </a:r>
            <a:r>
              <a:rPr lang="ru-RU" sz="2200" b="0" dirty="0" smtClean="0">
                <a:solidFill>
                  <a:schemeClr val="tx1"/>
                </a:solidFill>
                <a:effectLst/>
                <a:latin typeface="Times New Roman" pitchFamily="18" charset="0"/>
                <a:cs typeface="Times New Roman" pitchFamily="18" charset="0"/>
              </a:rPr>
              <a:t> </a:t>
            </a:r>
            <a:r>
              <a:rPr lang="ru-RU" sz="2200" b="0" dirty="0" err="1" smtClean="0">
                <a:solidFill>
                  <a:schemeClr val="tx1"/>
                </a:solidFill>
                <a:effectLst/>
                <a:latin typeface="Times New Roman" pitchFamily="18" charset="0"/>
                <a:cs typeface="Times New Roman" pitchFamily="18" charset="0"/>
              </a:rPr>
              <a:t>бир</a:t>
            </a:r>
            <a:r>
              <a:rPr lang="tt-RU" sz="2200" b="0" dirty="0" smtClean="0">
                <a:solidFill>
                  <a:schemeClr val="tx1"/>
                </a:solidFill>
                <a:effectLst/>
                <a:latin typeface="Times New Roman" pitchFamily="18" charset="0"/>
                <a:cs typeface="Times New Roman" pitchFamily="18" charset="0"/>
              </a:rPr>
              <a:t>ү</a:t>
            </a:r>
            <a:r>
              <a:rPr lang="ru-RU" sz="2200" b="0" dirty="0" smtClean="0">
                <a:solidFill>
                  <a:schemeClr val="tx1"/>
                </a:solidFill>
                <a:effectLst/>
                <a:latin typeface="Times New Roman" pitchFamily="18" charset="0"/>
                <a:cs typeface="Times New Roman" pitchFamily="18" charset="0"/>
              </a:rPr>
              <a:t> </a:t>
            </a:r>
            <a:r>
              <a:rPr lang="ru-RU" sz="2200" b="0" dirty="0" err="1" smtClean="0">
                <a:solidFill>
                  <a:schemeClr val="tx1"/>
                </a:solidFill>
                <a:effectLst/>
                <a:latin typeface="Times New Roman" pitchFamily="18" charset="0"/>
                <a:cs typeface="Times New Roman" pitchFamily="18" charset="0"/>
              </a:rPr>
              <a:t>учреждениесе</a:t>
            </a:r>
            <a:r>
              <a:rPr lang="ru-RU" sz="2200" b="0" dirty="0" smtClean="0">
                <a:solidFill>
                  <a:schemeClr val="tx1"/>
                </a:solidFill>
                <a:effectLst/>
                <a:latin typeface="Times New Roman" pitchFamily="18" charset="0"/>
                <a:cs typeface="Times New Roman" pitchFamily="18" charset="0"/>
              </a:rPr>
              <a:t> </a:t>
            </a:r>
            <a:br>
              <a:rPr lang="ru-RU" sz="2200" b="0" dirty="0" smtClean="0">
                <a:solidFill>
                  <a:schemeClr val="tx1"/>
                </a:solidFill>
                <a:effectLst/>
                <a:latin typeface="Times New Roman" pitchFamily="18" charset="0"/>
                <a:cs typeface="Times New Roman" pitchFamily="18" charset="0"/>
              </a:rPr>
            </a:br>
            <a:r>
              <a:rPr lang="ru-RU" sz="2200" b="0" dirty="0" smtClean="0">
                <a:solidFill>
                  <a:schemeClr val="tx1"/>
                </a:solidFill>
                <a:effectLst/>
                <a:latin typeface="Times New Roman" pitchFamily="18" charset="0"/>
                <a:cs typeface="Times New Roman" pitchFamily="18" charset="0"/>
              </a:rPr>
              <a:t>«</a:t>
            </a:r>
            <a:r>
              <a:rPr lang="ru-RU" sz="2200" b="0" dirty="0" err="1" smtClean="0">
                <a:solidFill>
                  <a:schemeClr val="tx1"/>
                </a:solidFill>
                <a:effectLst/>
                <a:latin typeface="Times New Roman" pitchFamily="18" charset="0"/>
                <a:cs typeface="Times New Roman" pitchFamily="18" charset="0"/>
              </a:rPr>
              <a:t>Чирмеш</a:t>
            </a:r>
            <a:r>
              <a:rPr lang="tt-RU" sz="2200" b="0" dirty="0" smtClean="0">
                <a:solidFill>
                  <a:schemeClr val="tx1"/>
                </a:solidFill>
                <a:effectLst/>
                <a:latin typeface="Times New Roman" pitchFamily="18" charset="0"/>
                <a:cs typeface="Times New Roman" pitchFamily="18" charset="0"/>
              </a:rPr>
              <a:t>ән кадетлар интернат мәктәбе”</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83568" y="1988840"/>
            <a:ext cx="7854696" cy="2216688"/>
          </a:xfrm>
        </p:spPr>
        <p:txBody>
          <a:bodyPr>
            <a:normAutofit fontScale="70000" lnSpcReduction="20000"/>
          </a:bodyPr>
          <a:lstStyle/>
          <a:p>
            <a:pPr algn="ctr"/>
            <a:r>
              <a:rPr lang="tt-RU" sz="4000" b="1" dirty="0" smtClean="0"/>
              <a:t>Проект эше</a:t>
            </a:r>
            <a:endParaRPr lang="ru-RU" sz="4000" dirty="0" smtClean="0"/>
          </a:p>
          <a:p>
            <a:r>
              <a:rPr lang="tt-RU" sz="4000" dirty="0" smtClean="0"/>
              <a:t>  </a:t>
            </a:r>
            <a:endParaRPr lang="ru-RU" sz="4000" dirty="0" smtClean="0"/>
          </a:p>
          <a:p>
            <a:r>
              <a:rPr lang="tt-RU" sz="4000" dirty="0" smtClean="0"/>
              <a:t>Тема: “ Федераль дәүләт стандартын тормышка ашыру процесында татар теле һәм әдәбияты дәресләрендә мәгълүмати  технологияләр.”</a:t>
            </a:r>
            <a:endParaRPr lang="ru-RU" sz="4000" dirty="0" smtClean="0"/>
          </a:p>
          <a:p>
            <a:endParaRPr lang="ru-RU" dirty="0"/>
          </a:p>
        </p:txBody>
      </p:sp>
      <p:pic>
        <p:nvPicPr>
          <p:cNvPr id="1026" name="Picture 2" descr="C:\Users\Хазиповна\Desktop\ИНТЕРАКТИВНЫЙ УРОК\для призентации\рамки\4e91d8610754.png"/>
          <p:cNvPicPr>
            <a:picLocks noChangeAspect="1" noChangeArrowheads="1"/>
          </p:cNvPicPr>
          <p:nvPr/>
        </p:nvPicPr>
        <p:blipFill>
          <a:blip r:embed="rId2" cstate="print"/>
          <a:srcRect/>
          <a:stretch>
            <a:fillRect/>
          </a:stretch>
        </p:blipFill>
        <p:spPr bwMode="auto">
          <a:xfrm>
            <a:off x="-32722" y="0"/>
            <a:ext cx="9176722" cy="6858000"/>
          </a:xfrm>
          <a:prstGeom prst="rect">
            <a:avLst/>
          </a:prstGeom>
          <a:noFill/>
        </p:spPr>
      </p:pic>
      <p:sp>
        <p:nvSpPr>
          <p:cNvPr id="5" name="TextBox 4"/>
          <p:cNvSpPr txBox="1"/>
          <p:nvPr/>
        </p:nvSpPr>
        <p:spPr>
          <a:xfrm>
            <a:off x="3995936" y="5013176"/>
            <a:ext cx="4464496" cy="707886"/>
          </a:xfrm>
          <a:prstGeom prst="rect">
            <a:avLst/>
          </a:prstGeom>
          <a:noFill/>
        </p:spPr>
        <p:txBody>
          <a:bodyPr wrap="square" rtlCol="0">
            <a:spAutoFit/>
          </a:bodyPr>
          <a:lstStyle/>
          <a:p>
            <a:r>
              <a:rPr lang="tt-RU" sz="2000" dirty="0" smtClean="0"/>
              <a:t>Татар теле һәм  әдәбияты укытучысы  </a:t>
            </a:r>
            <a:endParaRPr lang="ru-RU" sz="2000" dirty="0" smtClean="0"/>
          </a:p>
          <a:p>
            <a:r>
              <a:rPr lang="tt-RU" sz="2000" dirty="0" smtClean="0"/>
              <a:t>Галимова Гөлнара Хаҗип кызы </a:t>
            </a:r>
            <a:endParaRPr lang="ru-RU"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http://nsportal.ru/galimova-gulnara-khazipovna</a:t>
            </a:r>
            <a:endParaRPr lang="ru-RU"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971600" y="2060848"/>
            <a:ext cx="7807254" cy="43894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descr="E:\ia issledovatel kartinka.gif"/>
          <p:cNvPicPr>
            <a:picLocks noChangeAspect="1" noChangeArrowheads="1"/>
          </p:cNvPicPr>
          <p:nvPr/>
        </p:nvPicPr>
        <p:blipFill>
          <a:blip r:embed="rId2" cstate="print"/>
          <a:srcRect/>
          <a:stretch>
            <a:fillRect/>
          </a:stretch>
        </p:blipFill>
        <p:spPr bwMode="auto">
          <a:xfrm>
            <a:off x="5004048" y="1772816"/>
            <a:ext cx="3952875" cy="4448175"/>
          </a:xfrm>
          <a:prstGeom prst="rect">
            <a:avLst/>
          </a:prstGeom>
          <a:noFill/>
          <a:ln w="9525">
            <a:noFill/>
            <a:miter lim="800000"/>
            <a:headEnd/>
            <a:tailEnd/>
          </a:ln>
        </p:spPr>
      </p:pic>
      <p:sp>
        <p:nvSpPr>
          <p:cNvPr id="6" name="Заголовок 5"/>
          <p:cNvSpPr>
            <a:spLocks noGrp="1"/>
          </p:cNvSpPr>
          <p:nvPr>
            <p:ph type="title"/>
          </p:nvPr>
        </p:nvSpPr>
        <p:spPr/>
        <p:txBody>
          <a:bodyPr>
            <a:normAutofit fontScale="90000"/>
          </a:bodyPr>
          <a:lstStyle/>
          <a:p>
            <a:r>
              <a:rPr lang="tt-RU" dirty="0" smtClean="0"/>
              <a:t>            </a:t>
            </a:r>
            <a:br>
              <a:rPr lang="tt-RU" dirty="0" smtClean="0"/>
            </a:br>
            <a:r>
              <a:rPr lang="tt-RU" dirty="0" smtClean="0"/>
              <a:t/>
            </a:r>
            <a:br>
              <a:rPr lang="tt-RU" dirty="0" smtClean="0"/>
            </a:br>
            <a:r>
              <a:rPr lang="tt-RU" dirty="0" smtClean="0"/>
              <a:t/>
            </a:r>
            <a:br>
              <a:rPr lang="tt-RU" dirty="0" smtClean="0"/>
            </a:br>
            <a:r>
              <a:rPr lang="tt-RU" dirty="0" smtClean="0"/>
              <a:t/>
            </a:r>
            <a:br>
              <a:rPr lang="tt-RU" dirty="0" smtClean="0"/>
            </a:br>
            <a:r>
              <a:rPr lang="tt-RU" dirty="0" smtClean="0"/>
              <a:t/>
            </a:r>
            <a:br>
              <a:rPr lang="tt-RU" dirty="0" smtClean="0"/>
            </a:br>
            <a:r>
              <a:rPr lang="tt-RU" dirty="0" smtClean="0"/>
              <a:t> </a:t>
            </a:r>
            <a:br>
              <a:rPr lang="tt-RU" dirty="0" smtClean="0"/>
            </a:br>
            <a:r>
              <a:rPr lang="tt-RU" dirty="0" smtClean="0"/>
              <a:t>              </a:t>
            </a:r>
            <a:r>
              <a:rPr lang="tt-RU" sz="10700" i="1" dirty="0" smtClean="0"/>
              <a:t>  максат                                 </a:t>
            </a:r>
            <a:endParaRPr lang="ru-RU" sz="10700" i="1" dirty="0"/>
          </a:p>
        </p:txBody>
      </p:sp>
      <p:sp>
        <p:nvSpPr>
          <p:cNvPr id="4" name="Содержимое 3"/>
          <p:cNvSpPr>
            <a:spLocks noGrp="1"/>
          </p:cNvSpPr>
          <p:nvPr>
            <p:ph idx="1"/>
          </p:nvPr>
        </p:nvSpPr>
        <p:spPr>
          <a:xfrm>
            <a:off x="457200" y="1935480"/>
            <a:ext cx="4690864" cy="4389120"/>
          </a:xfrm>
        </p:spPr>
        <p:txBody>
          <a:bodyPr>
            <a:normAutofit fontScale="92500"/>
          </a:bodyPr>
          <a:lstStyle/>
          <a:p>
            <a:pPr lvl="0">
              <a:buNone/>
            </a:pPr>
            <a:r>
              <a:rPr lang="tt-RU" sz="3200" dirty="0" smtClean="0"/>
              <a:t>   федераль дәүләт стандартын тормышка ашыру процесында татар теле һәм әдәбияты дәресләрендә мәгълүмати  технологияләрнең унышлылыгын ачыклау.</a:t>
            </a:r>
            <a:endParaRPr lang="ru-RU" sz="3200" dirty="0" smtClean="0"/>
          </a:p>
          <a:p>
            <a:endParaRPr lang="ru-RU"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Бурычлар</a:t>
            </a:r>
            <a:r>
              <a:rPr lang="ru-RU" dirty="0" smtClean="0"/>
              <a:t> </a:t>
            </a:r>
            <a:endParaRPr lang="ru-RU" dirty="0"/>
          </a:p>
        </p:txBody>
      </p:sp>
      <p:sp>
        <p:nvSpPr>
          <p:cNvPr id="3" name="Содержимое 2"/>
          <p:cNvSpPr>
            <a:spLocks noGrp="1"/>
          </p:cNvSpPr>
          <p:nvPr>
            <p:ph idx="1"/>
          </p:nvPr>
        </p:nvSpPr>
        <p:spPr/>
        <p:txBody>
          <a:bodyPr/>
          <a:lstStyle/>
          <a:p>
            <a:pPr lvl="0"/>
            <a:r>
              <a:rPr lang="tt-RU" dirty="0" smtClean="0"/>
              <a:t>тема буенча материал туплау- җыйнау, укучыларның белем дәрәҗәсен тикшереп анализлау; </a:t>
            </a:r>
            <a:endParaRPr lang="ru-RU" dirty="0" smtClean="0"/>
          </a:p>
          <a:p>
            <a:pPr lvl="0"/>
            <a:r>
              <a:rPr lang="tt-RU" dirty="0" smtClean="0"/>
              <a:t>татар теле һәм әдәбияты дәресләрендә куллану формаларын өйрәнү, төркемләү;</a:t>
            </a:r>
            <a:endParaRPr lang="ru-RU" dirty="0" smtClean="0"/>
          </a:p>
          <a:p>
            <a:pPr lvl="0"/>
            <a:r>
              <a:rPr lang="tt-RU" dirty="0" smtClean="0"/>
              <a:t>укучыларда татар теленә, әдәбиятына кызыксыну уяту.</a:t>
            </a:r>
            <a:endParaRPr lang="ru-RU" dirty="0" smtClean="0"/>
          </a:p>
          <a:p>
            <a:pPr>
              <a:buNone/>
            </a:pPr>
            <a:endParaRPr lang="ru-RU" dirty="0"/>
          </a:p>
        </p:txBody>
      </p:sp>
      <p:pic>
        <p:nvPicPr>
          <p:cNvPr id="6" name="Picture 3" descr="C:\Users\Хазиповна\Desktop\ИНТЕРАКТИВНЫЙ УРОК\для призентации\для презентаций\product.gif"/>
          <p:cNvPicPr>
            <a:picLocks noChangeAspect="1" noChangeArrowheads="1"/>
          </p:cNvPicPr>
          <p:nvPr/>
        </p:nvPicPr>
        <p:blipFill>
          <a:blip r:embed="rId2" cstate="print"/>
          <a:srcRect/>
          <a:stretch>
            <a:fillRect/>
          </a:stretch>
        </p:blipFill>
        <p:spPr bwMode="auto">
          <a:xfrm>
            <a:off x="6717804" y="0"/>
            <a:ext cx="2426196" cy="29883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lvl="0"/>
            <a:r>
              <a:rPr lang="tt-RU" dirty="0" smtClean="0"/>
              <a:t>Компьютердан файдалану укыту эшчәнлеген баета, укыту процессын кызыклы, нәтиҗәле һәм иҗади итеп оештырырга мөмкинлек бирә. </a:t>
            </a:r>
            <a:endParaRPr lang="ru-RU" dirty="0" smtClean="0"/>
          </a:p>
          <a:p>
            <a:pPr lvl="0"/>
            <a:r>
              <a:rPr lang="tt-RU" dirty="0" smtClean="0"/>
              <a:t>Төрле темага күрсәтмә материаллар һәм укыту ресурсларын бик күп табарга һәм аларны кабат-кабат файдаланырга мөмкин. </a:t>
            </a:r>
            <a:endParaRPr lang="ru-RU" dirty="0" smtClean="0"/>
          </a:p>
          <a:p>
            <a:pPr lvl="0"/>
            <a:r>
              <a:rPr lang="tt-RU" dirty="0" smtClean="0"/>
              <a:t>Интерактив такта укучыларда эшләү активлыгын гына арттырып калмый, ә яңа материалны һәр укучыга җиңел, аңлаешлы итеп җиткерергә дә ярдәм итә.</a:t>
            </a:r>
            <a:endParaRPr lang="ru-RU" dirty="0" smtClean="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586440"/>
          </a:xfrm>
        </p:spPr>
        <p:txBody>
          <a:bodyPr>
            <a:normAutofit/>
          </a:bodyPr>
          <a:lstStyle/>
          <a:p>
            <a:r>
              <a:rPr lang="ru-RU" sz="2400" dirty="0" err="1" smtClean="0"/>
              <a:t>Проектны</a:t>
            </a:r>
            <a:r>
              <a:rPr lang="ru-RU" sz="2400" dirty="0" smtClean="0"/>
              <a:t>  </a:t>
            </a:r>
            <a:r>
              <a:rPr lang="ru-RU" sz="2400" dirty="0" err="1" smtClean="0"/>
              <a:t>тормышка</a:t>
            </a:r>
            <a:r>
              <a:rPr lang="ru-RU" sz="2400" dirty="0" smtClean="0"/>
              <a:t> </a:t>
            </a:r>
            <a:r>
              <a:rPr lang="ru-RU" sz="2400" dirty="0" err="1" smtClean="0"/>
              <a:t>ашыру</a:t>
            </a:r>
            <a:r>
              <a:rPr lang="ru-RU" sz="2400" dirty="0" smtClean="0"/>
              <a:t>  </a:t>
            </a:r>
            <a:r>
              <a:rPr lang="ru-RU" sz="2400" dirty="0" err="1" smtClean="0"/>
              <a:t>вакытында</a:t>
            </a:r>
            <a:r>
              <a:rPr lang="ru-RU" sz="2400" dirty="0" smtClean="0"/>
              <a:t>  </a:t>
            </a:r>
            <a:r>
              <a:rPr lang="ru-RU" sz="2400" dirty="0" err="1" smtClean="0"/>
              <a:t>мәглүмати технологияләр кулланылган</a:t>
            </a:r>
            <a:r>
              <a:rPr lang="ru-RU" sz="2400" dirty="0" smtClean="0"/>
              <a:t> 8 </a:t>
            </a:r>
            <a:r>
              <a:rPr lang="ru-RU" sz="2400" dirty="0" err="1" smtClean="0"/>
              <a:t>нче</a:t>
            </a:r>
            <a:r>
              <a:rPr lang="ru-RU" sz="2400" dirty="0" smtClean="0"/>
              <a:t> </a:t>
            </a:r>
            <a:r>
              <a:rPr lang="ru-RU" sz="2400" dirty="0" err="1" smtClean="0"/>
              <a:t>сыйныфта</a:t>
            </a:r>
            <a:r>
              <a:rPr lang="ru-RU" sz="2400" dirty="0" smtClean="0"/>
              <a:t>  </a:t>
            </a:r>
            <a:r>
              <a:rPr lang="ru-RU" sz="2400" dirty="0" err="1" smtClean="0"/>
              <a:t>укучыларны</a:t>
            </a:r>
            <a:r>
              <a:rPr lang="tt-RU" sz="2400" dirty="0" smtClean="0"/>
              <a:t>ң кызыксынуы артты</a:t>
            </a:r>
            <a:r>
              <a:rPr lang="ru-RU" sz="2400" dirty="0" smtClean="0"/>
              <a:t> </a:t>
            </a:r>
            <a:endParaRPr lang="ru-RU" sz="2400" dirty="0"/>
          </a:p>
        </p:txBody>
      </p:sp>
      <p:graphicFrame>
        <p:nvGraphicFramePr>
          <p:cNvPr id="4" name="Содержимое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nvPr>
        </p:nvGraphicFramePr>
        <p:xfrm>
          <a:off x="611560" y="1916832"/>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4139952" y="3068960"/>
            <a:ext cx="4798153" cy="3598615"/>
          </a:xfrm>
          <a:prstGeom prst="rect">
            <a:avLst/>
          </a:prstGeom>
          <a:noFill/>
          <a:ln w="9525">
            <a:noFill/>
            <a:miter lim="800000"/>
            <a:headEnd/>
            <a:tailEnd/>
          </a:ln>
          <a:effectLst/>
        </p:spPr>
      </p:pic>
      <p:pic>
        <p:nvPicPr>
          <p:cNvPr id="6" name="Picture 4"/>
          <p:cNvPicPr>
            <a:picLocks noChangeAspect="1" noChangeArrowheads="1"/>
          </p:cNvPicPr>
          <p:nvPr/>
        </p:nvPicPr>
        <p:blipFill>
          <a:blip r:embed="rId3" cstate="print"/>
          <a:srcRect/>
          <a:stretch>
            <a:fillRect/>
          </a:stretch>
        </p:blipFill>
        <p:spPr bwMode="auto">
          <a:xfrm>
            <a:off x="251520" y="188640"/>
            <a:ext cx="4365485" cy="3456384"/>
          </a:xfrm>
          <a:prstGeom prst="rect">
            <a:avLst/>
          </a:prstGeom>
          <a:noFill/>
          <a:ln w="9525">
            <a:noFill/>
            <a:miter lim="800000"/>
            <a:headEnd/>
            <a:tailEnd/>
          </a:ln>
          <a:effectLst/>
        </p:spPr>
      </p:pic>
      <p:pic>
        <p:nvPicPr>
          <p:cNvPr id="7" name="Picture 8" descr="C:\Documents and Settings\ЛЯЛЯ\Рабочий стол\аним\detia-301.gif"/>
          <p:cNvPicPr>
            <a:picLocks noChangeAspect="1" noChangeArrowheads="1" noCrop="1"/>
          </p:cNvPicPr>
          <p:nvPr/>
        </p:nvPicPr>
        <p:blipFill>
          <a:blip r:embed="rId4" cstate="print"/>
          <a:srcRect/>
          <a:stretch>
            <a:fillRect/>
          </a:stretch>
        </p:blipFill>
        <p:spPr bwMode="auto">
          <a:xfrm>
            <a:off x="5436096" y="0"/>
            <a:ext cx="2866628" cy="286662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51520" y="3501008"/>
            <a:ext cx="4248472" cy="3186354"/>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4644008" y="3483006"/>
            <a:ext cx="4269499" cy="3202124"/>
          </a:xfrm>
          <a:prstGeom prst="rect">
            <a:avLst/>
          </a:prstGeom>
          <a:noFill/>
          <a:ln w="9525">
            <a:noFill/>
            <a:miter lim="800000"/>
            <a:headEnd/>
            <a:tailEnd/>
          </a:ln>
          <a:effectLst/>
        </p:spPr>
      </p:pic>
      <p:pic>
        <p:nvPicPr>
          <p:cNvPr id="6" name="Picture 5"/>
          <p:cNvPicPr>
            <a:picLocks noChangeAspect="1" noChangeArrowheads="1"/>
          </p:cNvPicPr>
          <p:nvPr/>
        </p:nvPicPr>
        <p:blipFill>
          <a:blip r:embed="rId4" cstate="print"/>
          <a:srcRect/>
          <a:stretch>
            <a:fillRect/>
          </a:stretch>
        </p:blipFill>
        <p:spPr bwMode="auto">
          <a:xfrm>
            <a:off x="2555776" y="0"/>
            <a:ext cx="4605536" cy="3454152"/>
          </a:xfrm>
          <a:prstGeom prst="rect">
            <a:avLst/>
          </a:prstGeom>
          <a:noFill/>
          <a:ln w="9525">
            <a:noFill/>
            <a:miter lim="800000"/>
            <a:headEnd/>
            <a:tailEnd/>
          </a:ln>
          <a:effectLst/>
        </p:spPr>
      </p:pic>
      <p:pic>
        <p:nvPicPr>
          <p:cNvPr id="7" name="Picture 6" descr="C:\Documents and Settings\ЛЯЛЯ\Рабочий стол\аним\detia-222.gif"/>
          <p:cNvPicPr>
            <a:picLocks noChangeAspect="1" noChangeArrowheads="1" noCrop="1"/>
          </p:cNvPicPr>
          <p:nvPr/>
        </p:nvPicPr>
        <p:blipFill>
          <a:blip r:embed="rId5" cstate="print"/>
          <a:srcRect/>
          <a:stretch>
            <a:fillRect/>
          </a:stretch>
        </p:blipFill>
        <p:spPr bwMode="auto">
          <a:xfrm>
            <a:off x="251520" y="836712"/>
            <a:ext cx="2665413" cy="20050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Хазиповна\Desktop\ИНТЕРАКТИВНЫЙ УРОК\для призентации\для презентаций\Рисунок1.gif"/>
          <p:cNvPicPr>
            <a:picLocks noChangeAspect="1" noChangeArrowheads="1" noCrop="1"/>
          </p:cNvPicPr>
          <p:nvPr/>
        </p:nvPicPr>
        <p:blipFill>
          <a:blip r:embed="rId2" cstate="print"/>
          <a:srcRect/>
          <a:stretch>
            <a:fillRect/>
          </a:stretch>
        </p:blipFill>
        <p:spPr bwMode="auto">
          <a:xfrm>
            <a:off x="0" y="3833664"/>
            <a:ext cx="2354662" cy="3024336"/>
          </a:xfrm>
          <a:prstGeom prst="rect">
            <a:avLst/>
          </a:prstGeom>
          <a:noFill/>
        </p:spPr>
      </p:pic>
      <p:pic>
        <p:nvPicPr>
          <p:cNvPr id="12" name="Picture 4" descr="C:\Documents and Settings\ЛЯЛЯ\Рабочий стол\ЛС\аним\Школа\штаны не проседи.gif"/>
          <p:cNvPicPr>
            <a:picLocks noChangeAspect="1" noChangeArrowheads="1"/>
          </p:cNvPicPr>
          <p:nvPr/>
        </p:nvPicPr>
        <p:blipFill>
          <a:blip r:embed="rId3" cstate="print"/>
          <a:srcRect/>
          <a:stretch>
            <a:fillRect/>
          </a:stretch>
        </p:blipFill>
        <p:spPr bwMode="auto">
          <a:xfrm>
            <a:off x="5436096" y="4941168"/>
            <a:ext cx="2808288" cy="1544637"/>
          </a:xfrm>
          <a:prstGeom prst="rect">
            <a:avLst/>
          </a:prstGeom>
          <a:noFill/>
          <a:ln w="9525">
            <a:noFill/>
            <a:miter lim="800000"/>
            <a:headEnd/>
            <a:tailEnd/>
          </a:ln>
        </p:spPr>
      </p:pic>
      <p:sp>
        <p:nvSpPr>
          <p:cNvPr id="16" name="Содержимое 15"/>
          <p:cNvSpPr>
            <a:spLocks noGrp="1"/>
          </p:cNvSpPr>
          <p:nvPr>
            <p:ph idx="1"/>
          </p:nvPr>
        </p:nvSpPr>
        <p:spPr>
          <a:xfrm>
            <a:off x="395536" y="188640"/>
            <a:ext cx="8229600" cy="4389120"/>
          </a:xfrm>
        </p:spPr>
        <p:txBody>
          <a:bodyPr>
            <a:normAutofit lnSpcReduction="10000"/>
          </a:bodyPr>
          <a:lstStyle/>
          <a:p>
            <a:r>
              <a:rPr lang="tt-RU" dirty="0" smtClean="0"/>
              <a:t>Практика күрсәткәнчә, дәресләрдә компьютер куллану белем бирүдә традицион методлардан өстен булуын раслый, укучы дәресләрдә актив катнашучы була. Компьютер программалары укытуны индивидуальләштерүгә ярдәм итә, укучыларның мөстәкыйль эшләүләрен оештырырга мөмкинлек бирә. Дәресне  кызыклырак, җанлырак итә. Укытучы тарафыннан төзелгән презентация, интерактив дәрес отышлырак. Чөнки анда материал җыйнак, билгеле эзлеклелектә бирелә. Барысы да дәрескә куелган максатка ирешү өчен эшли,бернинди артык мәглүмат юк.</a:t>
            </a:r>
            <a:endParaRPr lang="ru-RU" dirty="0"/>
          </a:p>
        </p:txBody>
      </p:sp>
      <p:pic>
        <p:nvPicPr>
          <p:cNvPr id="13" name="Picture 5" descr="C:\Documents and Settings\ЛЯЛЯ\Рабочий стол\ЛС\аним\Школа\komp55.gif"/>
          <p:cNvPicPr>
            <a:picLocks noChangeAspect="1" noChangeArrowheads="1" noCrop="1"/>
          </p:cNvPicPr>
          <p:nvPr/>
        </p:nvPicPr>
        <p:blipFill>
          <a:blip r:embed="rId4" cstate="print"/>
          <a:srcRect/>
          <a:stretch>
            <a:fillRect/>
          </a:stretch>
        </p:blipFill>
        <p:spPr bwMode="auto">
          <a:xfrm>
            <a:off x="7164288" y="260648"/>
            <a:ext cx="1763713" cy="143986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101</TotalTime>
  <Words>209</Words>
  <Application>Microsoft Office PowerPoint</Application>
  <PresentationFormat>Экран (4:3)</PresentationFormat>
  <Paragraphs>19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Поток</vt:lpstr>
      <vt:lpstr>Татарстан Республикасы Чирмешән муниципаль районы Муниципаль белем бирү учреждениесе  «Чирмешән кадетлар интернат мәктәбе” </vt:lpstr>
      <vt:lpstr>                                   максат                                 </vt:lpstr>
      <vt:lpstr>Бурычлар </vt:lpstr>
      <vt:lpstr>Слайд 4</vt:lpstr>
      <vt:lpstr>Проектны  тормышка ашыру  вакытында  мәглүмати технологияләр кулланылган 8 нче сыйныфта  укучыларның кызыксынуы артты </vt:lpstr>
      <vt:lpstr>Слайд 6</vt:lpstr>
      <vt:lpstr>Слайд 7</vt:lpstr>
      <vt:lpstr>Слайд 8</vt:lpstr>
      <vt:lpstr>Слайд 9</vt:lpstr>
      <vt:lpstr>http://nsportal.ru/galimova-gulnara-khazipovna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Хазиповна</dc:creator>
  <cp:lastModifiedBy>Хазиповна</cp:lastModifiedBy>
  <cp:revision>15</cp:revision>
  <dcterms:created xsi:type="dcterms:W3CDTF">2014-11-29T20:11:11Z</dcterms:created>
  <dcterms:modified xsi:type="dcterms:W3CDTF">2014-12-01T17:04:30Z</dcterms:modified>
</cp:coreProperties>
</file>