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F28C-B996-4C54-99E4-B1405BDDFD6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AD0B-65E9-40FE-9BC8-17698910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8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D0B-65E9-40FE-9BC8-1769891083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D218E5-1105-4C45-8920-38F9F60ED7A2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D85E85-006A-4251-A5E6-A3F0B15BC1E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Буллинг в школе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575178"/>
          </a:xfrm>
        </p:spPr>
        <p:txBody>
          <a:bodyPr/>
          <a:lstStyle/>
          <a:p>
            <a:r>
              <a:rPr lang="ru-RU" dirty="0" smtClean="0"/>
              <a:t>всеобуч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оненко\Pictures\resize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8"/>
            <a:ext cx="9144000" cy="68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</a:rPr>
              <a:t>Ш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кола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 – это универсальная арена, полигон для разрядки детьми своих многочисленных накопившихся дома негативных импульсов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Буллинг</a:t>
            </a:r>
            <a:r>
              <a:rPr lang="ru-RU" i="1" dirty="0" smtClean="0"/>
              <a:t> – это социальное явление, свойственное преимущественно организованным детским коллективам. </a:t>
            </a:r>
          </a:p>
          <a:p>
            <a:pPr marL="0" indent="0">
              <a:buNone/>
            </a:pPr>
            <a:r>
              <a:rPr lang="ru-RU" b="1" i="1" dirty="0" smtClean="0"/>
              <a:t>Буллинг </a:t>
            </a:r>
            <a:r>
              <a:rPr lang="ru-RU" i="1" dirty="0" smtClean="0"/>
              <a:t>проявляется через различные формы физических и (или) психических притеснений, переживаемых детьми, со стороны других детей.</a:t>
            </a:r>
            <a:endParaRPr lang="ru-RU" i="1" dirty="0"/>
          </a:p>
        </p:txBody>
      </p:sp>
      <p:pic>
        <p:nvPicPr>
          <p:cNvPr id="2052" name="Picture 4" descr="C:\Users\Кононенко\Pictures\bull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7" y="436926"/>
            <a:ext cx="4041308" cy="270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ноненко\Pictur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26" y="437848"/>
            <a:ext cx="4100160" cy="2721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effectLst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ри </a:t>
            </a:r>
            <a:r>
              <a:rPr lang="ru-RU" sz="2000" dirty="0">
                <a:solidFill>
                  <a:schemeClr val="tx1"/>
                </a:solidFill>
                <a:effectLst/>
              </a:rPr>
              <a:t>ведущих фактора, наличие которых позволяет отнести ребенка к группе риска по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буллингу</a:t>
            </a:r>
            <a:r>
              <a:rPr lang="ru-RU" sz="2000" dirty="0">
                <a:solidFill>
                  <a:schemeClr val="tx1"/>
                </a:solidFill>
                <a:effectLst/>
              </a:rPr>
              <a:t>: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5616624" cy="5328592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b="1" dirty="0" smtClean="0"/>
              <a:t>1.Множественный </a:t>
            </a:r>
            <a:r>
              <a:rPr lang="ru-RU" b="1" dirty="0"/>
              <a:t>стресс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Речь </a:t>
            </a:r>
            <a:r>
              <a:rPr lang="ru-RU" dirty="0"/>
              <a:t>идет о том, что жертвы травли обременены множеством проблем. Плохое здоровье, низкий социальный статус, неудовлетворительные отношения со сверстниками, выраженное социальное неблагополучие, а также низкие компенсаторные возможности </a:t>
            </a:r>
            <a:r>
              <a:rPr lang="ru-RU" dirty="0" smtClean="0"/>
              <a:t>. 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b="1" dirty="0" smtClean="0"/>
              <a:t>2.Провоцирующие </a:t>
            </a:r>
            <a:r>
              <a:rPr lang="ru-RU" b="1" dirty="0"/>
              <a:t>особенности жертвы. </a:t>
            </a:r>
            <a:endParaRPr lang="ru-RU" b="1" dirty="0" smtClean="0"/>
          </a:p>
          <a:p>
            <a:pPr marL="137160" indent="0">
              <a:buNone/>
            </a:pPr>
            <a:r>
              <a:rPr lang="ru-RU" dirty="0" smtClean="0"/>
              <a:t>Особенности  </a:t>
            </a:r>
            <a:r>
              <a:rPr lang="ru-RU" dirty="0"/>
              <a:t>их личности на поведенческом уровне могут являться раздражающим факторам для большинства их условно толерантных ровесников. Фактически речь идет о феномене «</a:t>
            </a:r>
            <a:r>
              <a:rPr lang="ru-RU" dirty="0" err="1"/>
              <a:t>инакости</a:t>
            </a:r>
            <a:r>
              <a:rPr lang="ru-RU" dirty="0" smtClean="0"/>
              <a:t>». </a:t>
            </a:r>
            <a:r>
              <a:rPr lang="ru-RU" dirty="0"/>
              <a:t>«Необычная» манера речи, «необычный» смех, «необычный» юмор и т.д</a:t>
            </a:r>
            <a:r>
              <a:rPr lang="ru-RU" dirty="0" smtClean="0"/>
              <a:t>..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b="1" dirty="0" smtClean="0"/>
              <a:t>3.Стигматизация </a:t>
            </a:r>
            <a:r>
              <a:rPr lang="ru-RU" b="1" dirty="0"/>
              <a:t>и физические особенности ребенка. </a:t>
            </a:r>
            <a:r>
              <a:rPr lang="ru-RU" dirty="0"/>
              <a:t>Н</a:t>
            </a:r>
            <a:r>
              <a:rPr lang="ru-RU" dirty="0" smtClean="0"/>
              <a:t>апример</a:t>
            </a:r>
            <a:r>
              <a:rPr lang="ru-RU" dirty="0"/>
              <a:t>, </a:t>
            </a:r>
            <a:r>
              <a:rPr lang="ru-RU" dirty="0" smtClean="0"/>
              <a:t>заячья губа </a:t>
            </a:r>
            <a:r>
              <a:rPr lang="ru-RU" dirty="0"/>
              <a:t>или </a:t>
            </a:r>
            <a:r>
              <a:rPr lang="ru-RU" dirty="0" err="1"/>
              <a:t>нейросенсорную</a:t>
            </a:r>
            <a:r>
              <a:rPr lang="ru-RU" dirty="0"/>
              <a:t> </a:t>
            </a:r>
            <a:r>
              <a:rPr lang="ru-RU" dirty="0" smtClean="0"/>
              <a:t>тугоухость. Рыжий </a:t>
            </a:r>
            <a:r>
              <a:rPr lang="ru-RU" dirty="0"/>
              <a:t>цвет волос, необычный тембр голоса, форма ушных раковин и т.д. для определенной категории детей и подростков могут явиться побудительным мотивом к травле своих ровесников. </a:t>
            </a:r>
          </a:p>
          <a:p>
            <a:endParaRPr lang="ru-RU" dirty="0"/>
          </a:p>
        </p:txBody>
      </p:sp>
      <p:pic>
        <p:nvPicPr>
          <p:cNvPr id="3074" name="Picture 2" descr="C:\Users\Кононенко\Pictures\-psikolojik-tac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53" y="836712"/>
            <a:ext cx="302010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ноненко\Pictures\scaledImage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53" y="2708920"/>
            <a:ext cx="2944401" cy="2208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ноненко\Pictures\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33" y="5085184"/>
            <a:ext cx="2864821" cy="160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Обидчики, </a:t>
            </a:r>
            <a:r>
              <a:rPr lang="ru-RU" dirty="0" smtClean="0"/>
              <a:t>зачинщики, </a:t>
            </a:r>
            <a:r>
              <a:rPr lang="ru-RU" dirty="0"/>
              <a:t>также имеют отличительные черты.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/>
              <a:t>Во-первых, это дети, страдающие от насилия в своей семье и компенсирующие свои страдания насилием над самым слабым в детской группе. 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Во-вторых, обидчиками становятся дети, стремящиеся к лидерству, которые не могут самоутвердиться в школе социально приемлемыми способами: за счет иных личностных качеств, общественной деятельности, спорта, но претендуют на высокий статус в коллективе. 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И, в-третьих, это дети, пришедшие из семей, где процветают идеи шовинизма, ксенофобии и снобизма. 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i="1" dirty="0"/>
              <a:t>Важно отметить, что не всегда обидчики хотят своим поведением принести вред своей жертве. У них могут быть свои цели: почувствовать свою силу, повлиять на ситуацию, сформировать значимые для себя черты характера. </a:t>
            </a:r>
          </a:p>
        </p:txBody>
      </p:sp>
    </p:spTree>
    <p:extLst>
      <p:ext uri="{BB962C8B-B14F-4D97-AF65-F5344CB8AC3E}">
        <p14:creationId xmlns:p14="http://schemas.microsoft.com/office/powerpoint/2010/main" val="39607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37112"/>
            <a:ext cx="8507288" cy="2304256"/>
          </a:xfrm>
        </p:spPr>
        <p:txBody>
          <a:bodyPr>
            <a:normAutofit fontScale="92500"/>
          </a:bodyPr>
          <a:lstStyle/>
          <a:p>
            <a:pPr algn="ctr"/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Большинству </a:t>
            </a:r>
            <a:r>
              <a:rPr lang="ru-RU" dirty="0"/>
              <a:t>жертв травли чаще свойственно длительное время скрывать свою проблему, даже в случае явного физического насилия. Гораздо реже дети и подростки признаются в этом или же активно об этом сообщают. 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C:\Users\Кононенко\Pictures\ПСИХОЛОГИЯ\интересное для электива\main-3753-16a827d237c986f10a1124a55a0ad6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869906" cy="4376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Последствия </a:t>
            </a:r>
            <a:r>
              <a:rPr lang="ru-RU" sz="4000" dirty="0" err="1" smtClean="0"/>
              <a:t>буллинга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652120" cy="54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Ситуация </a:t>
            </a:r>
            <a:r>
              <a:rPr lang="ru-RU" dirty="0"/>
              <a:t>травли приводит к искажению формирование личности детей. Именно достойное положение в группе сверстников, дающее ребенку и подростку моральное удовлетворение, — основное условие для нормального психического развития.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У ребенка-жертвы могут возникнуть проблемы во взаимодействии с окружающими, причем эти трудности могут проявиться и в юности, и в молодости, и даже в зрелом возрасте.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Чтобы не сделать из своего ребенка ни жертву, ни обидчика, важно поддерживать у него адекватную самооценку, не унижать, не превозносить, стараться обсуждать школьные дела и отношения, не вынося безапелляционных оценок.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Большинство обидчиков часто не достигают высокой степени реализации своих способностей, так как привыкают самоутверждаться за счет других, а не в результате собственных усилий.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Даже психика сторонних наблюдателей подвергается изменению — у них может развиваться позиция невмешательства и игнорирования чужого страдания.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46343"/>
            <a:ext cx="3389313" cy="91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400" dirty="0"/>
              <a:t>«Козлом </a:t>
            </a:r>
            <a:r>
              <a:rPr lang="ru-RU" sz="2400" dirty="0" smtClean="0"/>
              <a:t>отпущения» может </a:t>
            </a:r>
            <a:r>
              <a:rPr lang="ru-RU" sz="2400" dirty="0"/>
              <a:t>стать </a:t>
            </a:r>
            <a:r>
              <a:rPr lang="ru-RU" sz="2400" dirty="0" smtClean="0"/>
              <a:t>каждый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67970"/>
            <a:ext cx="8363272" cy="2501390"/>
          </a:xfrm>
        </p:spPr>
        <p:txBody>
          <a:bodyPr>
            <a:normAutofit fontScale="62500" lnSpcReduction="20000"/>
          </a:bodyPr>
          <a:lstStyle/>
          <a:p>
            <a:pPr marL="137160" indent="0" algn="ctr">
              <a:buNone/>
            </a:pPr>
            <a:r>
              <a:rPr lang="ru-RU" dirty="0" smtClean="0"/>
              <a:t>Смена </a:t>
            </a:r>
            <a:r>
              <a:rPr lang="ru-RU" dirty="0"/>
              <a:t>позиции взрослого способна прекратить травлю в один день, хотя понятно, что личные проблемы детей так быстро никуда не денутся. </a:t>
            </a:r>
          </a:p>
          <a:p>
            <a:pPr marL="13716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только тогда, когда ситуацию удалось вывести в здоровое русло, педагогу стоит задуматься над вопросом популярности каждого отдельно взятого подопечного</a:t>
            </a:r>
            <a:r>
              <a:rPr lang="ru-RU" dirty="0" smtClean="0"/>
              <a:t>.</a:t>
            </a:r>
          </a:p>
          <a:p>
            <a:pPr marL="137160" indent="0" algn="ctr">
              <a:buNone/>
            </a:pPr>
            <a:endParaRPr lang="ru-RU" b="1" i="1" dirty="0" smtClean="0"/>
          </a:p>
          <a:p>
            <a:pPr marL="137160" indent="0" algn="ctr">
              <a:buNone/>
            </a:pPr>
            <a:r>
              <a:rPr lang="ru-RU" b="1" i="1" dirty="0" smtClean="0"/>
              <a:t>Чем </a:t>
            </a:r>
            <a:r>
              <a:rPr lang="ru-RU" b="1" i="1" dirty="0"/>
              <a:t>дольше группе предстоит прожить в данном составе, тем важнее помочь каждому члену коллектива получить признание, обнаружить и предъявить свою способность и полезность для </a:t>
            </a:r>
            <a:r>
              <a:rPr lang="ru-RU" b="1" i="1" dirty="0" smtClean="0"/>
              <a:t>группы. И </a:t>
            </a:r>
            <a:r>
              <a:rPr lang="ru-RU" b="1" i="1" dirty="0"/>
              <a:t>чем разнообразнее и осмысленнее будет деятельность, тем здоровее будет группа. </a:t>
            </a:r>
          </a:p>
        </p:txBody>
      </p:sp>
      <p:pic>
        <p:nvPicPr>
          <p:cNvPr id="7170" name="Picture 2" descr="C:\Users\Кононенко\Pictures\og_1_3105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85" y="836712"/>
            <a:ext cx="4441676" cy="333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597</Words>
  <Application>Microsoft Office PowerPoint</Application>
  <PresentationFormat>Экран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Буллинг в школе</vt:lpstr>
      <vt:lpstr>Презентация PowerPoint</vt:lpstr>
      <vt:lpstr>Презентация PowerPoint</vt:lpstr>
      <vt:lpstr>Три ведущих фактора, наличие которых позволяет отнести ребенка к группе риска по буллингу:  </vt:lpstr>
      <vt:lpstr>Обидчики, зачинщики, также имеют отличительные черты. </vt:lpstr>
      <vt:lpstr>Презентация PowerPoint</vt:lpstr>
      <vt:lpstr>Последствия буллинга</vt:lpstr>
      <vt:lpstr>«Козлом отпущения» может стать каждый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всеобуч для родителей</dc:title>
  <dc:creator>Кононенко</dc:creator>
  <cp:lastModifiedBy>Кононенко</cp:lastModifiedBy>
  <cp:revision>27</cp:revision>
  <dcterms:created xsi:type="dcterms:W3CDTF">2013-11-25T08:51:06Z</dcterms:created>
  <dcterms:modified xsi:type="dcterms:W3CDTF">2013-11-25T10:00:19Z</dcterms:modified>
</cp:coreProperties>
</file>