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2564904"/>
            <a:ext cx="6172200" cy="245365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Правописание суффиксов </a:t>
            </a:r>
            <a:br>
              <a:rPr lang="ru-RU" sz="3600" dirty="0" smtClean="0"/>
            </a:br>
            <a:r>
              <a:rPr lang="ru-RU" sz="3600" dirty="0" smtClean="0"/>
              <a:t>-</a:t>
            </a:r>
            <a:r>
              <a:rPr lang="ru-RU" sz="3600" dirty="0" err="1" smtClean="0"/>
              <a:t>ева</a:t>
            </a:r>
            <a:r>
              <a:rPr lang="ru-RU" sz="3600" dirty="0" smtClean="0"/>
              <a:t>- (-</a:t>
            </a:r>
            <a:r>
              <a:rPr lang="ru-RU" sz="3600" dirty="0" err="1" smtClean="0"/>
              <a:t>ова</a:t>
            </a:r>
            <a:r>
              <a:rPr lang="ru-RU" sz="3600" dirty="0" smtClean="0"/>
              <a:t>-), -ива- (-</a:t>
            </a:r>
            <a:r>
              <a:rPr lang="ru-RU" sz="3600" dirty="0" err="1" smtClean="0"/>
              <a:t>ыва</a:t>
            </a:r>
            <a:r>
              <a:rPr lang="ru-RU" sz="3600" dirty="0" smtClean="0"/>
              <a:t>-) </a:t>
            </a:r>
            <a:br>
              <a:rPr lang="ru-RU" sz="3600" dirty="0" smtClean="0"/>
            </a:br>
            <a:r>
              <a:rPr lang="ru-RU" sz="3600" dirty="0" smtClean="0"/>
              <a:t>в глаголах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8006"/>
          </a:xfrm>
        </p:spPr>
        <p:txBody>
          <a:bodyPr/>
          <a:lstStyle/>
          <a:p>
            <a:r>
              <a:rPr lang="ru-RU" dirty="0" smtClean="0"/>
              <a:t>Урок в 6 классе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7400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Вставьте по смыслу пропущенные слова.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Дениска любил играть в шахматы, но очень огорчался, если …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 все …, когда в дверях появился Дед Мороз!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Шерлок Холмс умел … самые загадочные преступления.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Скоро сказка …, да не скоро дело делается.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Дельфины высоко … из воды и … рыбу из рук человека.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 неудачах не стоит …, надо всегда надеяться на лучшее.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645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Проверьте: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Дениска любил играть в шахматы, но очень огорчался, если </a:t>
            </a:r>
            <a:r>
              <a:rPr lang="ru-RU" dirty="0" smtClean="0"/>
              <a:t>проигр</a:t>
            </a:r>
            <a:r>
              <a:rPr lang="ru-RU" b="1" i="1" u="sng" dirty="0" smtClean="0">
                <a:solidFill>
                  <a:srgbClr val="FF0000"/>
                </a:solidFill>
              </a:rPr>
              <a:t>ыва</a:t>
            </a:r>
            <a:r>
              <a:rPr lang="ru-RU" dirty="0" smtClean="0"/>
              <a:t>л.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Как </a:t>
            </a:r>
            <a:r>
              <a:rPr lang="ru-RU" dirty="0" smtClean="0"/>
              <a:t>все обрад</a:t>
            </a:r>
            <a:r>
              <a:rPr lang="ru-RU" b="1" i="1" u="sng" dirty="0" smtClean="0">
                <a:solidFill>
                  <a:srgbClr val="FF0000"/>
                </a:solidFill>
              </a:rPr>
              <a:t>ова</a:t>
            </a:r>
            <a:r>
              <a:rPr lang="ru-RU" dirty="0" smtClean="0"/>
              <a:t>лись, </a:t>
            </a:r>
            <a:r>
              <a:rPr lang="ru-RU" dirty="0"/>
              <a:t>когда в дверях появился Дед Мороз!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Шерлок Холмс </a:t>
            </a:r>
            <a:r>
              <a:rPr lang="ru-RU" dirty="0" smtClean="0"/>
              <a:t>умел расслед</a:t>
            </a:r>
            <a:r>
              <a:rPr lang="ru-RU" b="1" i="1" u="sng" dirty="0" smtClean="0">
                <a:solidFill>
                  <a:srgbClr val="FF0000"/>
                </a:solidFill>
              </a:rPr>
              <a:t>ова</a:t>
            </a:r>
            <a:r>
              <a:rPr lang="ru-RU" dirty="0" smtClean="0"/>
              <a:t>ть </a:t>
            </a:r>
            <a:r>
              <a:rPr lang="ru-RU" dirty="0"/>
              <a:t>самые загадочные преступления.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Скоро </a:t>
            </a:r>
            <a:r>
              <a:rPr lang="ru-RU" dirty="0" smtClean="0"/>
              <a:t>сказка сказ</a:t>
            </a:r>
            <a:r>
              <a:rPr lang="ru-RU" b="1" i="1" u="sng" dirty="0" smtClean="0">
                <a:solidFill>
                  <a:srgbClr val="FF0000"/>
                </a:solidFill>
              </a:rPr>
              <a:t>ыва</a:t>
            </a:r>
            <a:r>
              <a:rPr lang="ru-RU" dirty="0" smtClean="0"/>
              <a:t>ется, </a:t>
            </a:r>
            <a:r>
              <a:rPr lang="ru-RU" dirty="0"/>
              <a:t>да не скоро дело делается.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Дельфины </a:t>
            </a:r>
            <a:r>
              <a:rPr lang="ru-RU" dirty="0" smtClean="0"/>
              <a:t>высоко выпрыг</a:t>
            </a:r>
            <a:r>
              <a:rPr lang="ru-RU" b="1" i="1" u="sng" dirty="0" smtClean="0">
                <a:solidFill>
                  <a:srgbClr val="FF0000"/>
                </a:solidFill>
              </a:rPr>
              <a:t>ива</a:t>
            </a:r>
            <a:r>
              <a:rPr lang="ru-RU" dirty="0" smtClean="0"/>
              <a:t>ют  </a:t>
            </a:r>
            <a:r>
              <a:rPr lang="ru-RU" dirty="0"/>
              <a:t>из воды и </a:t>
            </a:r>
            <a:r>
              <a:rPr lang="ru-RU" dirty="0" smtClean="0"/>
              <a:t>выхват</a:t>
            </a:r>
            <a:r>
              <a:rPr lang="ru-RU" b="1" i="1" u="sng" dirty="0" smtClean="0">
                <a:solidFill>
                  <a:srgbClr val="FF0000"/>
                </a:solidFill>
              </a:rPr>
              <a:t>ыва</a:t>
            </a:r>
            <a:r>
              <a:rPr lang="ru-RU" dirty="0" smtClean="0"/>
              <a:t>ют </a:t>
            </a:r>
            <a:r>
              <a:rPr lang="ru-RU" dirty="0"/>
              <a:t>рыбу из рук человека.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При неудачах не стоит </a:t>
            </a:r>
            <a:r>
              <a:rPr lang="ru-RU" dirty="0" smtClean="0"/>
              <a:t>отча</a:t>
            </a:r>
            <a:r>
              <a:rPr lang="ru-RU" b="1" i="1" u="sng" dirty="0" smtClean="0">
                <a:solidFill>
                  <a:srgbClr val="FF0000"/>
                </a:solidFill>
              </a:rPr>
              <a:t>ива</a:t>
            </a:r>
            <a:r>
              <a:rPr lang="ru-RU" dirty="0" smtClean="0"/>
              <a:t>ться, </a:t>
            </a:r>
            <a:r>
              <a:rPr lang="ru-RU" dirty="0"/>
              <a:t>надо всегда </a:t>
            </a:r>
            <a:r>
              <a:rPr lang="ru-RU" dirty="0" smtClean="0"/>
              <a:t>надеяться </a:t>
            </a:r>
            <a:r>
              <a:rPr lang="ru-RU" dirty="0"/>
              <a:t>на лучшее.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474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6130"/>
          </a:xfrm>
        </p:spPr>
        <p:txBody>
          <a:bodyPr/>
          <a:lstStyle/>
          <a:p>
            <a:r>
              <a:rPr lang="ru-RU" dirty="0" smtClean="0"/>
              <a:t>Что необходимо запомнить?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052" y="1412776"/>
            <a:ext cx="5879976" cy="5172541"/>
          </a:xfrm>
          <a:prstGeom prst="rect">
            <a:avLst/>
          </a:prstGeom>
        </p:spPr>
      </p:pic>
      <p:sp>
        <p:nvSpPr>
          <p:cNvPr id="10" name="Объект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34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70186"/>
          </a:xfrm>
        </p:spPr>
        <p:txBody>
          <a:bodyPr>
            <a:noAutofit/>
          </a:bodyPr>
          <a:lstStyle/>
          <a:p>
            <a:r>
              <a:rPr lang="ru-RU" sz="3600" dirty="0" smtClean="0"/>
              <a:t>Какую гласную надо писать перед  </a:t>
            </a:r>
            <a:r>
              <a:rPr lang="ru-RU" sz="3600" b="1" i="1" dirty="0" smtClean="0"/>
              <a:t>- </a:t>
            </a:r>
            <a:r>
              <a:rPr lang="ru-RU" sz="3600" b="1" i="1" dirty="0" err="1" smtClean="0"/>
              <a:t>ва</a:t>
            </a:r>
            <a:r>
              <a:rPr lang="ru-RU" sz="3600" dirty="0" smtClean="0"/>
              <a:t>?</a:t>
            </a:r>
            <a:endParaRPr lang="ru-RU" sz="36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7467600" cy="4269088"/>
          </a:xfrm>
        </p:spPr>
        <p:txBody>
          <a:bodyPr/>
          <a:lstStyle/>
          <a:p>
            <a:r>
              <a:rPr lang="ru-RU" dirty="0" err="1"/>
              <a:t>п</a:t>
            </a:r>
            <a:r>
              <a:rPr lang="ru-RU" dirty="0" err="1" smtClean="0"/>
              <a:t>одсматр</a:t>
            </a:r>
            <a:r>
              <a:rPr lang="ru-RU" dirty="0" smtClean="0"/>
              <a:t>..</a:t>
            </a:r>
            <a:r>
              <a:rPr lang="ru-RU" dirty="0" err="1" smtClean="0"/>
              <a:t>вать</a:t>
            </a:r>
            <a:endParaRPr lang="ru-RU" dirty="0" smtClean="0"/>
          </a:p>
          <a:p>
            <a:r>
              <a:rPr lang="ru-RU" dirty="0" err="1"/>
              <a:t>о</a:t>
            </a:r>
            <a:r>
              <a:rPr lang="ru-RU" dirty="0" err="1" smtClean="0"/>
              <a:t>перир</a:t>
            </a:r>
            <a:r>
              <a:rPr lang="ru-RU" dirty="0" smtClean="0"/>
              <a:t>..</a:t>
            </a:r>
            <a:r>
              <a:rPr lang="ru-RU" dirty="0" err="1" smtClean="0"/>
              <a:t>вать</a:t>
            </a:r>
            <a:endParaRPr lang="ru-RU" dirty="0" smtClean="0"/>
          </a:p>
          <a:p>
            <a:r>
              <a:rPr lang="ru-RU" dirty="0" err="1"/>
              <a:t>з</a:t>
            </a:r>
            <a:r>
              <a:rPr lang="ru-RU" dirty="0" err="1" smtClean="0"/>
              <a:t>агад</a:t>
            </a:r>
            <a:r>
              <a:rPr lang="ru-RU" dirty="0" smtClean="0"/>
              <a:t>..</a:t>
            </a:r>
            <a:r>
              <a:rPr lang="ru-RU" dirty="0" err="1" smtClean="0"/>
              <a:t>вать</a:t>
            </a:r>
            <a:endParaRPr lang="ru-RU" dirty="0" smtClean="0"/>
          </a:p>
          <a:p>
            <a:r>
              <a:rPr lang="ru-RU" dirty="0"/>
              <a:t>к</a:t>
            </a:r>
            <a:r>
              <a:rPr lang="ru-RU" dirty="0" smtClean="0"/>
              <a:t>оманд...</a:t>
            </a:r>
            <a:r>
              <a:rPr lang="ru-RU" dirty="0" err="1" smtClean="0"/>
              <a:t>вать</a:t>
            </a:r>
            <a:endParaRPr lang="ru-RU" dirty="0" smtClean="0"/>
          </a:p>
          <a:p>
            <a:r>
              <a:rPr lang="ru-RU" dirty="0" err="1"/>
              <a:t>н</a:t>
            </a:r>
            <a:r>
              <a:rPr lang="ru-RU" dirty="0" err="1" smtClean="0"/>
              <a:t>оч</a:t>
            </a:r>
            <a:r>
              <a:rPr lang="ru-RU" dirty="0" smtClean="0"/>
              <a:t>..</a:t>
            </a:r>
            <a:r>
              <a:rPr lang="ru-RU" dirty="0" err="1" smtClean="0"/>
              <a:t>вать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556792"/>
            <a:ext cx="2448272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06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467600" cy="1224136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Перепишите данные глаголы в два столбика: в один – с суффиксами </a:t>
            </a:r>
            <a:r>
              <a:rPr lang="ru-RU" sz="2800" b="1" i="1" dirty="0" smtClean="0"/>
              <a:t>-</a:t>
            </a:r>
            <a:r>
              <a:rPr lang="ru-RU" sz="2800" b="1" i="1" dirty="0" err="1" smtClean="0"/>
              <a:t>ова</a:t>
            </a:r>
            <a:r>
              <a:rPr lang="ru-RU" sz="2800" b="1" i="1" dirty="0" smtClean="0"/>
              <a:t>-, -</a:t>
            </a:r>
            <a:r>
              <a:rPr lang="ru-RU" sz="2800" b="1" i="1" dirty="0" err="1" smtClean="0"/>
              <a:t>ева</a:t>
            </a:r>
            <a:r>
              <a:rPr lang="ru-RU" sz="2800" b="1" i="1" dirty="0" smtClean="0"/>
              <a:t>-</a:t>
            </a:r>
            <a:r>
              <a:rPr lang="ru-RU" sz="2800" dirty="0" smtClean="0"/>
              <a:t>, в другой – с суффиксами </a:t>
            </a:r>
            <a:r>
              <a:rPr lang="ru-RU" sz="2800" b="1" i="1" dirty="0" smtClean="0"/>
              <a:t>-ива-, -</a:t>
            </a:r>
            <a:r>
              <a:rPr lang="ru-RU" sz="2800" b="1" i="1" dirty="0" err="1" smtClean="0"/>
              <a:t>ыва</a:t>
            </a:r>
            <a:r>
              <a:rPr lang="ru-RU" sz="2800" b="1" i="1" dirty="0" smtClean="0"/>
              <a:t>-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r>
              <a:rPr lang="ru-RU" sz="2800" dirty="0" smtClean="0"/>
              <a:t>Участвовать, обманывать, выздоравливать, любопытствовать, горевать, завидовать, рассказывать, советовать, обдумывать, воевать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870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5821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Поставьте каждый из этих глаголов в форму 1-го лица ед. числа настоящего времени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7467600" cy="41970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Разгадывать – разгадываю</a:t>
            </a:r>
          </a:p>
          <a:p>
            <a:r>
              <a:rPr lang="ru-RU" sz="3200" dirty="0"/>
              <a:t>б</a:t>
            </a:r>
            <a:r>
              <a:rPr lang="ru-RU" sz="3200" dirty="0" smtClean="0"/>
              <a:t>еседовать – беседую.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7196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620688"/>
            <a:ext cx="7543800" cy="100811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Сравните глаголы. Чем они отличаются?</a:t>
            </a:r>
            <a:endParaRPr lang="ru-RU" sz="3200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2"/>
          </p:nvPr>
        </p:nvSpPr>
        <p:spPr>
          <a:xfrm>
            <a:off x="251520" y="3284984"/>
            <a:ext cx="4392488" cy="28411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/>
              <a:t>в</a:t>
            </a:r>
            <a:r>
              <a:rPr lang="ru-RU" sz="2000" dirty="0" smtClean="0"/>
              <a:t>ыздоравл</a:t>
            </a:r>
            <a:r>
              <a:rPr lang="ru-RU" sz="2000" b="1" i="1" u="sng" dirty="0" smtClean="0"/>
              <a:t>ива</a:t>
            </a:r>
            <a:r>
              <a:rPr lang="ru-RU" sz="2000" dirty="0" smtClean="0"/>
              <a:t>ть – выздоравл</a:t>
            </a:r>
            <a:r>
              <a:rPr lang="ru-RU" sz="2000" b="1" i="1" u="sng" dirty="0" smtClean="0"/>
              <a:t>ива</a:t>
            </a:r>
            <a:r>
              <a:rPr lang="ru-RU" sz="2000" dirty="0" smtClean="0"/>
              <a:t>ю</a:t>
            </a:r>
          </a:p>
          <a:p>
            <a:pPr marL="0" indent="0" algn="ctr">
              <a:buNone/>
            </a:pPr>
            <a:r>
              <a:rPr lang="ru-RU" sz="2000" dirty="0"/>
              <a:t>о</a:t>
            </a:r>
            <a:r>
              <a:rPr lang="ru-RU" sz="2000" dirty="0" smtClean="0"/>
              <a:t>бдум</a:t>
            </a:r>
            <a:r>
              <a:rPr lang="ru-RU" sz="2000" b="1" i="1" u="sng" dirty="0" smtClean="0"/>
              <a:t>ыва</a:t>
            </a:r>
            <a:r>
              <a:rPr lang="ru-RU" sz="2000" dirty="0" smtClean="0"/>
              <a:t>ть - обдум</a:t>
            </a:r>
            <a:r>
              <a:rPr lang="ru-RU" sz="2000" b="1" i="1" u="sng" dirty="0" smtClean="0"/>
              <a:t>ыва</a:t>
            </a:r>
            <a:r>
              <a:rPr lang="ru-RU" sz="2000" dirty="0" smtClean="0"/>
              <a:t>ю</a:t>
            </a:r>
            <a:endParaRPr lang="ru-RU" sz="2000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>
          <a:xfrm>
            <a:off x="4645025" y="3356992"/>
            <a:ext cx="4041775" cy="27691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/>
              <a:t>з</a:t>
            </a:r>
            <a:r>
              <a:rPr lang="ru-RU" sz="2000" dirty="0" smtClean="0"/>
              <a:t>авид</a:t>
            </a:r>
            <a:r>
              <a:rPr lang="ru-RU" sz="2000" b="1" i="1" u="sng" dirty="0" smtClean="0"/>
              <a:t>ова</a:t>
            </a:r>
            <a:r>
              <a:rPr lang="ru-RU" sz="2000" dirty="0" smtClean="0"/>
              <a:t>ть</a:t>
            </a:r>
            <a:r>
              <a:rPr lang="ru-RU" sz="1800" dirty="0" smtClean="0"/>
              <a:t> – завид</a:t>
            </a:r>
            <a:r>
              <a:rPr lang="ru-RU" sz="1800" u="sng" dirty="0" smtClean="0"/>
              <a:t>ую</a:t>
            </a:r>
          </a:p>
          <a:p>
            <a:pPr marL="0" indent="0" algn="ctr">
              <a:buNone/>
            </a:pPr>
            <a:r>
              <a:rPr lang="ru-RU" sz="1800" dirty="0"/>
              <a:t>с</a:t>
            </a:r>
            <a:r>
              <a:rPr lang="ru-RU" sz="1800" dirty="0" smtClean="0"/>
              <a:t>овет</a:t>
            </a:r>
            <a:r>
              <a:rPr lang="ru-RU" sz="1800" b="1" i="1" u="sng" dirty="0" smtClean="0"/>
              <a:t>ова</a:t>
            </a:r>
            <a:r>
              <a:rPr lang="ru-RU" sz="1800" dirty="0" smtClean="0"/>
              <a:t>ть - совет</a:t>
            </a:r>
            <a:r>
              <a:rPr lang="ru-RU" sz="1800" u="sng" dirty="0" smtClean="0"/>
              <a:t>ую</a:t>
            </a:r>
            <a:endParaRPr lang="ru-RU" sz="1800" u="sng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"/>
          </p:nvPr>
        </p:nvSpPr>
        <p:spPr>
          <a:xfrm>
            <a:off x="539552" y="2348880"/>
            <a:ext cx="3657600" cy="658368"/>
          </a:xfrm>
        </p:spPr>
        <p:txBody>
          <a:bodyPr/>
          <a:lstStyle/>
          <a:p>
            <a:pPr algn="ctr"/>
            <a:r>
              <a:rPr lang="ru-RU" dirty="0" smtClean="0"/>
              <a:t>-ива-, -</a:t>
            </a:r>
            <a:r>
              <a:rPr lang="ru-RU" dirty="0" err="1" smtClean="0"/>
              <a:t>ыва</a:t>
            </a:r>
            <a:r>
              <a:rPr lang="ru-RU" dirty="0" smtClean="0"/>
              <a:t>- 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932040" y="2348880"/>
            <a:ext cx="3657600" cy="658368"/>
          </a:xfrm>
        </p:spPr>
        <p:txBody>
          <a:bodyPr/>
          <a:lstStyle/>
          <a:p>
            <a:pPr algn="ctr"/>
            <a:r>
              <a:rPr lang="ru-RU" dirty="0" smtClean="0"/>
              <a:t>-</a:t>
            </a:r>
            <a:r>
              <a:rPr lang="ru-RU" dirty="0" err="1" smtClean="0"/>
              <a:t>ова</a:t>
            </a:r>
            <a:r>
              <a:rPr lang="ru-RU" dirty="0" smtClean="0"/>
              <a:t>-, -</a:t>
            </a:r>
            <a:r>
              <a:rPr lang="ru-RU" dirty="0" err="1" smtClean="0"/>
              <a:t>ева</a:t>
            </a:r>
            <a:r>
              <a:rPr lang="ru-RU" dirty="0" smtClean="0"/>
              <a:t>-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421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build="p"/>
      <p:bldP spid="11" grpId="0" build="p"/>
      <p:bldP spid="8" grpId="0" build="p"/>
      <p:bldP spid="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Ответ-правило: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/>
              <a:t>Если в глаголах настоящего или будущего времени нет суффикса (суффикс выпадает), то пишется </a:t>
            </a:r>
            <a:r>
              <a:rPr lang="ru-RU" sz="2800" b="1" i="1" dirty="0" smtClean="0">
                <a:solidFill>
                  <a:srgbClr val="FF0000"/>
                </a:solidFill>
              </a:rPr>
              <a:t>-</a:t>
            </a:r>
            <a:r>
              <a:rPr lang="ru-RU" sz="2800" b="1" i="1" dirty="0" err="1" smtClean="0">
                <a:solidFill>
                  <a:srgbClr val="FF0000"/>
                </a:solidFill>
              </a:rPr>
              <a:t>ова</a:t>
            </a:r>
            <a:r>
              <a:rPr lang="ru-RU" sz="2800" b="1" i="1" dirty="0" smtClean="0">
                <a:solidFill>
                  <a:srgbClr val="FF0000"/>
                </a:solidFill>
              </a:rPr>
              <a:t>-, -</a:t>
            </a:r>
            <a:r>
              <a:rPr lang="ru-RU" sz="2800" b="1" i="1" dirty="0" err="1" smtClean="0">
                <a:solidFill>
                  <a:srgbClr val="FF0000"/>
                </a:solidFill>
              </a:rPr>
              <a:t>ева</a:t>
            </a:r>
            <a:r>
              <a:rPr lang="ru-RU" sz="2800" b="1" i="1" dirty="0" smtClean="0">
                <a:solidFill>
                  <a:srgbClr val="FF0000"/>
                </a:solidFill>
              </a:rPr>
              <a:t>-</a:t>
            </a:r>
            <a:r>
              <a:rPr lang="ru-RU" sz="2800" dirty="0" smtClean="0"/>
              <a:t>, а если суффикс сохраняется, пишется </a:t>
            </a:r>
            <a:r>
              <a:rPr lang="ru-RU" sz="2800" b="1" i="1" dirty="0" smtClean="0">
                <a:solidFill>
                  <a:srgbClr val="FF0000"/>
                </a:solidFill>
              </a:rPr>
              <a:t>-ива-, -</a:t>
            </a:r>
            <a:r>
              <a:rPr lang="ru-RU" sz="2800" b="1" i="1" dirty="0" err="1" smtClean="0">
                <a:solidFill>
                  <a:srgbClr val="FF0000"/>
                </a:solidFill>
              </a:rPr>
              <a:t>ыва</a:t>
            </a:r>
            <a:r>
              <a:rPr lang="ru-RU" sz="2800" b="1" i="1" dirty="0" smtClean="0">
                <a:solidFill>
                  <a:srgbClr val="FF0000"/>
                </a:solidFill>
              </a:rPr>
              <a:t>-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573016"/>
            <a:ext cx="3164782" cy="321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63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14202"/>
          </a:xfrm>
        </p:spPr>
        <p:txBody>
          <a:bodyPr>
            <a:normAutofit/>
          </a:bodyPr>
          <a:lstStyle/>
          <a:p>
            <a:r>
              <a:rPr lang="ru-RU" sz="2700" dirty="0" smtClean="0"/>
              <a:t>Ставлю глагол в форму 1-го лица ед. числа настоящего (будущего) времени и смотрю, на что оканчивается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251520" y="2420888"/>
            <a:ext cx="3600400" cy="3384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н</a:t>
            </a:r>
            <a:r>
              <a:rPr lang="ru-RU" sz="2800" dirty="0" smtClean="0"/>
              <a:t>а </a:t>
            </a:r>
            <a:r>
              <a:rPr lang="ru-RU" sz="2800" b="1" i="1" dirty="0" smtClean="0">
                <a:solidFill>
                  <a:srgbClr val="FF0000"/>
                </a:solidFill>
              </a:rPr>
              <a:t>-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ываю</a:t>
            </a:r>
            <a:r>
              <a:rPr lang="ru-RU" sz="2800" b="1" i="1" dirty="0" smtClean="0">
                <a:solidFill>
                  <a:srgbClr val="FF0000"/>
                </a:solidFill>
              </a:rPr>
              <a:t> (-</a:t>
            </a:r>
            <a:r>
              <a:rPr lang="ru-RU" sz="2800" b="1" i="1" dirty="0" err="1" smtClean="0">
                <a:solidFill>
                  <a:srgbClr val="FF0000"/>
                </a:solidFill>
              </a:rPr>
              <a:t>иваю</a:t>
            </a:r>
            <a:r>
              <a:rPr lang="ru-RU" sz="2800" b="1" i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ru-RU" sz="2800" b="1" dirty="0" smtClean="0"/>
              <a:t>Вывод:</a:t>
            </a:r>
          </a:p>
          <a:p>
            <a:pPr marL="0" indent="0">
              <a:buNone/>
            </a:pPr>
            <a:r>
              <a:rPr lang="ru-RU" sz="2800" dirty="0"/>
              <a:t>п</a:t>
            </a:r>
            <a:r>
              <a:rPr lang="ru-RU" sz="2800" dirty="0" smtClean="0"/>
              <a:t>ишу </a:t>
            </a:r>
            <a:r>
              <a:rPr lang="ru-RU" sz="2800" b="1" i="1" dirty="0" smtClean="0">
                <a:solidFill>
                  <a:srgbClr val="FF0000"/>
                </a:solidFill>
              </a:rPr>
              <a:t>-</a:t>
            </a:r>
            <a:r>
              <a:rPr lang="ru-RU" sz="2800" b="1" i="1" dirty="0" err="1" smtClean="0">
                <a:solidFill>
                  <a:srgbClr val="FF0000"/>
                </a:solidFill>
              </a:rPr>
              <a:t>ыва</a:t>
            </a:r>
            <a:r>
              <a:rPr lang="ru-RU" sz="2800" b="1" i="1" dirty="0" smtClean="0">
                <a:solidFill>
                  <a:srgbClr val="FF0000"/>
                </a:solidFill>
              </a:rPr>
              <a:t>-, -ива-</a:t>
            </a:r>
            <a:r>
              <a:rPr lang="ru-RU" sz="2800" b="1" i="1" dirty="0" smtClean="0"/>
              <a:t>.</a:t>
            </a:r>
            <a:r>
              <a:rPr lang="ru-RU" sz="2800" b="1" i="1" dirty="0" smtClean="0">
                <a:solidFill>
                  <a:srgbClr val="FF0000"/>
                </a:solidFill>
              </a:rPr>
              <a:t> 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4716016" y="2420888"/>
            <a:ext cx="3456384" cy="3751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на </a:t>
            </a:r>
            <a:r>
              <a:rPr lang="ru-RU" sz="2800" b="1" i="1" dirty="0">
                <a:solidFill>
                  <a:srgbClr val="FF0000"/>
                </a:solidFill>
              </a:rPr>
              <a:t>-</a:t>
            </a:r>
            <a:r>
              <a:rPr lang="ru-RU" sz="2800" b="1" i="1" dirty="0" err="1" smtClean="0">
                <a:solidFill>
                  <a:srgbClr val="FF0000"/>
                </a:solidFill>
              </a:rPr>
              <a:t>ую</a:t>
            </a:r>
            <a:r>
              <a:rPr lang="ru-RU" sz="2800" b="1" i="1" dirty="0" smtClean="0">
                <a:solidFill>
                  <a:srgbClr val="FF0000"/>
                </a:solidFill>
              </a:rPr>
              <a:t> (-</a:t>
            </a:r>
            <a:r>
              <a:rPr lang="ru-RU" sz="2800" b="1" i="1" dirty="0" err="1" smtClean="0">
                <a:solidFill>
                  <a:srgbClr val="FF0000"/>
                </a:solidFill>
              </a:rPr>
              <a:t>юю</a:t>
            </a:r>
            <a:r>
              <a:rPr lang="ru-RU" sz="2800" b="1" i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ru-RU" sz="2800" b="1" dirty="0" smtClean="0"/>
              <a:t>Вывод:</a:t>
            </a:r>
          </a:p>
          <a:p>
            <a:pPr marL="0" indent="0">
              <a:buNone/>
            </a:pPr>
            <a:r>
              <a:rPr lang="ru-RU" sz="2800" dirty="0"/>
              <a:t>п</a:t>
            </a:r>
            <a:r>
              <a:rPr lang="ru-RU" sz="2800" dirty="0" smtClean="0"/>
              <a:t>ишу </a:t>
            </a:r>
            <a:r>
              <a:rPr lang="ru-RU" sz="2800" b="1" i="1" dirty="0">
                <a:solidFill>
                  <a:srgbClr val="FF0000"/>
                </a:solidFill>
              </a:rPr>
              <a:t>-</a:t>
            </a:r>
            <a:r>
              <a:rPr lang="ru-RU" sz="2800" b="1" i="1" dirty="0" err="1" smtClean="0">
                <a:solidFill>
                  <a:srgbClr val="FF0000"/>
                </a:solidFill>
              </a:rPr>
              <a:t>ова</a:t>
            </a:r>
            <a:r>
              <a:rPr lang="ru-RU" sz="2800" b="1" i="1" dirty="0" smtClean="0">
                <a:solidFill>
                  <a:srgbClr val="FF0000"/>
                </a:solidFill>
              </a:rPr>
              <a:t>-, -</a:t>
            </a:r>
            <a:r>
              <a:rPr lang="ru-RU" sz="2800" b="1" i="1" dirty="0" err="1" smtClean="0">
                <a:solidFill>
                  <a:srgbClr val="FF0000"/>
                </a:solidFill>
              </a:rPr>
              <a:t>ева</a:t>
            </a:r>
            <a:r>
              <a:rPr lang="ru-RU" sz="2800" b="1" i="1" dirty="0" smtClean="0">
                <a:solidFill>
                  <a:srgbClr val="FF0000"/>
                </a:solidFill>
              </a:rPr>
              <a:t>-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151" y="3933056"/>
            <a:ext cx="2448273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75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2232248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/>
              <a:t>Замените словосочетания глаголами с суффиксами</a:t>
            </a:r>
            <a:r>
              <a:rPr lang="ru-RU" sz="2700" b="1" dirty="0"/>
              <a:t> </a:t>
            </a:r>
            <a:r>
              <a:rPr lang="ru-RU" sz="2700" b="1" i="1" dirty="0" smtClean="0"/>
              <a:t>-ива-</a:t>
            </a:r>
            <a:r>
              <a:rPr lang="ru-RU" sz="2700" b="1" i="1" dirty="0"/>
              <a:t>, -</a:t>
            </a:r>
            <a:r>
              <a:rPr lang="ru-RU" sz="2700" b="1" i="1" dirty="0" err="1" smtClean="0"/>
              <a:t>ыва</a:t>
            </a:r>
            <a:r>
              <a:rPr lang="ru-RU" sz="2700" b="1" i="1" dirty="0" smtClean="0"/>
              <a:t>- </a:t>
            </a:r>
            <a:r>
              <a:rPr lang="ru-RU" sz="2700" b="1" dirty="0" smtClean="0"/>
              <a:t>или </a:t>
            </a:r>
            <a:r>
              <a:rPr lang="ru-RU" sz="2700" b="1" i="1" dirty="0"/>
              <a:t>-</a:t>
            </a:r>
            <a:r>
              <a:rPr lang="ru-RU" sz="2700" b="1" i="1" dirty="0" err="1"/>
              <a:t>ова</a:t>
            </a:r>
            <a:r>
              <a:rPr lang="ru-RU" sz="2700" b="1" i="1" dirty="0"/>
              <a:t>-, -</a:t>
            </a:r>
            <a:r>
              <a:rPr lang="ru-RU" sz="2700" b="1" i="1" dirty="0" err="1"/>
              <a:t>ева</a:t>
            </a:r>
            <a:r>
              <a:rPr lang="ru-RU" sz="2700" b="1" i="1" dirty="0"/>
              <a:t>- 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7467600" cy="4269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Вести беседу, проводить исследование, испытывать зависть, проводить демонстрацию (опыта), вести расследование, проявлять настойчивость, отдавать приказ, давать совет, принимать участие, выражать сочувствие, делать ремонт, хранить безмолвие, осуществлять контроль.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3528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70186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От данных существительных образуйте глаголы прошедшего времени с помощью суффиксов</a:t>
            </a:r>
            <a:r>
              <a:rPr lang="ru-RU" sz="2800" b="1" dirty="0"/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i="1" dirty="0" smtClean="0"/>
              <a:t>-</a:t>
            </a:r>
            <a:r>
              <a:rPr lang="ru-RU" sz="2800" b="1" i="1" dirty="0"/>
              <a:t>ива-, -</a:t>
            </a:r>
            <a:r>
              <a:rPr lang="ru-RU" sz="2800" b="1" i="1" dirty="0" err="1"/>
              <a:t>ыва</a:t>
            </a:r>
            <a:r>
              <a:rPr lang="ru-RU" sz="2800" b="1" i="1" dirty="0"/>
              <a:t>- </a:t>
            </a:r>
            <a:r>
              <a:rPr lang="ru-RU" sz="2800" dirty="0"/>
              <a:t>или</a:t>
            </a:r>
            <a:r>
              <a:rPr lang="ru-RU" sz="2800" b="1" dirty="0"/>
              <a:t> </a:t>
            </a:r>
            <a:r>
              <a:rPr lang="ru-RU" sz="2800" b="1" i="1" dirty="0"/>
              <a:t>-</a:t>
            </a:r>
            <a:r>
              <a:rPr lang="ru-RU" sz="2800" b="1" i="1" dirty="0" err="1"/>
              <a:t>ова</a:t>
            </a:r>
            <a:r>
              <a:rPr lang="ru-RU" sz="2800" b="1" i="1" dirty="0"/>
              <a:t>-, -</a:t>
            </a:r>
            <a:r>
              <a:rPr lang="ru-RU" sz="2800" b="1" i="1" dirty="0" err="1"/>
              <a:t>ева</a:t>
            </a:r>
            <a:r>
              <a:rPr lang="ru-RU" sz="2800" b="1" i="1" dirty="0"/>
              <a:t>- </a:t>
            </a:r>
            <a:r>
              <a:rPr lang="ru-RU" sz="2800" i="1" dirty="0" smtClean="0"/>
              <a:t> </a:t>
            </a:r>
            <a:endParaRPr lang="ru-RU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3657600" cy="4255368"/>
          </a:xfrm>
        </p:spPr>
        <p:txBody>
          <a:bodyPr>
            <a:normAutofit/>
          </a:bodyPr>
          <a:lstStyle/>
          <a:p>
            <a:r>
              <a:rPr lang="ru-RU" dirty="0" smtClean="0"/>
              <a:t>Интерес</a:t>
            </a:r>
          </a:p>
          <a:p>
            <a:r>
              <a:rPr lang="ru-RU" dirty="0" smtClean="0"/>
              <a:t>Аплодисменты</a:t>
            </a:r>
          </a:p>
          <a:p>
            <a:r>
              <a:rPr lang="ru-RU" dirty="0" smtClean="0"/>
              <a:t>Редакция</a:t>
            </a:r>
          </a:p>
          <a:p>
            <a:r>
              <a:rPr lang="ru-RU" dirty="0" smtClean="0"/>
              <a:t>Расход</a:t>
            </a:r>
          </a:p>
          <a:p>
            <a:r>
              <a:rPr lang="ru-RU" dirty="0" smtClean="0"/>
              <a:t>Упаковка </a:t>
            </a:r>
          </a:p>
          <a:p>
            <a:r>
              <a:rPr lang="ru-RU" dirty="0" smtClean="0"/>
              <a:t>Зарисовка</a:t>
            </a:r>
          </a:p>
          <a:p>
            <a:r>
              <a:rPr lang="ru-RU" dirty="0" smtClean="0"/>
              <a:t>Загадка</a:t>
            </a:r>
          </a:p>
          <a:p>
            <a:r>
              <a:rPr lang="ru-RU" dirty="0" smtClean="0"/>
              <a:t>Остановка</a:t>
            </a:r>
          </a:p>
          <a:p>
            <a:r>
              <a:rPr lang="ru-RU" dirty="0" smtClean="0"/>
              <a:t>Доклад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270248" y="1916832"/>
            <a:ext cx="3657600" cy="4255368"/>
          </a:xfrm>
        </p:spPr>
        <p:txBody>
          <a:bodyPr>
            <a:normAutofit/>
          </a:bodyPr>
          <a:lstStyle/>
          <a:p>
            <a:r>
              <a:rPr lang="ru-RU" dirty="0" smtClean="0"/>
              <a:t>Интерес</a:t>
            </a:r>
            <a:r>
              <a:rPr lang="ru-RU" b="1" i="1" u="sng" dirty="0" smtClean="0">
                <a:solidFill>
                  <a:srgbClr val="FF0000"/>
                </a:solidFill>
              </a:rPr>
              <a:t>ова</a:t>
            </a:r>
            <a:r>
              <a:rPr lang="ru-RU" dirty="0" smtClean="0"/>
              <a:t>лся</a:t>
            </a:r>
          </a:p>
          <a:p>
            <a:r>
              <a:rPr lang="ru-RU" dirty="0" smtClean="0"/>
              <a:t>Аплодир</a:t>
            </a:r>
            <a:r>
              <a:rPr lang="ru-RU" b="1" i="1" u="sng" dirty="0" smtClean="0">
                <a:solidFill>
                  <a:srgbClr val="FF0000"/>
                </a:solidFill>
              </a:rPr>
              <a:t>ова</a:t>
            </a:r>
            <a:r>
              <a:rPr lang="ru-RU" dirty="0" smtClean="0"/>
              <a:t>л</a:t>
            </a:r>
          </a:p>
          <a:p>
            <a:r>
              <a:rPr lang="ru-RU" dirty="0" smtClean="0"/>
              <a:t>Редактир</a:t>
            </a:r>
            <a:r>
              <a:rPr lang="ru-RU" b="1" i="1" u="sng" dirty="0" smtClean="0">
                <a:solidFill>
                  <a:srgbClr val="FF0000"/>
                </a:solidFill>
              </a:rPr>
              <a:t>ова</a:t>
            </a:r>
            <a:r>
              <a:rPr lang="ru-RU" dirty="0" smtClean="0"/>
              <a:t>л</a:t>
            </a:r>
          </a:p>
          <a:p>
            <a:r>
              <a:rPr lang="ru-RU" dirty="0" smtClean="0"/>
              <a:t>Расход</a:t>
            </a:r>
            <a:r>
              <a:rPr lang="ru-RU" b="1" i="1" u="sng" dirty="0" smtClean="0">
                <a:solidFill>
                  <a:srgbClr val="FF0000"/>
                </a:solidFill>
              </a:rPr>
              <a:t>ова</a:t>
            </a:r>
            <a:r>
              <a:rPr lang="ru-RU" dirty="0" smtClean="0"/>
              <a:t>л</a:t>
            </a:r>
          </a:p>
          <a:p>
            <a:r>
              <a:rPr lang="ru-RU" dirty="0" smtClean="0"/>
              <a:t>Упаков</a:t>
            </a:r>
            <a:r>
              <a:rPr lang="ru-RU" b="1" i="1" u="sng" dirty="0" smtClean="0">
                <a:solidFill>
                  <a:srgbClr val="FF0000"/>
                </a:solidFill>
              </a:rPr>
              <a:t>ыва</a:t>
            </a:r>
            <a:r>
              <a:rPr lang="ru-RU" dirty="0" smtClean="0"/>
              <a:t>л</a:t>
            </a:r>
          </a:p>
          <a:p>
            <a:r>
              <a:rPr lang="ru-RU" dirty="0" smtClean="0"/>
              <a:t>Зарисов</a:t>
            </a:r>
            <a:r>
              <a:rPr lang="ru-RU" b="1" i="1" u="sng" dirty="0" smtClean="0">
                <a:solidFill>
                  <a:srgbClr val="FF0000"/>
                </a:solidFill>
              </a:rPr>
              <a:t>ыва</a:t>
            </a:r>
            <a:r>
              <a:rPr lang="ru-RU" dirty="0" smtClean="0"/>
              <a:t>л</a:t>
            </a:r>
          </a:p>
          <a:p>
            <a:r>
              <a:rPr lang="ru-RU" dirty="0" smtClean="0"/>
              <a:t>Загад</a:t>
            </a:r>
            <a:r>
              <a:rPr lang="ru-RU" b="1" i="1" u="sng" dirty="0" smtClean="0">
                <a:solidFill>
                  <a:srgbClr val="FF0000"/>
                </a:solidFill>
              </a:rPr>
              <a:t>ыва</a:t>
            </a:r>
            <a:r>
              <a:rPr lang="ru-RU" dirty="0" smtClean="0"/>
              <a:t>л</a:t>
            </a:r>
          </a:p>
          <a:p>
            <a:r>
              <a:rPr lang="ru-RU" dirty="0" smtClean="0"/>
              <a:t>Останавл</a:t>
            </a:r>
            <a:r>
              <a:rPr lang="ru-RU" b="1" i="1" u="sng" dirty="0" smtClean="0">
                <a:solidFill>
                  <a:srgbClr val="FF0000"/>
                </a:solidFill>
              </a:rPr>
              <a:t>ива</a:t>
            </a:r>
            <a:r>
              <a:rPr lang="ru-RU" dirty="0" smtClean="0"/>
              <a:t>л</a:t>
            </a:r>
          </a:p>
          <a:p>
            <a:r>
              <a:rPr lang="ru-RU" dirty="0" smtClean="0"/>
              <a:t>Доклад</a:t>
            </a:r>
            <a:r>
              <a:rPr lang="ru-RU" b="1" i="1" u="sng" dirty="0" smtClean="0">
                <a:solidFill>
                  <a:srgbClr val="FF0000"/>
                </a:solidFill>
              </a:rPr>
              <a:t>ыва</a:t>
            </a:r>
            <a:r>
              <a:rPr lang="ru-RU" dirty="0" smtClean="0"/>
              <a:t>л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823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285</TotalTime>
  <Words>423</Words>
  <Application>Microsoft Office PowerPoint</Application>
  <PresentationFormat>Экран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Правописание суффиксов  -ева- (-ова-), -ива- (-ыва-)  в глаголах</vt:lpstr>
      <vt:lpstr>Какую гласную надо писать перед  - ва?</vt:lpstr>
      <vt:lpstr>Перепишите данные глаголы в два столбика: в один – с суффиксами -ова-, -ева-, в другой – с суффиксами -ива-, -ыва-.</vt:lpstr>
      <vt:lpstr>Поставьте каждый из этих глаголов в форму 1-го лица ед. числа настоящего времени</vt:lpstr>
      <vt:lpstr>Сравните глаголы. Чем они отличаются?</vt:lpstr>
      <vt:lpstr>Ответ-правило:</vt:lpstr>
      <vt:lpstr>Ставлю глагол в форму 1-го лица ед. числа настоящего (будущего) времени и смотрю, на что оканчивается:</vt:lpstr>
      <vt:lpstr>                  Замените словосочетания глаголами с суффиксами -ива-, -ыва- или -ова-, -ева-     </vt:lpstr>
      <vt:lpstr>От данных существительных образуйте глаголы прошедшего времени с помощью суффиксов  -ива-, -ыва- или -ова-, -ева-  </vt:lpstr>
      <vt:lpstr>Вставьте по смыслу пропущенные слова.</vt:lpstr>
      <vt:lpstr>Проверьте:</vt:lpstr>
      <vt:lpstr>Что необходимо запомнить?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Какую гласную надо писать перед  - ва?</dc:title>
  <dc:creator>Admin</dc:creator>
  <cp:lastModifiedBy>Admin</cp:lastModifiedBy>
  <cp:revision>12</cp:revision>
  <dcterms:created xsi:type="dcterms:W3CDTF">2012-12-12T04:15:45Z</dcterms:created>
  <dcterms:modified xsi:type="dcterms:W3CDTF">2015-02-18T14:49:03Z</dcterms:modified>
</cp:coreProperties>
</file>