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B73D-CE56-44B8-84B0-D78C099DC3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4820-48BB-4516-B94A-035EF511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176500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en-US" sz="3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tt-RU" sz="4900" b="1" dirty="0" smtClean="0">
                <a:effectLst/>
                <a:latin typeface="Times New Roman"/>
                <a:ea typeface="Calibri"/>
                <a:cs typeface="Times New Roman"/>
              </a:rPr>
              <a:t>Татар теле һәм әдәбияты  дәресләрендә </a:t>
            </a:r>
            <a:r>
              <a:rPr lang="ru-RU" sz="4900" dirty="0">
                <a:ea typeface="Calibri"/>
                <a:cs typeface="Times New Roman"/>
              </a:rPr>
              <a:t/>
            </a:r>
            <a:br>
              <a:rPr lang="ru-RU" sz="4900" dirty="0">
                <a:ea typeface="Calibri"/>
                <a:cs typeface="Times New Roman"/>
              </a:rPr>
            </a:br>
            <a:r>
              <a:rPr lang="tt-RU" sz="4900" b="1" dirty="0" smtClean="0">
                <a:effectLst/>
                <a:latin typeface="Times New Roman"/>
                <a:ea typeface="Times New Roman"/>
                <a:cs typeface="Times New Roman"/>
              </a:rPr>
              <a:t>информацион технологияләрне куллану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45736"/>
            <a:ext cx="540060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latin typeface="Times New Roman"/>
                <a:ea typeface="Calibri"/>
                <a:cs typeface="Times New Roman"/>
              </a:rPr>
              <a:t>Йө</a:t>
            </a:r>
            <a:r>
              <a:rPr lang="tt-RU" sz="2400" b="1" dirty="0" smtClean="0">
                <a:effectLst/>
                <a:latin typeface="Times New Roman"/>
                <a:ea typeface="Calibri"/>
                <a:cs typeface="Times New Roman"/>
              </a:rPr>
              <a:t>змиева Сүрия Габидулла кызы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effectLst/>
                <a:latin typeface="Times New Roman"/>
                <a:ea typeface="Calibri"/>
                <a:cs typeface="Times New Roman"/>
              </a:rPr>
              <a:t>Мәчкәрә урта гомуми белем бирү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effectLst/>
                <a:latin typeface="Times New Roman"/>
                <a:ea typeface="Calibri"/>
                <a:cs typeface="Times New Roman"/>
              </a:rPr>
              <a:t>мәктәбенең татар теле әдәбияты 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effectLst/>
                <a:latin typeface="Times New Roman"/>
                <a:ea typeface="Calibri"/>
                <a:cs typeface="Times New Roman"/>
              </a:rPr>
              <a:t>укытучысы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5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001000" cy="65973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500" b="1" i="1" dirty="0" smtClean="0">
                <a:effectLst/>
                <a:latin typeface="Times New Roman"/>
                <a:ea typeface="Times New Roman"/>
                <a:cs typeface="Times New Roman"/>
              </a:rPr>
              <a:t>“Балаларыгызны үзегезнең заманыгыздан</a:t>
            </a:r>
            <a:r>
              <a:rPr lang="ru-RU" sz="3500" b="1" dirty="0">
                <a:ea typeface="Calibri"/>
                <a:cs typeface="Times New Roman"/>
              </a:rPr>
              <a:t/>
            </a:r>
            <a:br>
              <a:rPr lang="ru-RU" sz="3500" b="1" dirty="0">
                <a:ea typeface="Calibri"/>
                <a:cs typeface="Times New Roman"/>
              </a:rPr>
            </a:br>
            <a:r>
              <a:rPr lang="tt-RU" sz="3500" b="1" i="1" dirty="0" smtClean="0">
                <a:effectLst/>
                <a:latin typeface="Times New Roman"/>
                <a:ea typeface="Times New Roman"/>
                <a:cs typeface="Times New Roman"/>
              </a:rPr>
              <a:t>башка заман өчен укытыгыз, чөнки алар </a:t>
            </a:r>
            <a:r>
              <a:rPr lang="ru-RU" sz="3500" b="1" dirty="0">
                <a:ea typeface="Calibri"/>
                <a:cs typeface="Times New Roman"/>
              </a:rPr>
              <a:t/>
            </a:r>
            <a:br>
              <a:rPr lang="ru-RU" sz="3500" b="1" dirty="0">
                <a:ea typeface="Calibri"/>
                <a:cs typeface="Times New Roman"/>
              </a:rPr>
            </a:br>
            <a:r>
              <a:rPr lang="tt-RU" sz="3500" b="1" i="1" dirty="0" smtClean="0">
                <a:effectLst/>
                <a:latin typeface="Times New Roman"/>
                <a:ea typeface="Times New Roman"/>
                <a:cs typeface="Times New Roman"/>
              </a:rPr>
              <a:t>сезнең заманыгыздан башка бер заманда </a:t>
            </a:r>
            <a:r>
              <a:rPr lang="ru-RU" sz="3500" b="1" dirty="0">
                <a:ea typeface="Calibri"/>
                <a:cs typeface="Times New Roman"/>
              </a:rPr>
              <a:t/>
            </a:r>
            <a:br>
              <a:rPr lang="ru-RU" sz="3500" b="1" dirty="0">
                <a:ea typeface="Calibri"/>
                <a:cs typeface="Times New Roman"/>
              </a:rPr>
            </a:br>
            <a:r>
              <a:rPr lang="tt-RU" sz="3500" b="1" i="1" dirty="0" smtClean="0">
                <a:effectLst/>
                <a:latin typeface="Times New Roman"/>
                <a:ea typeface="Times New Roman"/>
                <a:cs typeface="Times New Roman"/>
              </a:rPr>
              <a:t>            яшәү  өчен дөньяга килгәннәр”</a:t>
            </a:r>
            <a:r>
              <a:rPr lang="ru-RU" sz="3500" b="1" dirty="0">
                <a:ea typeface="Calibri"/>
                <a:cs typeface="Times New Roman"/>
              </a:rPr>
              <a:t/>
            </a:r>
            <a:br>
              <a:rPr lang="ru-RU" sz="3500" b="1" dirty="0">
                <a:ea typeface="Calibri"/>
                <a:cs typeface="Times New Roman"/>
              </a:rPr>
            </a:br>
            <a:r>
              <a:rPr lang="tt-RU" sz="3500" b="1" i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</a:t>
            </a:r>
            <a:r>
              <a:rPr lang="en-US" sz="3500" b="1" i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</a:t>
            </a:r>
            <a:r>
              <a:rPr lang="tt-RU" sz="3500" b="1" i="1" dirty="0" smtClean="0">
                <a:effectLst/>
                <a:latin typeface="Times New Roman"/>
                <a:ea typeface="Calibri"/>
                <a:cs typeface="Times New Roman"/>
              </a:rPr>
              <a:t>      Р.Фәхреддин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8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tt-RU" sz="4000" b="1" dirty="0" smtClean="0">
                <a:effectLst/>
                <a:latin typeface="Times New Roman"/>
                <a:ea typeface="Times New Roman"/>
                <a:cs typeface="Times New Roman"/>
              </a:rPr>
              <a:t>Татар теле һәм әдәбияты дәресләрендә информацион технологияләрне </a:t>
            </a:r>
            <a:r>
              <a:rPr lang="en-US" sz="40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sz="40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tt-RU" sz="4000" b="1" dirty="0" smtClean="0">
                <a:effectLst/>
                <a:latin typeface="Times New Roman"/>
                <a:ea typeface="Times New Roman"/>
                <a:cs typeface="Times New Roman"/>
              </a:rPr>
              <a:t>куллануның өстенлекле яклары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8052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tt-RU" b="1" dirty="0">
                <a:latin typeface="Times New Roman" pitchFamily="18" charset="0"/>
                <a:cs typeface="Times New Roman" pitchFamily="18" charset="0"/>
              </a:rPr>
              <a:t>югары күрсәтмәле дәрәҗәдә булуы белән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отышлы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tt-RU" b="1" dirty="0">
                <a:latin typeface="Times New Roman" pitchFamily="18" charset="0"/>
                <a:cs typeface="Times New Roman" pitchFamily="18" charset="0"/>
              </a:rPr>
              <a:t>Укучының шәхси сыйфатын ачыкларга мөмкинлек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бар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t-RU" b="1" dirty="0">
                <a:latin typeface="Times New Roman" pitchFamily="18" charset="0"/>
                <a:cs typeface="Times New Roman" pitchFamily="18" charset="0"/>
              </a:rPr>
              <a:t>Контроль һәм үзконтроль дәрәҗәсе югары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t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Укытуны интенсивлаштыру өчен тестлар</a:t>
            </a:r>
            <a:r>
              <a:rPr lang="en-US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tt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куллану </a:t>
            </a:r>
            <a:r>
              <a:rPr lang="ru-RU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мөмкинлеге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бар</a:t>
            </a:r>
            <a:endParaRPr lang="en-US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t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Төрле дәресләрнең үзара бәйләнешен булдыру</a:t>
            </a:r>
          </a:p>
          <a:p>
            <a:pPr>
              <a:buFont typeface="Wingdings" pitchFamily="2" charset="2"/>
              <a:buChar char="§"/>
            </a:pPr>
            <a:r>
              <a:rPr lang="tt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tt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әрес укыту формаларын һәм ысулларын төрләндерү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tt-RU" sz="3200" b="1" dirty="0" smtClean="0">
                <a:effectLst/>
                <a:latin typeface="Times New Roman"/>
                <a:ea typeface="Times New Roman"/>
              </a:rPr>
              <a:t/>
            </a:r>
            <a:br>
              <a:rPr lang="tt-RU" sz="3200" b="1" dirty="0" smtClean="0">
                <a:effectLst/>
                <a:latin typeface="Times New Roman"/>
                <a:ea typeface="Times New Roman"/>
              </a:rPr>
            </a:br>
            <a:r>
              <a:rPr lang="tt-RU" sz="3200" b="1" dirty="0">
                <a:latin typeface="Times New Roman"/>
                <a:ea typeface="Times New Roman"/>
              </a:rPr>
              <a:t/>
            </a:r>
            <a:br>
              <a:rPr lang="tt-RU" sz="3200" b="1" dirty="0">
                <a:latin typeface="Times New Roman"/>
                <a:ea typeface="Times New Roman"/>
              </a:rPr>
            </a:br>
            <a:r>
              <a:rPr lang="tt-RU" sz="3600" b="1" dirty="0" smtClean="0">
                <a:latin typeface="Times New Roman"/>
                <a:ea typeface="Times New Roman"/>
              </a:rPr>
              <a:t>Т</a:t>
            </a:r>
            <a:r>
              <a:rPr lang="tt-RU" sz="3600" b="1" dirty="0" smtClean="0">
                <a:latin typeface="Times New Roman"/>
                <a:ea typeface="Times New Roman"/>
              </a:rPr>
              <a:t>атар </a:t>
            </a:r>
            <a:r>
              <a:rPr lang="tt-RU" sz="3600" b="1" dirty="0">
                <a:latin typeface="Times New Roman"/>
                <a:ea typeface="Times New Roman"/>
              </a:rPr>
              <a:t>әдәбияты дәресләрендә компьютер куллану</a:t>
            </a:r>
            <a:r>
              <a:rPr lang="tt-RU" sz="3200" b="1" dirty="0" smtClean="0">
                <a:latin typeface="Times New Roman"/>
                <a:ea typeface="Times New Roman"/>
              </a:rPr>
              <a:t/>
            </a:r>
            <a:br>
              <a:rPr lang="tt-RU" sz="3200" b="1" dirty="0" smtClean="0">
                <a:latin typeface="Times New Roman"/>
                <a:ea typeface="Times New Roman"/>
              </a:rPr>
            </a:br>
            <a:r>
              <a:rPr lang="tt-RU" sz="3200" b="1" dirty="0">
                <a:latin typeface="Times New Roman"/>
                <a:ea typeface="Times New Roman"/>
              </a:rPr>
              <a:t/>
            </a:r>
            <a:br>
              <a:rPr lang="tt-RU" sz="3200" b="1" dirty="0">
                <a:latin typeface="Times New Roman"/>
                <a:ea typeface="Times New Roman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tt-RU" sz="3000" b="1" dirty="0" smtClean="0">
                <a:effectLst/>
                <a:latin typeface="Times New Roman"/>
                <a:ea typeface="Times New Roman"/>
              </a:rPr>
              <a:t>Интернет – татар әдипләренең яңа әсәрләрен һәм танылган язучыларның сирәк басмалары белән таныша алу мөмкинлеге бирә.</a:t>
            </a:r>
            <a:endParaRPr lang="ru-RU" sz="3000" b="1" dirty="0" smtClean="0">
              <a:effectLst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tt-RU" sz="3000" b="1" dirty="0" smtClean="0">
                <a:effectLst/>
                <a:latin typeface="Times New Roman"/>
                <a:ea typeface="Times New Roman"/>
              </a:rPr>
              <a:t> Компьютер ярдәмендә укыту - тиз һәм нәтиҗәле итеп үткән материалны актуальләштерә ала.</a:t>
            </a:r>
            <a:endParaRPr lang="ru-RU" sz="3000" b="1" dirty="0" smtClean="0">
              <a:effectLst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tt-RU" sz="3000" b="1" dirty="0" smtClean="0">
                <a:effectLst/>
                <a:latin typeface="Times New Roman"/>
                <a:ea typeface="Times New Roman"/>
              </a:rPr>
              <a:t>Укучыларның белем һәм күнекмәләрен бәяләүдә ярдәм итә.</a:t>
            </a:r>
            <a:endParaRPr lang="ru-RU" sz="3000" b="1" dirty="0"/>
          </a:p>
          <a:p>
            <a:pPr lvl="0" algn="just">
              <a:buFont typeface="Wingdings" pitchFamily="2" charset="2"/>
              <a:buChar char="§"/>
            </a:pPr>
            <a:r>
              <a:rPr lang="tt-RU" sz="3000" b="1" dirty="0" smtClean="0">
                <a:effectLst/>
                <a:latin typeface="Times New Roman"/>
                <a:ea typeface="Times New Roman"/>
              </a:rPr>
              <a:t>Әдәбият дәресләрендә иллюстрацияләр, сәнгатьле уку күнекмәләре бирү һәм шагыйрьләрнең көйгә салынган җырларын тыңларга мөмкинлек бирә.</a:t>
            </a:r>
            <a:endParaRPr lang="ru-RU" sz="30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Компьютер </a:t>
            </a:r>
            <a:r>
              <a:rPr lang="ru-RU" sz="4000" b="1" dirty="0" err="1" smtClean="0">
                <a:effectLst/>
                <a:latin typeface="Times New Roman"/>
                <a:ea typeface="Times New Roman"/>
                <a:cs typeface="Times New Roman"/>
              </a:rPr>
              <a:t>дәресләре</a:t>
            </a:r>
            <a:r>
              <a:rPr lang="tt-RU" sz="4000" b="1" dirty="0" smtClean="0">
                <a:effectLst/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 smtClean="0">
                <a:effectLst/>
                <a:latin typeface="Times New Roman"/>
                <a:ea typeface="Times New Roman"/>
                <a:cs typeface="Times New Roman"/>
              </a:rPr>
              <a:t>әзерләгәндә</a:t>
            </a:r>
            <a:r>
              <a:rPr lang="tt-RU" sz="40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 smtClean="0">
                <a:effectLst/>
                <a:latin typeface="Times New Roman"/>
                <a:ea typeface="Times New Roman"/>
                <a:cs typeface="Times New Roman"/>
              </a:rPr>
              <a:t>бурычлар</a:t>
            </a: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2266315" algn="l"/>
              </a:tabLst>
            </a:pP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Укучыларның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белемгә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булган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омтылышларын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үстерү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500" b="1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§"/>
              <a:tabLst>
                <a:tab pos="457200" algn="l"/>
                <a:tab pos="2266315" algn="l"/>
              </a:tabLst>
            </a:pP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Укучыларда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махсус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белем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һәм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күнекмәләр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формалаштыру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.     </a:t>
            </a:r>
            <a:endParaRPr lang="ru-RU" sz="3500" b="1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§"/>
              <a:tabLst>
                <a:tab pos="457200" algn="l"/>
                <a:tab pos="2266315" algn="l"/>
              </a:tabLst>
            </a:pP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Укучыларда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иҗади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эшчәнлекне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үстерү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мөмкинлеген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тудыру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500" b="1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§"/>
              <a:tabLst>
                <a:tab pos="457200" algn="l"/>
                <a:tab pos="2266315" algn="l"/>
              </a:tabLst>
            </a:pP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Укучыларның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фикерләү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сәләтен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b="1" dirty="0" err="1" smtClean="0">
                <a:effectLst/>
                <a:latin typeface="Times New Roman"/>
                <a:ea typeface="Times New Roman"/>
                <a:cs typeface="Times New Roman"/>
              </a:rPr>
              <a:t>үстерү</a:t>
            </a:r>
            <a:r>
              <a:rPr lang="ru-RU" sz="35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500" b="1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Компьютер куллану түбәндәге очракларда үзен акларга мөмкин:</a:t>
            </a:r>
            <a:r>
              <a:rPr lang="ru-RU" sz="3600" b="1" dirty="0" smtClean="0">
                <a:ea typeface="Calibri"/>
                <a:cs typeface="Times New Roman"/>
              </a:rPr>
              <a:t/>
            </a:r>
            <a:br>
              <a:rPr lang="ru-RU" sz="3600" b="1" dirty="0" smtClean="0"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tt-RU" sz="3600" b="1" dirty="0" smtClean="0">
                <a:effectLst/>
                <a:latin typeface="Times New Roman"/>
                <a:ea typeface="Times New Roman"/>
                <a:cs typeface="Times New Roman"/>
              </a:rPr>
              <a:t>объект һәм күренешләрне күрсәтү өчен;</a:t>
            </a:r>
            <a:endParaRPr lang="ru-RU" sz="28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tt-RU" sz="3600" b="1" dirty="0" smtClean="0">
                <a:effectLst/>
                <a:latin typeface="Times New Roman"/>
                <a:ea typeface="Times New Roman"/>
                <a:cs typeface="Times New Roman"/>
              </a:rPr>
              <a:t>анимация, модельләштерү өчен;</a:t>
            </a:r>
            <a:endParaRPr lang="ru-RU" sz="28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tt-RU" sz="3600" b="1" dirty="0" smtClean="0">
                <a:effectLst/>
                <a:latin typeface="Times New Roman"/>
                <a:ea typeface="Times New Roman"/>
                <a:cs typeface="Times New Roman"/>
              </a:rPr>
              <a:t>белемнәрне тикшергәндә тест сорауларына җавап алу өчен;</a:t>
            </a:r>
            <a:endParaRPr lang="ru-RU" sz="28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tt-RU" sz="3600" b="1" dirty="0" smtClean="0">
                <a:effectLst/>
                <a:latin typeface="Times New Roman"/>
                <a:ea typeface="Times New Roman"/>
                <a:cs typeface="Times New Roman"/>
              </a:rPr>
              <a:t>виртуаль экскурсияләр үткәрү өчен.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3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Информацион технологияләрне куллану формалары:</a:t>
            </a: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b="1" i="1" dirty="0" smtClean="0">
                <a:effectLst/>
                <a:latin typeface="Times New Roman"/>
                <a:ea typeface="Times New Roman"/>
                <a:cs typeface="Times New Roman"/>
              </a:rPr>
              <a:t>Әзер электрон продуктларны куллану.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Белем бирүнең сыйфатын</a:t>
            </a:r>
            <a:r>
              <a:rPr lang="tt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яхшырта, күрсәтмәлелек принцибын ачык итеп тормышка ашырырга ярдәм итә.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tt-RU" b="1" i="1" dirty="0" smtClean="0">
                <a:effectLst/>
                <a:latin typeface="Times New Roman"/>
                <a:ea typeface="Times New Roman"/>
                <a:cs typeface="Times New Roman"/>
              </a:rPr>
              <a:t>Мультимедиалы презентацияләр куллану.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Уку материалын тиешле бер эзлеклелектә биреп, материалны ассоциатив рәвештә истә калдырырга булыша.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b="1" i="1" dirty="0" smtClean="0">
                <a:effectLst/>
                <a:latin typeface="Times New Roman"/>
                <a:ea typeface="Times New Roman"/>
              </a:rPr>
              <a:t>  Интернет челтәре ресурслары куллану.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 smtClean="0">
                <a:effectLst/>
                <a:latin typeface="Times New Roman"/>
                <a:ea typeface="Times New Roman"/>
              </a:rPr>
              <a:t>Белем алуга кирәкле</a:t>
            </a:r>
            <a:r>
              <a:rPr lang="tt-RU" b="1" dirty="0" smtClean="0">
                <a:effectLst/>
                <a:latin typeface="Times New Roman"/>
                <a:ea typeface="Times New Roman"/>
                <a:cs typeface="Times New Roman"/>
              </a:rPr>
              <a:t> информацияне таба белергә һәм системага салырга ярдәм итә.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35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Игътибарыгыз</a:t>
            </a:r>
          </a:p>
          <a:p>
            <a:pPr marL="0" indent="0" algn="ctr">
              <a:buNone/>
            </a:pP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 өчен </a:t>
            </a:r>
          </a:p>
          <a:p>
            <a:pPr marL="0" indent="0" algn="ctr">
              <a:buNone/>
            </a:pPr>
            <a:r>
              <a:rPr lang="tt-RU" sz="72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әхмәт!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Татар теле һәм әдәбияты  дәресләрендә  информацион технологияләрне куллану </vt:lpstr>
      <vt:lpstr>“Балаларыгызны үзегезнең заманыгыздан башка заман өчен укытыгыз, чөнки алар  сезнең заманыгыздан башка бер заманда              яшәү  өчен дөньяга килгәннәр”                                                                                                                                                                               Р.Фәхреддин </vt:lpstr>
      <vt:lpstr> Татар теле һәм әдәбияты дәресләрендә информацион технологияләрне  куллануның өстенлекле яклары</vt:lpstr>
      <vt:lpstr>  Татар әдәбияты дәресләрендә компьютер куллану  </vt:lpstr>
      <vt:lpstr>Компьютер дәресләрен әзерләгәндә бурычлар: </vt:lpstr>
      <vt:lpstr>Компьютер куллану түбәндәге очракларда үзен акларга мөмкин: </vt:lpstr>
      <vt:lpstr>Информацион технологияләрне куллану формалары: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теле һәм әдәбияты  дәресләрендә  информацион технологияләрне куллану</dc:title>
  <dc:creator>Admin</dc:creator>
  <cp:lastModifiedBy>Сурия</cp:lastModifiedBy>
  <cp:revision>16</cp:revision>
  <dcterms:created xsi:type="dcterms:W3CDTF">2015-01-07T17:49:00Z</dcterms:created>
  <dcterms:modified xsi:type="dcterms:W3CDTF">2015-01-16T10:51:10Z</dcterms:modified>
</cp:coreProperties>
</file>