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3D11EC-927E-4B46-904F-A812E2A51729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7597BA-75CB-4CC3-AAD3-202919F939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Структура публичного выступления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205431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Убедительность аргументов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/>
              <a:t>научные аксиомы</a:t>
            </a:r>
          </a:p>
          <a:p>
            <a:pPr lvl="0"/>
            <a:r>
              <a:rPr lang="ru-RU" sz="2800" dirty="0"/>
              <a:t>положения законов и официальных документов</a:t>
            </a:r>
          </a:p>
          <a:p>
            <a:pPr lvl="0"/>
            <a:r>
              <a:rPr lang="ru-RU" sz="2800" dirty="0"/>
              <a:t>законы природы</a:t>
            </a:r>
          </a:p>
          <a:p>
            <a:pPr lvl="0"/>
            <a:r>
              <a:rPr lang="ru-RU" sz="2800" dirty="0"/>
              <a:t>заключения экспертов</a:t>
            </a:r>
          </a:p>
          <a:p>
            <a:pPr lvl="0"/>
            <a:r>
              <a:rPr lang="ru-RU" sz="2800" dirty="0"/>
              <a:t>ссылка на признанные авторитеты</a:t>
            </a:r>
          </a:p>
          <a:p>
            <a:pPr lvl="0"/>
            <a:r>
              <a:rPr lang="ru-RU" sz="2800" dirty="0"/>
              <a:t>цитаты из авторитетных источников</a:t>
            </a:r>
          </a:p>
          <a:p>
            <a:pPr lvl="0"/>
            <a:r>
              <a:rPr lang="ru-RU" sz="2800" dirty="0"/>
              <a:t>показания очевидцев</a:t>
            </a:r>
          </a:p>
          <a:p>
            <a:pPr lvl="0"/>
            <a:r>
              <a:rPr lang="ru-RU" sz="2800" dirty="0"/>
              <a:t>статистические </a:t>
            </a:r>
            <a:r>
              <a:rPr lang="ru-RU" sz="2800" dirty="0" smtClean="0"/>
              <a:t>данные</a:t>
            </a:r>
          </a:p>
          <a:p>
            <a:pPr marL="114300" indent="0">
              <a:buNone/>
            </a:pPr>
            <a:r>
              <a:rPr lang="ru-RU" sz="2800" dirty="0"/>
              <a:t>Оптимальное число аргументов – 3</a:t>
            </a:r>
          </a:p>
          <a:p>
            <a:pPr lvl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758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Правила эффективной аргументации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8" y="1556792"/>
            <a:ext cx="8964488" cy="4373563"/>
          </a:xfrm>
        </p:spPr>
        <p:txBody>
          <a:bodyPr>
            <a:noAutofit/>
          </a:bodyPr>
          <a:lstStyle/>
          <a:p>
            <a:pPr lvl="0"/>
            <a:r>
              <a:rPr lang="ru-RU" dirty="0"/>
              <a:t>Обращайтесь к фактам и примерам, вызывающим эмоции, а не к самим эмоциям.</a:t>
            </a:r>
          </a:p>
          <a:p>
            <a:pPr lvl="0"/>
            <a:r>
              <a:rPr lang="ru-RU" dirty="0"/>
              <a:t>Не злоупотребляйте логическим давлением.</a:t>
            </a:r>
          </a:p>
          <a:p>
            <a:pPr lvl="0"/>
            <a:r>
              <a:rPr lang="ru-RU" dirty="0"/>
              <a:t>Обращайтесь к жизненно важным для слушателей фактам («это поможет вам обрести здоровье»).</a:t>
            </a:r>
          </a:p>
          <a:p>
            <a:pPr lvl="0"/>
            <a:r>
              <a:rPr lang="ru-RU" dirty="0"/>
              <a:t>Персонифицируйте свои идеи (превращайте обсуждение идей в обсуждение людей). В логике такой аргумент называется «аргумент к человеку».</a:t>
            </a:r>
          </a:p>
          <a:p>
            <a:pPr lvl="0"/>
            <a:r>
              <a:rPr lang="ru-RU" dirty="0"/>
              <a:t>Отвлекайтесь в изложении от основной темы, дайте возможность слушателям немного расслабиться.</a:t>
            </a:r>
          </a:p>
          <a:p>
            <a:r>
              <a:rPr lang="ru-RU" dirty="0"/>
              <a:t>Используйте парадоксальные аргументы. Гельвеций писал: «…бывают люди, которых надо ошеломить, чтобы убедить». </a:t>
            </a:r>
          </a:p>
        </p:txBody>
      </p:sp>
    </p:spTree>
    <p:extLst>
      <p:ext uri="{BB962C8B-B14F-4D97-AF65-F5344CB8AC3E}">
        <p14:creationId xmlns:p14="http://schemas.microsoft.com/office/powerpoint/2010/main" val="22776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Демонстрируйте некоторое превосходство над слушателями (показывайте свою образованность, цитируйте известных художников слова, умеренно используйте иностранные слова и термины). </a:t>
            </a:r>
            <a:endParaRPr lang="ru-RU" sz="3200" dirty="0" smtClean="0"/>
          </a:p>
          <a:p>
            <a:pPr lvl="0"/>
            <a:r>
              <a:rPr lang="ru-RU" sz="3200" dirty="0" smtClean="0"/>
              <a:t>Этот </a:t>
            </a:r>
            <a:r>
              <a:rPr lang="ru-RU" sz="3200" dirty="0"/>
              <a:t>аргумент называют «аргумент к невежеству».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Будьте лаконичны.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Используйте цифры.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Используйте юмор.</a:t>
            </a:r>
          </a:p>
        </p:txBody>
      </p:sp>
    </p:spTree>
    <p:extLst>
      <p:ext uri="{BB962C8B-B14F-4D97-AF65-F5344CB8AC3E}">
        <p14:creationId xmlns:p14="http://schemas.microsoft.com/office/powerpoint/2010/main" val="18316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Работа над речевой формой выступления.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i="1" dirty="0"/>
              <a:t>Правила </a:t>
            </a:r>
            <a:r>
              <a:rPr lang="ru-RU" b="1" i="1" dirty="0" err="1"/>
              <a:t>орализации</a:t>
            </a:r>
            <a:r>
              <a:rPr lang="ru-RU" b="1" i="1" dirty="0"/>
              <a:t>:</a:t>
            </a:r>
            <a:endParaRPr lang="ru-RU" dirty="0"/>
          </a:p>
          <a:p>
            <a:pPr lvl="0"/>
            <a:r>
              <a:rPr lang="ru-RU" dirty="0"/>
              <a:t>Разговорность стиля</a:t>
            </a:r>
          </a:p>
          <a:p>
            <a:r>
              <a:rPr lang="ru-RU" dirty="0"/>
              <a:t>Простота изложения </a:t>
            </a:r>
            <a:endParaRPr lang="ru-RU" dirty="0" smtClean="0"/>
          </a:p>
          <a:p>
            <a:r>
              <a:rPr lang="ru-RU" dirty="0" smtClean="0"/>
              <a:t>Конкретность </a:t>
            </a:r>
            <a:r>
              <a:rPr lang="ru-RU" dirty="0"/>
              <a:t>лексики </a:t>
            </a:r>
            <a:endParaRPr lang="ru-RU" dirty="0" smtClean="0"/>
          </a:p>
          <a:p>
            <a:pPr lvl="0"/>
            <a:r>
              <a:rPr lang="ru-RU" dirty="0"/>
              <a:t>Разнообразие номинативных средств</a:t>
            </a:r>
          </a:p>
          <a:p>
            <a:pPr lvl="0"/>
            <a:r>
              <a:rPr lang="ru-RU" dirty="0"/>
              <a:t>Риторические фигуры: </a:t>
            </a:r>
            <a:r>
              <a:rPr lang="ru-RU" i="1" dirty="0"/>
              <a:t>повтор, риторический вопрос, анафора, эпифора, градация, антитеза, перечислительный ряд, аналогия,  гипербола, инверсия, фразеологизмы, крылатые выражения, поговорки и пословицы, цитаты.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00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Контрольный тест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1.Назовите требования </a:t>
            </a:r>
            <a:r>
              <a:rPr lang="ru-RU" dirty="0"/>
              <a:t>к </a:t>
            </a:r>
            <a:r>
              <a:rPr lang="ru-RU" dirty="0" smtClean="0"/>
              <a:t>публичному выступлению.</a:t>
            </a:r>
          </a:p>
          <a:p>
            <a:r>
              <a:rPr lang="ru-RU" dirty="0" smtClean="0"/>
              <a:t>2.Составные части выступления.</a:t>
            </a:r>
          </a:p>
          <a:p>
            <a:r>
              <a:rPr lang="ru-RU" dirty="0" smtClean="0"/>
              <a:t>3.какие существуют способы подготовки выступления?</a:t>
            </a:r>
          </a:p>
          <a:p>
            <a:r>
              <a:rPr lang="ru-RU" dirty="0" smtClean="0"/>
              <a:t>4.Что должен учитывать человек, которому предстоит выступать перед аудиторией?</a:t>
            </a:r>
          </a:p>
          <a:p>
            <a:r>
              <a:rPr lang="ru-RU" dirty="0" smtClean="0"/>
              <a:t>5.Перечислите </a:t>
            </a:r>
            <a:r>
              <a:rPr lang="ru-RU" i="1" dirty="0" smtClean="0"/>
              <a:t>виды выступлений по содержанию и форме.</a:t>
            </a:r>
          </a:p>
          <a:p>
            <a:r>
              <a:rPr lang="ru-RU" i="1" dirty="0" smtClean="0"/>
              <a:t>6.Структура текста- рассуждения.</a:t>
            </a:r>
          </a:p>
          <a:p>
            <a:r>
              <a:rPr lang="ru-RU" i="1" dirty="0" smtClean="0"/>
              <a:t>7.какие вы знаете правила </a:t>
            </a:r>
            <a:r>
              <a:rPr lang="ru-RU" i="1" dirty="0"/>
              <a:t>эффективной </a:t>
            </a:r>
            <a:r>
              <a:rPr lang="ru-RU" i="1" dirty="0" smtClean="0"/>
              <a:t>аргументации.</a:t>
            </a:r>
          </a:p>
          <a:p>
            <a:r>
              <a:rPr lang="ru-RU" i="1" dirty="0" smtClean="0"/>
              <a:t>8 назовите правила </a:t>
            </a:r>
            <a:r>
              <a:rPr lang="ru-RU" i="1" dirty="0" err="1" smtClean="0"/>
              <a:t>орализации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62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424936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i="1" dirty="0" smtClean="0"/>
              <a:t>Публицистическое выступление – </a:t>
            </a:r>
            <a:r>
              <a:rPr lang="ru-RU" sz="3600" dirty="0" smtClean="0"/>
              <a:t>это официальное выступление оратора (в основном – монолог) перед непосредственно присутствующей в зале аудиторией.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402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Требования к выступлению.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решительное начало</a:t>
            </a:r>
          </a:p>
          <a:p>
            <a:pPr lvl="0"/>
            <a:r>
              <a:rPr lang="ru-RU" dirty="0"/>
              <a:t>драматизм</a:t>
            </a:r>
          </a:p>
          <a:p>
            <a:pPr lvl="0"/>
            <a:r>
              <a:rPr lang="ru-RU" dirty="0"/>
              <a:t>сдержанная эмоциональность</a:t>
            </a:r>
          </a:p>
          <a:p>
            <a:pPr lvl="0"/>
            <a:r>
              <a:rPr lang="ru-RU" dirty="0"/>
              <a:t>краткость</a:t>
            </a:r>
          </a:p>
          <a:p>
            <a:pPr lvl="0"/>
            <a:r>
              <a:rPr lang="ru-RU" dirty="0"/>
              <a:t>диалогичность</a:t>
            </a:r>
          </a:p>
          <a:p>
            <a:pPr lvl="0"/>
            <a:r>
              <a:rPr lang="ru-RU" dirty="0"/>
              <a:t>разговорность</a:t>
            </a:r>
          </a:p>
          <a:p>
            <a:pPr lvl="0"/>
            <a:r>
              <a:rPr lang="ru-RU" dirty="0"/>
              <a:t>установление и поддерживание контакта с аудиторией</a:t>
            </a:r>
          </a:p>
          <a:p>
            <a:pPr lvl="0"/>
            <a:r>
              <a:rPr lang="ru-RU" dirty="0"/>
              <a:t>понятность главной мысли</a:t>
            </a:r>
          </a:p>
          <a:p>
            <a:pPr lvl="0"/>
            <a:r>
              <a:rPr lang="ru-RU" dirty="0"/>
              <a:t>решительный конец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2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447799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Структура публичного выступления.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34888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Выступление обычно строится по традиционной трёхчастной </a:t>
            </a:r>
            <a:r>
              <a:rPr lang="ru-RU" sz="3600" dirty="0" smtClean="0"/>
              <a:t>композиции: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вступление</a:t>
            </a:r>
            <a:r>
              <a:rPr lang="ru-RU" sz="3600" dirty="0"/>
              <a:t>, </a:t>
            </a:r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основная часть,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/>
              <a:t>заключение</a:t>
            </a: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946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 подготовки к публичному </a:t>
            </a:r>
            <a:r>
              <a:rPr lang="ru-RU" dirty="0" smtClean="0"/>
              <a:t>выступлению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ЭКСПРОМТ</a:t>
            </a:r>
          </a:p>
          <a:p>
            <a:r>
              <a:rPr lang="ru-RU" sz="3200" dirty="0" smtClean="0"/>
              <a:t>ПЛАН- КОНСПЕКТ</a:t>
            </a:r>
          </a:p>
          <a:p>
            <a:r>
              <a:rPr lang="ru-RU" sz="3200" dirty="0" smtClean="0"/>
              <a:t>ТЕКСТ – ВЫСТУПЛЕНИЯ</a:t>
            </a:r>
          </a:p>
          <a:p>
            <a:r>
              <a:rPr lang="ru-RU" sz="3200" dirty="0" smtClean="0"/>
              <a:t>ВОСПРОИЗВЕДЕНИЕ НАИЗУСТЬ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53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 Манеры </a:t>
            </a:r>
            <a:r>
              <a:rPr lang="ru-RU" dirty="0" smtClean="0"/>
              <a:t>выступления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Энергичность изложения</a:t>
            </a:r>
          </a:p>
          <a:p>
            <a:pPr lvl="0"/>
            <a:r>
              <a:rPr lang="ru-RU" sz="3200" dirty="0"/>
              <a:t>Физическая бодрость, подвижность</a:t>
            </a:r>
          </a:p>
          <a:p>
            <a:pPr lvl="0"/>
            <a:r>
              <a:rPr lang="ru-RU" sz="3200" dirty="0"/>
              <a:t>Уверенный внешний вид</a:t>
            </a:r>
          </a:p>
          <a:p>
            <a:pPr lvl="0"/>
            <a:r>
              <a:rPr lang="ru-RU" sz="3200" dirty="0"/>
              <a:t>Дружеский интимный тон</a:t>
            </a:r>
          </a:p>
          <a:p>
            <a:pPr lvl="0"/>
            <a:r>
              <a:rPr lang="ru-RU" sz="3200" dirty="0"/>
              <a:t>Умеренная жестикуляция</a:t>
            </a:r>
          </a:p>
          <a:p>
            <a:pPr lvl="0"/>
            <a:r>
              <a:rPr lang="ru-RU" sz="3200" dirty="0"/>
              <a:t>Открытые позы</a:t>
            </a:r>
          </a:p>
          <a:p>
            <a:r>
              <a:rPr lang="ru-RU" sz="3200" dirty="0"/>
              <a:t>Средний темп речи</a:t>
            </a:r>
          </a:p>
        </p:txBody>
      </p:sp>
    </p:spTree>
    <p:extLst>
      <p:ext uri="{BB962C8B-B14F-4D97-AF65-F5344CB8AC3E}">
        <p14:creationId xmlns:p14="http://schemas.microsoft.com/office/powerpoint/2010/main" val="33307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Виды </a:t>
            </a:r>
            <a:r>
              <a:rPr lang="ru-RU" i="1" dirty="0" smtClean="0"/>
              <a:t>выступлений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/>
              <a:t>Информационные </a:t>
            </a:r>
            <a:endParaRPr lang="ru-RU" sz="3600" dirty="0"/>
          </a:p>
          <a:p>
            <a:r>
              <a:rPr lang="ru-RU" sz="3600" i="1" dirty="0"/>
              <a:t>Протокольно-этикетное </a:t>
            </a:r>
            <a:endParaRPr lang="ru-RU" sz="3600" i="1" dirty="0" smtClean="0"/>
          </a:p>
          <a:p>
            <a:r>
              <a:rPr lang="ru-RU" sz="3600" i="1" dirty="0" smtClean="0"/>
              <a:t>Развлекательные</a:t>
            </a:r>
          </a:p>
          <a:p>
            <a:r>
              <a:rPr lang="ru-RU" sz="3600" i="1" dirty="0"/>
              <a:t>Убеждающие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72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публичных выступлений по </a:t>
            </a:r>
            <a:r>
              <a:rPr lang="ru-RU" i="1" dirty="0"/>
              <a:t>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/>
              <a:t>доклад</a:t>
            </a:r>
          </a:p>
          <a:p>
            <a:pPr lvl="0"/>
            <a:r>
              <a:rPr lang="ru-RU" sz="3600" dirty="0"/>
              <a:t>сообщение</a:t>
            </a:r>
          </a:p>
          <a:p>
            <a:pPr lvl="0"/>
            <a:r>
              <a:rPr lang="ru-RU" sz="3600" dirty="0"/>
              <a:t>выступление</a:t>
            </a:r>
          </a:p>
          <a:p>
            <a:pPr lvl="0"/>
            <a:r>
              <a:rPr lang="ru-RU" sz="3600" dirty="0"/>
              <a:t>лекция</a:t>
            </a:r>
          </a:p>
          <a:p>
            <a:pPr lvl="0"/>
            <a:r>
              <a:rPr lang="ru-RU" sz="3600" dirty="0"/>
              <a:t>беседа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6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Рассуждение. </a:t>
            </a:r>
            <a:r>
              <a:rPr lang="ru-RU" i="1" dirty="0" smtClean="0"/>
              <a:t>Аргументация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i="1" dirty="0"/>
              <a:t>Тезис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i="1" dirty="0"/>
              <a:t>Аргументы </a:t>
            </a:r>
            <a:endParaRPr lang="ru-RU" sz="2800" i="1" dirty="0" smtClean="0"/>
          </a:p>
          <a:p>
            <a:pPr marL="114300" indent="0">
              <a:buNone/>
            </a:pPr>
            <a:r>
              <a:rPr lang="ru-RU" sz="2800" dirty="0"/>
              <a:t>Аргументы «за» должны быть:</a:t>
            </a:r>
          </a:p>
          <a:p>
            <a:pPr lvl="0"/>
            <a:r>
              <a:rPr lang="ru-RU" sz="2800" dirty="0"/>
              <a:t>правдивыми, опираться на источники и авторитеты</a:t>
            </a:r>
          </a:p>
          <a:p>
            <a:pPr lvl="0"/>
            <a:r>
              <a:rPr lang="ru-RU" sz="2800" dirty="0"/>
              <a:t>доступными, понятными</a:t>
            </a:r>
          </a:p>
          <a:p>
            <a:pPr lvl="0"/>
            <a:r>
              <a:rPr lang="ru-RU" sz="2800" dirty="0"/>
              <a:t>отражать объективную реальность</a:t>
            </a:r>
          </a:p>
          <a:p>
            <a:r>
              <a:rPr lang="ru-RU" sz="2800" dirty="0"/>
              <a:t>Аргументы «против» должны быть убедительными.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88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</TotalTime>
  <Words>413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Структура публичного выступления</vt:lpstr>
      <vt:lpstr>Презентация PowerPoint</vt:lpstr>
      <vt:lpstr>Требования к выступлению. </vt:lpstr>
      <vt:lpstr>Структура публичного выступления. </vt:lpstr>
      <vt:lpstr>способ подготовки к публичному выступлению</vt:lpstr>
      <vt:lpstr>. Манеры выступления </vt:lpstr>
      <vt:lpstr>Виды выступлений</vt:lpstr>
      <vt:lpstr>Виды публичных выступлений по форме</vt:lpstr>
      <vt:lpstr>Рассуждение. Аргументация</vt:lpstr>
      <vt:lpstr>Убедительность аргументов</vt:lpstr>
      <vt:lpstr>Правила эффективной аргументации</vt:lpstr>
      <vt:lpstr>Презентация PowerPoint</vt:lpstr>
      <vt:lpstr>Работа над речевой формой выступления. </vt:lpstr>
      <vt:lpstr>Контрольный тест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публичного выступления</dc:title>
  <dc:creator>наталья</dc:creator>
  <cp:lastModifiedBy>наталья</cp:lastModifiedBy>
  <cp:revision>3</cp:revision>
  <dcterms:created xsi:type="dcterms:W3CDTF">2015-02-20T18:31:09Z</dcterms:created>
  <dcterms:modified xsi:type="dcterms:W3CDTF">2015-02-20T19:05:44Z</dcterms:modified>
</cp:coreProperties>
</file>