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3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8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6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8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5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7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6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DD3A-89F8-4A72-92B2-0DF85FAA2ECB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69B0-2EAE-41E5-91F0-F12A4753C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638" y="397140"/>
            <a:ext cx="10426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</a:t>
            </a:r>
          </a:p>
          <a:p>
            <a:pPr>
              <a:spcAft>
                <a:spcPts val="0"/>
              </a:spcAft>
            </a:pPr>
            <a:r>
              <a:rPr lang="ru-RU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Имена числительные в речи</a:t>
            </a:r>
            <a:endParaRPr lang="ru-RU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http://prof-investing.com/wp-content/uploads/2012/09/mota_ru_1121912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36" y="2507410"/>
            <a:ext cx="5141343" cy="38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ofitpro.ru/images/15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10" y="3550023"/>
            <a:ext cx="3749547" cy="30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21" y="358779"/>
            <a:ext cx="1154723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Употребление имён числительных в речи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Числительное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согласуется с существительными в роде, числе и падеже: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 школьник, одна школьница, одно окно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 туфли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т. д.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 Числительное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оба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имеет две формы рода: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сочетании с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женского рода (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 стены, обе девочки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оба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сочетании с остальными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оба мальчика, оба  окна, мальчик и девочка - они оба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т. д.).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Числительное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76A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оба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сочетается с существительными, употребляющимися только во мн. ч.; в этом случае используются описательные обороты: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 и других ворот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т. п.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 Собирательные числительные сочетаются только со следующими группами имен существительных:</a:t>
            </a:r>
            <a:endParaRPr lang="ru-RU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 с существительными мужского рода, обозначающими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лиц:</a:t>
            </a:r>
            <a:r>
              <a:rPr lang="ru-RU" sz="1600" i="1" dirty="0" err="1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двое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школьников, трое мужчин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 с существительными общего рода: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четверо сирот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 с существительными, обозначающими детенышей животных: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семеро козлят, трое медвежат;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г) с существительными, не имеющими формы ед. ч.: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трое суток, двое очков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д) с существительными, обозначающими парные предметы: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двое сапог, двое лыж.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Собирательные числительные никогда не включаются в составные числительные;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нельзя сказать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двадцать двое суток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но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двадцать два дня, в течение двадцати двух суток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т. д.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Количественные и собирательные числительные в им. и вин. п. управляют род. п. существительных.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числительные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полтора, два, три, четыре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управляют род. п. ед. ч.: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 самолета, три девочки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Примечание:</a:t>
            </a:r>
            <a:endParaRPr lang="ru-RU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количественно-именных словосочетаниях, имеющих в своем составе числительные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полтора, два, три, четыре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имена прилагательные, определяющие существительные, могут стоять в двух грамматических формах: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 ж. р. - в им. п. мн. ч. или род. п. мн. ч.: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 высокие пальмы и три высоких пальмы;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 м. или ср. р. - в род. п. мн. ч.:</a:t>
            </a:r>
            <a:r>
              <a:rPr lang="ru-RU" sz="1600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i="1" dirty="0" smtClean="0">
                <a:solidFill>
                  <a:srgbClr val="4E4E3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 высоких парня, три больших окна.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542836"/>
            <a:ext cx="11218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1990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аписать фразеологизмы, пословицы и обозначить числительные + сущ.,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вспомнить названия произведений кино, книг, картин с числит + сущ.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6" descr="http://ppt4web.ru/images/1344/37255/640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33113" r="20437" b="11245"/>
          <a:stretch/>
        </p:blipFill>
        <p:spPr bwMode="auto">
          <a:xfrm>
            <a:off x="410308" y="3833446"/>
            <a:ext cx="3634154" cy="25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6/92/616/92616148_large_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5" t="3224" r="33280" b="51430"/>
          <a:stretch/>
        </p:blipFill>
        <p:spPr bwMode="auto">
          <a:xfrm>
            <a:off x="4360985" y="2825262"/>
            <a:ext cx="3423138" cy="36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ruskino.ru/film/8297/md_post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b="9122"/>
          <a:stretch/>
        </p:blipFill>
        <p:spPr bwMode="auto">
          <a:xfrm>
            <a:off x="8350005" y="2907323"/>
            <a:ext cx="2857500" cy="34114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611" y="923381"/>
            <a:ext cx="103811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урока: </a:t>
            </a:r>
          </a:p>
          <a:p>
            <a:pPr>
              <a:spcAft>
                <a:spcPts val="0"/>
              </a:spcAft>
            </a:pPr>
            <a:r>
              <a:rPr lang="ru-RU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уметь </a:t>
            </a:r>
            <a:r>
              <a:rPr lang="ru-RU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правильно согласовывать собирательные числительные с именами существительными </a:t>
            </a:r>
            <a:endParaRPr lang="ru-RU" sz="4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mamyideti.com/wp-content/uploads/2012/07/34_Om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98" y="4155831"/>
            <a:ext cx="2438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.baza.farpost.ru/v/1416232569183_bulleti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54"/>
            <a:ext cx="6936025" cy="48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1043" y="404591"/>
            <a:ext cx="89310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числительные в жизни человека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http://solemio.com.ua/sites/default/files/imagecache/product/%20%D0%9C%D0%98%D0%A0%D0%9E%D0%92%D0%AB%D0%95%20%D0%A0%D0%95%D0%9A%D0%9E%D0%A0%D0%94%D0%AB%202015_thumb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5" y="2023617"/>
            <a:ext cx="2641413" cy="34998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c.auto.mail.ru/content/documents/in_text_images/7/7/77f911a95a1752194f5f4420831e9e5c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69" y="1152833"/>
            <a:ext cx="4286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12436" y="2770112"/>
            <a:ext cx="2876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зарплата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4" name="Picture 6" descr="http://content.foto.mail.ru/community/zonawar.ru/1854/s-18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9"/>
          <a:stretch/>
        </p:blipFill>
        <p:spPr bwMode="auto">
          <a:xfrm>
            <a:off x="3344253" y="5322279"/>
            <a:ext cx="4688850" cy="13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8676" y="4667182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1941 – 1945 </a:t>
            </a:r>
            <a:r>
              <a:rPr lang="ru-RU" sz="5400" b="1" cap="none" spc="0" dirty="0" err="1" smtClean="0">
                <a:ln w="222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гг</a:t>
            </a:r>
            <a:endParaRPr lang="ru-RU" sz="5400" b="1" cap="none" spc="0" dirty="0">
              <a:ln w="22225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2056" name="Picture 8" descr="http://tula.2stick.ru/image/cache/data/prazdnik/may/9M0054-500x50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1"/>
          <a:stretch/>
        </p:blipFill>
        <p:spPr bwMode="auto">
          <a:xfrm>
            <a:off x="4926867" y="5662246"/>
            <a:ext cx="3032961" cy="14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57"/>
            <a:ext cx="12236458" cy="61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3" y="396815"/>
            <a:ext cx="12207503" cy="61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51428"/>
              </p:ext>
            </p:extLst>
          </p:nvPr>
        </p:nvGraphicFramePr>
        <p:xfrm>
          <a:off x="480646" y="398585"/>
          <a:ext cx="11160369" cy="589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567"/>
                <a:gridCol w="1550264"/>
                <a:gridCol w="2325943"/>
                <a:gridCol w="2327037"/>
                <a:gridCol w="2635558"/>
              </a:tblGrid>
              <a:tr h="536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Образуются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Сочетаются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Двое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?Телят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?Ворот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?Воин(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Котенок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Ножницы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Четыре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Студент(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?Медвежонок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Брюки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Товарищ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Мышонок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Очки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?Друг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?Волчонок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?Сани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?Одноклассник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?Лисенок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?Сутки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Восемь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Спортсмен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?Крольчонок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?Коньки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Девять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?Победитель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?Бельчонок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?Перила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Десять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?Богатырь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?Слоненок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?Плоскогубцы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214" y="455584"/>
            <a:ext cx="106093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19904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</a:t>
            </a: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Прочитайте предложения, укажите номера предложений (письменно), в которых допущены ошибки в употреблении собирательных числительных. Исправьте их.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spcAft>
                <a:spcPts val="0"/>
              </a:spcAft>
              <a:buAutoNum type="arabicPeriod"/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Трое подруг живут в одном дворе    </a:t>
            </a:r>
          </a:p>
          <a:p>
            <a:pPr marL="742950" indent="-742950">
              <a:spcAft>
                <a:spcPts val="0"/>
              </a:spcAft>
              <a:buAutoNum type="arabicPeriod"/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за ним едва поспевали двое жеребят.</a:t>
            </a:r>
          </a:p>
          <a:p>
            <a:pPr marL="742950" indent="-742950">
              <a:spcAft>
                <a:spcPts val="0"/>
              </a:spcAft>
              <a:buAutoNum type="arabicPeriod"/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столе стояло четверо стаканов    </a:t>
            </a:r>
          </a:p>
          <a:p>
            <a:pPr marL="742950" indent="-742950">
              <a:spcAft>
                <a:spcPts val="0"/>
              </a:spcAft>
              <a:buAutoNum type="arabicPeriod"/>
            </a:pPr>
            <a:r>
              <a:rPr lang="ru-RU" sz="4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Трое котят забрались в папину шляпу.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99273"/>
            <a:ext cx="11054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Замените числа в скобках словами и запишите их.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 рубит, а (7) в кулаки трубят.  Один с сошкой, а (7)с ложкой.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985" y="525922"/>
            <a:ext cx="111720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нужную форму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(Шесть – шестеро) друзей учатся на курсах. 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У (обоих – обеих) сестер одинаковые платья.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Недоставало (трех – троих) ножей.              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г) (Двое – две) лошади скакали во весь опор.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д) Город расположен по (обоим – обеим) берегам реки.   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(Семь – семеро) бед – один ответ.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243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Александер Капитанов</dc:creator>
  <cp:lastModifiedBy>Александер Капитанов</cp:lastModifiedBy>
  <cp:revision>7</cp:revision>
  <dcterms:created xsi:type="dcterms:W3CDTF">2015-02-20T20:33:28Z</dcterms:created>
  <dcterms:modified xsi:type="dcterms:W3CDTF">2015-02-22T13:01:15Z</dcterms:modified>
</cp:coreProperties>
</file>