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1CB05-2DE9-4484-9B2E-11B41A7D7BF9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8456-40BD-4E7A-9298-DA4083EF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portal.ru/kalitina-tamara-mikhailovna" TargetMode="External"/><Relationship Id="rId2" Type="http://schemas.openxmlformats.org/officeDocument/2006/relationships/hyperlink" Target="http://kalitina.oki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Давайте познакомимся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</a:t>
            </a:r>
          </a:p>
          <a:p>
            <a:r>
              <a:rPr lang="ru-RU" smtClean="0"/>
              <a:t>№1 </a:t>
            </a:r>
            <a:endParaRPr lang="ru-RU" dirty="0" smtClean="0"/>
          </a:p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взрослости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Социально-моральная</a:t>
            </a:r>
            <a:r>
              <a:rPr lang="ru-RU" b="1" dirty="0" smtClean="0"/>
              <a:t>- выражается в отношениях со взрослыми.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Взрослость в интеллектуальной деятельности-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/>
              <a:t>наличие у подростков элементов самообразования.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Взрослость подростков в романтических отношениях- </a:t>
            </a:r>
            <a:r>
              <a:rPr lang="ru-RU" b="1" dirty="0" smtClean="0"/>
              <a:t>со сверстниками другого пола.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Взрослость во внешнем облике и манере поведения- </a:t>
            </a:r>
            <a:r>
              <a:rPr lang="ru-RU" b="1" dirty="0" smtClean="0"/>
              <a:t>результат прямого подражания подростков старшим.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Тенденция к взрослости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Тенденция к взрослости - </a:t>
            </a:r>
            <a:r>
              <a:rPr lang="ru-RU" sz="4000" b="1" dirty="0" smtClean="0"/>
              <a:t>стремление казаться и считаться взрослыми.</a:t>
            </a:r>
          </a:p>
          <a:p>
            <a:r>
              <a:rPr lang="ru-RU" sz="4000" b="1" dirty="0" smtClean="0"/>
              <a:t>Для этих ребят важно признание окружающими того, что они уже ни  маленькие.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Самостоятельность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Самостоятельность детей может проявляться в учёбе, отношениях с товарищами, выполнении домашних обязанностей, использовании свободного времени, в любимых занятиях.</a:t>
            </a:r>
          </a:p>
          <a:p>
            <a:r>
              <a:rPr lang="ru-RU" b="1" dirty="0" smtClean="0"/>
              <a:t>Самостоятельность может быть: </a:t>
            </a:r>
            <a:r>
              <a:rPr lang="ru-RU" b="1" dirty="0" smtClean="0">
                <a:solidFill>
                  <a:srgbClr val="FF0000"/>
                </a:solidFill>
              </a:rPr>
              <a:t>действительной и формальной </a:t>
            </a:r>
            <a:r>
              <a:rPr lang="ru-RU" b="1" dirty="0" smtClean="0"/>
              <a:t>(излишняя опека, безразличие родителей).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Смена деятельности обучающихся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 силу психологической ценности отношений со сверстниками  </a:t>
            </a:r>
            <a:r>
              <a:rPr lang="ru-RU" sz="3600" b="1" dirty="0" smtClean="0">
                <a:solidFill>
                  <a:srgbClr val="FF0000"/>
                </a:solidFill>
              </a:rPr>
              <a:t>происходит постепенная замена </a:t>
            </a:r>
            <a:r>
              <a:rPr lang="ru-RU" sz="3600" b="1" i="1" dirty="0" smtClean="0">
                <a:solidFill>
                  <a:srgbClr val="00B050"/>
                </a:solidFill>
              </a:rPr>
              <a:t>ведущей учебной деятельности </a:t>
            </a:r>
            <a:r>
              <a:rPr lang="ru-RU" sz="3600" b="1" dirty="0" smtClean="0"/>
              <a:t>( что было характерно для младшего школьника) </a:t>
            </a:r>
            <a:r>
              <a:rPr lang="ru-RU" sz="3600" b="1" dirty="0" smtClean="0">
                <a:solidFill>
                  <a:srgbClr val="FF0000"/>
                </a:solidFill>
              </a:rPr>
              <a:t>на ведущую </a:t>
            </a:r>
            <a:r>
              <a:rPr lang="ru-RU" sz="3600" b="1" i="1" dirty="0" smtClean="0">
                <a:solidFill>
                  <a:srgbClr val="00B050"/>
                </a:solidFill>
              </a:rPr>
              <a:t>деятельность общения.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Успех или неуспех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Успех или неуспех  </a:t>
            </a:r>
            <a:r>
              <a:rPr lang="ru-RU" sz="3600" b="1" dirty="0" smtClean="0"/>
              <a:t>- влияют на мотивацию учения.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Оценки</a:t>
            </a:r>
            <a:r>
              <a:rPr lang="ru-RU" sz="3600" b="1" dirty="0" smtClean="0"/>
              <a:t> играют важную роль в этом.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Совпадение оценки  и самооценки </a:t>
            </a:r>
            <a:r>
              <a:rPr lang="ru-RU" sz="3600" b="1" dirty="0" smtClean="0"/>
              <a:t>важно для эмоционального благополучия подростка.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Умения и навыки, определяющие успешность адаптации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Умение осознавать требования учителя и соответствовать им;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Умение устанавливать межличностные отношения с педагогами;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Умение принимать и соблюдать правила жизни класса и школы;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Навыки общения и достойного поведения с одноклассниками;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Умения и навыки, определяющие успешность адаптации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5.Навыки уверенного поведения;</a:t>
            </a:r>
          </a:p>
          <a:p>
            <a:pPr>
              <a:buNone/>
            </a:pPr>
            <a:r>
              <a:rPr lang="ru-RU" b="1" dirty="0" smtClean="0"/>
              <a:t>6. Навыки совместной (коллективной) деятельности;</a:t>
            </a:r>
          </a:p>
          <a:p>
            <a:pPr marL="514350" indent="-514350">
              <a:buAutoNum type="arabicPeriod" startAt="7"/>
            </a:pPr>
            <a:r>
              <a:rPr lang="ru-RU" b="1" dirty="0" smtClean="0"/>
              <a:t>Навыки самостоятельного решения конфликтов мирным путём;</a:t>
            </a:r>
          </a:p>
          <a:p>
            <a:pPr marL="514350" indent="-514350">
              <a:buAutoNum type="arabicPeriod" startAt="7"/>
            </a:pPr>
            <a:r>
              <a:rPr lang="ru-RU" b="1" dirty="0" smtClean="0"/>
              <a:t>Навыки самоподдержки;</a:t>
            </a:r>
          </a:p>
          <a:p>
            <a:pPr marL="514350" indent="-514350">
              <a:buAutoNum type="arabicPeriod" startAt="7"/>
            </a:pPr>
            <a:r>
              <a:rPr lang="ru-RU" b="1" dirty="0" smtClean="0"/>
              <a:t>Навыки адекватной оценки собственных возможностей и способностей.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задачи развития пятиклассников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1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Овладение базовыми школьными знаниями и умениями;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Формирование умения учиться в средней школе;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Развитие учебной мотивации, формирование интересов;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Развитие навыков сотрудничества со сверстниками, умения соревноваться с другими, правильно и разносторонне сравнивать свои результаты с успешностью других;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Формирование умения добиваться успеха и правильно относиться к успехам и неудачам, развитие уверенности в себе;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Формирование представления о себе как об умелом человеке с большими возможностями развития. </a:t>
            </a:r>
            <a:endParaRPr lang="ru-RU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Родительские собрания: 5 класс/</a:t>
            </a:r>
            <a:r>
              <a:rPr lang="ru-RU" dirty="0" err="1" smtClean="0"/>
              <a:t>Авт.-сост.О.В.Дюкина</a:t>
            </a:r>
            <a:r>
              <a:rPr lang="ru-RU" dirty="0" smtClean="0"/>
              <a:t>.- М.: ВАКО,2008.-256 с.- (Учебный год)</a:t>
            </a:r>
          </a:p>
          <a:p>
            <a:r>
              <a:rPr lang="ru-RU" dirty="0" smtClean="0"/>
              <a:t>Родительские собрания. Средняя и старшая школа. 5-11 классы. + Новые родительские собрания. М.: «ВАКО», 2005, 256 с. – (Педагогика. Психология. Управление)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Автор:</a:t>
            </a:r>
            <a:r>
              <a:rPr lang="ru-RU" dirty="0" smtClean="0"/>
              <a:t> Калитина Тамара Михайловна </a:t>
            </a:r>
          </a:p>
          <a:p>
            <a:r>
              <a:rPr lang="ru-RU" b="1" dirty="0" smtClean="0"/>
              <a:t>Место работы:</a:t>
            </a:r>
            <a:r>
              <a:rPr lang="ru-RU" dirty="0" smtClean="0"/>
              <a:t> МБОУ СОШ </a:t>
            </a:r>
            <a:r>
              <a:rPr lang="ru-RU" dirty="0" smtClean="0"/>
              <a:t>№2 </a:t>
            </a:r>
            <a:r>
              <a:rPr lang="ru-RU" dirty="0" smtClean="0"/>
              <a:t>с.Александров-Гай    Саратовской области</a:t>
            </a:r>
          </a:p>
          <a:p>
            <a:r>
              <a:rPr lang="ru-RU" b="1" dirty="0" smtClean="0"/>
              <a:t>Должность:</a:t>
            </a:r>
            <a:r>
              <a:rPr lang="ru-RU" dirty="0" smtClean="0"/>
              <a:t> учитель </a:t>
            </a:r>
            <a:r>
              <a:rPr lang="ru-RU" dirty="0" smtClean="0"/>
              <a:t>химии</a:t>
            </a:r>
            <a:endParaRPr lang="ru-RU" dirty="0" smtClean="0"/>
          </a:p>
          <a:p>
            <a:r>
              <a:rPr lang="ru-RU" b="1" dirty="0" smtClean="0"/>
              <a:t>Дополнительные сведения:</a:t>
            </a:r>
            <a:r>
              <a:rPr lang="ru-RU" dirty="0" smtClean="0"/>
              <a:t> сайт</a:t>
            </a:r>
            <a:r>
              <a:rPr lang="ru-RU" b="1" dirty="0" smtClean="0"/>
              <a:t> </a:t>
            </a:r>
            <a:r>
              <a:rPr lang="ru-RU" b="1" u="sng" dirty="0" smtClean="0">
                <a:hlinkClick r:id="rId2"/>
              </a:rPr>
              <a:t>http://kalitina.okis.ru/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Мини-сайт </a:t>
            </a:r>
            <a:r>
              <a:rPr lang="ru-RU" b="1" u="sng" dirty="0" smtClean="0">
                <a:hlinkClick r:id="rId3"/>
              </a:rPr>
              <a:t>http://www.nsportal.ru/kalitina-tamara-mikhailovna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1" descr="http://kalitina.okis.ru/img/kalitina/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14290"/>
            <a:ext cx="1440929" cy="169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   Воспитатель никогда не добьётся  того, чтобы на дикой яблоне росли персики, но он может достигнуть того, что яблоки этого дерева будут сладки.</a:t>
            </a:r>
          </a:p>
          <a:p>
            <a:pPr algn="r">
              <a:buNone/>
            </a:pPr>
            <a:r>
              <a:rPr lang="ru-RU" sz="3600" b="1" i="1" dirty="0"/>
              <a:t> </a:t>
            </a:r>
            <a:r>
              <a:rPr lang="ru-RU" sz="3600" b="1" i="1" dirty="0" smtClean="0"/>
              <a:t>                                                                       У.Гарвей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Анкета для родителей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Фамилия, имя и отчество </a:t>
            </a:r>
            <a:r>
              <a:rPr lang="ru-RU" b="1" dirty="0" err="1" smtClean="0"/>
              <a:t>матери_______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Год рождения, </a:t>
            </a:r>
            <a:r>
              <a:rPr lang="ru-RU" b="1" dirty="0" err="1" smtClean="0"/>
              <a:t>образование____________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Место работы, должность, контактный </a:t>
            </a:r>
            <a:r>
              <a:rPr lang="ru-RU" b="1" dirty="0" err="1" smtClean="0"/>
              <a:t>телефон_____________________________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Фамилия, имя и отчество </a:t>
            </a:r>
            <a:r>
              <a:rPr lang="ru-RU" b="1" dirty="0" err="1" smtClean="0"/>
              <a:t>отца__________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Год рождения, </a:t>
            </a:r>
            <a:r>
              <a:rPr lang="ru-RU" b="1" dirty="0" err="1" smtClean="0"/>
              <a:t>образование____________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Место работы, должность, контактный </a:t>
            </a:r>
            <a:r>
              <a:rPr lang="ru-RU" b="1" dirty="0" err="1" smtClean="0"/>
              <a:t>телефон_____________________________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Анкета для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dirty="0" smtClean="0"/>
              <a:t>7. </a:t>
            </a:r>
            <a:r>
              <a:rPr lang="ru-RU" b="1" dirty="0" smtClean="0"/>
              <a:t>Домашний адрес, </a:t>
            </a:r>
            <a:r>
              <a:rPr lang="ru-RU" b="1" dirty="0" err="1" smtClean="0"/>
              <a:t>телефон_____________</a:t>
            </a:r>
            <a:endParaRPr lang="ru-RU" b="1" dirty="0" smtClean="0"/>
          </a:p>
          <a:p>
            <a:pPr marL="514350" indent="-514350">
              <a:buNone/>
            </a:pPr>
            <a:r>
              <a:rPr lang="ru-RU" b="1" dirty="0" smtClean="0"/>
              <a:t>8.Количество детей в семье (имя, возраст, где учится)______________________________</a:t>
            </a:r>
          </a:p>
          <a:p>
            <a:pPr marL="514350" indent="-514350">
              <a:buNone/>
            </a:pPr>
            <a:r>
              <a:rPr lang="ru-RU" b="1" dirty="0" smtClean="0"/>
              <a:t>9.Условия проживания семьи (отдельная благоустроенная квартира, общежитие, собственный дом, нет жилья)___________</a:t>
            </a:r>
          </a:p>
          <a:p>
            <a:pPr marL="514350" indent="-514350">
              <a:buNone/>
            </a:pPr>
            <a:r>
              <a:rPr lang="ru-RU" b="1" dirty="0" smtClean="0"/>
              <a:t>10.Условия для занятий ребёнка (отдельная комната, письменный стол в общей комнате, стол, совместно с другими детьми)_________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Анкета для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11.Личностные особенности ребёнка (замкнутость, лидерство, тревожность, отсутствие самостоятельности и т.д.)______</a:t>
            </a:r>
          </a:p>
          <a:p>
            <a:pPr>
              <a:buNone/>
            </a:pPr>
            <a:r>
              <a:rPr lang="ru-RU" b="1" dirty="0" smtClean="0"/>
              <a:t>12.Дополнительные сведения (статус одинокой матери, вдова(вдовец), многодетная семья, чернобыльцы, инвалиды, беженцы и др.)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Анкета для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13. В каких делах класса вы смогли бы помочь:</a:t>
            </a:r>
          </a:p>
          <a:p>
            <a:pPr>
              <a:buNone/>
            </a:pPr>
            <a:r>
              <a:rPr lang="ru-RU" dirty="0" smtClean="0"/>
              <a:t>А) Проведение  бесед с обучающимися на специальные темы.</a:t>
            </a:r>
          </a:p>
          <a:p>
            <a:pPr>
              <a:buNone/>
            </a:pPr>
            <a:r>
              <a:rPr lang="ru-RU" dirty="0" smtClean="0"/>
              <a:t>Б)Организация экскурсии на предприятие.</a:t>
            </a:r>
          </a:p>
          <a:p>
            <a:pPr>
              <a:buNone/>
            </a:pPr>
            <a:r>
              <a:rPr lang="ru-RU" dirty="0" smtClean="0"/>
              <a:t>В)Помощь в изготовлении пособий.</a:t>
            </a:r>
          </a:p>
          <a:p>
            <a:pPr>
              <a:buNone/>
            </a:pPr>
            <a:r>
              <a:rPr lang="ru-RU" dirty="0" smtClean="0"/>
              <a:t>Г) Ремонт мебели.</a:t>
            </a:r>
          </a:p>
          <a:p>
            <a:pPr>
              <a:buNone/>
            </a:pPr>
            <a:r>
              <a:rPr lang="ru-RU" dirty="0" smtClean="0"/>
              <a:t>Д) Помощь в организации походов, поездок.</a:t>
            </a:r>
          </a:p>
          <a:p>
            <a:pPr>
              <a:buNone/>
            </a:pPr>
            <a:r>
              <a:rPr lang="ru-RU" dirty="0" smtClean="0"/>
              <a:t>Е)Помощь в организации </a:t>
            </a:r>
            <a:r>
              <a:rPr lang="ru-RU" dirty="0" err="1" smtClean="0"/>
              <a:t>досуговой</a:t>
            </a:r>
            <a:r>
              <a:rPr lang="ru-RU" dirty="0" smtClean="0"/>
              <a:t> деятельности.</a:t>
            </a:r>
          </a:p>
          <a:p>
            <a:pPr>
              <a:buNone/>
            </a:pPr>
            <a:r>
              <a:rPr lang="ru-RU" dirty="0" smtClean="0"/>
              <a:t>Ж)Другое.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Ваши ожидания от пятого класса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ctr"/>
            <a:r>
              <a:rPr lang="ru-RU" sz="4100" dirty="0" smtClean="0">
                <a:solidFill>
                  <a:srgbClr val="FF0000"/>
                </a:solidFill>
              </a:rPr>
              <a:t>ОЖИДАНИЕ УСПЕХА</a:t>
            </a:r>
            <a:endParaRPr lang="ru-RU" sz="41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___________________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ПРЕДСТОЯЩИЕ СТРАХИ И ТРУДНОСТИ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Переходный возраст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Возраст детей пятого класса можно назвать  </a:t>
            </a:r>
            <a:r>
              <a:rPr lang="ru-RU" b="1" dirty="0" smtClean="0">
                <a:solidFill>
                  <a:srgbClr val="FF0000"/>
                </a:solidFill>
              </a:rPr>
              <a:t>переходным</a:t>
            </a:r>
            <a:r>
              <a:rPr lang="ru-RU" b="1" dirty="0" smtClean="0"/>
              <a:t> от младшего школьного к младшему подростковому.</a:t>
            </a:r>
          </a:p>
          <a:p>
            <a:r>
              <a:rPr lang="ru-RU" b="1" dirty="0" smtClean="0"/>
              <a:t>Психологически этот возраст связан с постепенным обретением </a:t>
            </a:r>
            <a:r>
              <a:rPr lang="ru-RU" b="1" dirty="0" smtClean="0">
                <a:solidFill>
                  <a:srgbClr val="FF0000"/>
                </a:solidFill>
              </a:rPr>
              <a:t>чувства  взрослости</a:t>
            </a:r>
            <a:r>
              <a:rPr lang="ru-RU" b="1" dirty="0" smtClean="0"/>
              <a:t>- главного личностного новообразования младшего подростка.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Взрослость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 развитием взрослости понимается становление готовности ребёнка к жизни в </a:t>
            </a:r>
            <a:r>
              <a:rPr lang="ru-RU" b="1" dirty="0" smtClean="0">
                <a:solidFill>
                  <a:srgbClr val="FF0000"/>
                </a:solidFill>
              </a:rPr>
              <a:t>обществе взрослых </a:t>
            </a:r>
            <a:r>
              <a:rPr lang="ru-RU" b="1" dirty="0" smtClean="0"/>
              <a:t>в качестве полноценного и равноправного участника.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Взрослость может проявляться </a:t>
            </a:r>
            <a:r>
              <a:rPr lang="ru-RU" b="1" dirty="0" smtClean="0"/>
              <a:t>в учении, труде, отношениях с товарищами или взрослыми, во внешнем облике или поведении.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725</Words>
  <Application>Microsoft Office PowerPoint</Application>
  <PresentationFormat>Экран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Давайте познакомимся</vt:lpstr>
      <vt:lpstr>Слайд 2</vt:lpstr>
      <vt:lpstr>Анкета для родителей</vt:lpstr>
      <vt:lpstr>Анкета для родителей</vt:lpstr>
      <vt:lpstr>Анкета для родителей</vt:lpstr>
      <vt:lpstr>Анкета для родителей</vt:lpstr>
      <vt:lpstr>Ваши ожидания от пятого класса</vt:lpstr>
      <vt:lpstr>Переходный возраст</vt:lpstr>
      <vt:lpstr>Взрослость</vt:lpstr>
      <vt:lpstr>Виды взрослости</vt:lpstr>
      <vt:lpstr>Тенденция к взрослости</vt:lpstr>
      <vt:lpstr>Самостоятельность</vt:lpstr>
      <vt:lpstr>Смена деятельности обучающихся</vt:lpstr>
      <vt:lpstr>Успех или неуспех </vt:lpstr>
      <vt:lpstr>Умения и навыки, определяющие успешность адаптации</vt:lpstr>
      <vt:lpstr>Умения и навыки, определяющие успешность адаптации</vt:lpstr>
      <vt:lpstr>Основные задачи развития пятиклассников</vt:lpstr>
      <vt:lpstr>Источники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познакомимся</dc:title>
  <dc:creator>Admin</dc:creator>
  <cp:lastModifiedBy>User</cp:lastModifiedBy>
  <cp:revision>12</cp:revision>
  <dcterms:created xsi:type="dcterms:W3CDTF">2014-09-19T11:24:37Z</dcterms:created>
  <dcterms:modified xsi:type="dcterms:W3CDTF">2014-12-25T19:17:25Z</dcterms:modified>
</cp:coreProperties>
</file>