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AEBA6-BAEF-4466-9ACC-BCB5EB0B7E3F}" type="datetimeFigureOut">
              <a:rPr lang="ru-RU" smtClean="0"/>
              <a:t>18.02.2011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3D958A-440C-4F68-88F9-9D84578A7F9D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AEBA6-BAEF-4466-9ACC-BCB5EB0B7E3F}" type="datetimeFigureOut">
              <a:rPr lang="ru-RU" smtClean="0"/>
              <a:t>18.02.2011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3D958A-440C-4F68-88F9-9D84578A7F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AEBA6-BAEF-4466-9ACC-BCB5EB0B7E3F}" type="datetimeFigureOut">
              <a:rPr lang="ru-RU" smtClean="0"/>
              <a:t>18.02.2011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3D958A-440C-4F68-88F9-9D84578A7F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AEBA6-BAEF-4466-9ACC-BCB5EB0B7E3F}" type="datetimeFigureOut">
              <a:rPr lang="ru-RU" smtClean="0"/>
              <a:t>18.02.2011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3D958A-440C-4F68-88F9-9D84578A7F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AEBA6-BAEF-4466-9ACC-BCB5EB0B7E3F}" type="datetimeFigureOut">
              <a:rPr lang="ru-RU" smtClean="0"/>
              <a:t>18.02.2011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3D958A-440C-4F68-88F9-9D84578A7F9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AEBA6-BAEF-4466-9ACC-BCB5EB0B7E3F}" type="datetimeFigureOut">
              <a:rPr lang="ru-RU" smtClean="0"/>
              <a:t>18.02.2011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3D958A-440C-4F68-88F9-9D84578A7F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AEBA6-BAEF-4466-9ACC-BCB5EB0B7E3F}" type="datetimeFigureOut">
              <a:rPr lang="ru-RU" smtClean="0"/>
              <a:t>18.02.2011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3D958A-440C-4F68-88F9-9D84578A7F9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AEBA6-BAEF-4466-9ACC-BCB5EB0B7E3F}" type="datetimeFigureOut">
              <a:rPr lang="ru-RU" smtClean="0"/>
              <a:t>18.02.2011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3D958A-440C-4F68-88F9-9D84578A7F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AEBA6-BAEF-4466-9ACC-BCB5EB0B7E3F}" type="datetimeFigureOut">
              <a:rPr lang="ru-RU" smtClean="0"/>
              <a:t>18.02.2011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3D958A-440C-4F68-88F9-9D84578A7F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AEBA6-BAEF-4466-9ACC-BCB5EB0B7E3F}" type="datetimeFigureOut">
              <a:rPr lang="ru-RU" smtClean="0"/>
              <a:t>18.02.2011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3D958A-440C-4F68-88F9-9D84578A7F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0AAEBA6-BAEF-4466-9ACC-BCB5EB0B7E3F}" type="datetimeFigureOut">
              <a:rPr lang="ru-RU" smtClean="0"/>
              <a:t>18.02.2011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83D958A-440C-4F68-88F9-9D84578A7F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0AAEBA6-BAEF-4466-9ACC-BCB5EB0B7E3F}" type="datetimeFigureOut">
              <a:rPr lang="ru-RU" smtClean="0"/>
              <a:t>18.02.2011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83D958A-440C-4F68-88F9-9D84578A7F9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857364"/>
            <a:ext cx="6400800" cy="3143272"/>
          </a:xfrm>
        </p:spPr>
        <p:txBody>
          <a:bodyPr>
            <a:noAutofit/>
          </a:bodyPr>
          <a:lstStyle/>
          <a:p>
            <a:r>
              <a:rPr lang="vi-VN" sz="9600" b="1" dirty="0" smtClean="0">
                <a:solidFill>
                  <a:srgbClr val="C00000"/>
                </a:solidFill>
              </a:rPr>
              <a:t>Кровная месть</a:t>
            </a:r>
            <a:r>
              <a:rPr lang="vi-VN" sz="9600" dirty="0" smtClean="0">
                <a:solidFill>
                  <a:srgbClr val="C00000"/>
                </a:solidFill>
              </a:rPr>
              <a:t> </a:t>
            </a:r>
            <a:endParaRPr lang="ru-RU" sz="9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 </a:t>
            </a:r>
            <a:r>
              <a:rPr lang="vi-VN" b="1" dirty="0" smtClean="0">
                <a:solidFill>
                  <a:srgbClr val="C00000"/>
                </a:solidFill>
              </a:rPr>
              <a:t>Кровная месть</a:t>
            </a:r>
            <a:r>
              <a:rPr lang="vi-VN" dirty="0" smtClean="0">
                <a:solidFill>
                  <a:srgbClr val="C00000"/>
                </a:solidFill>
              </a:rPr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обычай, </a:t>
            </a:r>
            <a:r>
              <a:rPr lang="ru-RU" dirty="0" smtClean="0"/>
              <a:t>требующий обязательного возмездия за убийство человека или нанесение ему увечий. Кровная месть представляла собой одно из наиболее действенных средств социальной регуляции и защиты личности или группы в обществах, где отсутствовала или слабо проявлялась государственная власть.</a:t>
            </a:r>
          </a:p>
          <a:p>
            <a:r>
              <a:rPr lang="ru-RU" dirty="0" smtClean="0"/>
              <a:t>По древним обычаям за убийство мстили родственники убитого самому убийце или одному из его ближайших родственников, на которого "падала" кровная месть. У разных народов даже внутри одной этнической группы были отличия в порядке осуществления кровной мести. Кровная месть у осетин и ингушей падала на широкий круг родственников - до третьей степени родства, продолжалась годами, подобно итальянским вендеттам, и нередко приводила к истреблению целых фамилий. Примирение кровников проводилось почетными стариками по строго определенному сложному ритуалу, включающему уплату виновной стороной "цены крови" и устройство кровного стола.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kinzhal_kavkazskii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3600" b="1" dirty="0" smtClean="0"/>
              <a:t>Кровная месть у народов Кавказа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Наиболее яркой нормой обычного права на Северном Кавказе в прошлые века являлась повсеместно распространенная кровная месть. Поводом для кровной мести были убийство, ранение, похищение девушки, захват земли, оскорбление гостя, чести, домашнего очага, почитавшегося у горцев, и т.д. Будучи обычаем родового строя, кровная месть сохранилась у некоторых народов до сих пор - в частности, у дагестанцев и </a:t>
            </a:r>
            <a:r>
              <a:rPr lang="ru-RU" dirty="0" err="1" smtClean="0"/>
              <a:t>вайнахов</a:t>
            </a:r>
            <a:r>
              <a:rPr lang="ru-RU" dirty="0" smtClean="0"/>
              <a:t>. В Дагестане, по сведениям А.В. Комарова, адаты в конце XIX - начале XX вв. позволяли убить своего кровного врага, нападающего грабителя, пойманного на месте преступления вора, похитителя женщины. </a:t>
            </a:r>
          </a:p>
          <a:p>
            <a:r>
              <a:rPr lang="ru-RU" dirty="0" err="1" smtClean="0"/>
              <a:t>Кровомщение</a:t>
            </a:r>
            <a:r>
              <a:rPr lang="ru-RU" dirty="0" smtClean="0"/>
              <a:t> допускалось между лицами одного сословия, за убийство раба виновный платил только штраф. Право и обязанность преследовать убийцу или примириться с ним, как правило, принадлежали ближайшему родственнику убитого. Примирение могло совершиться не раньше, чем через год после преступления, и вес это время убийца должен был находиться в изгнании и скрываться от мщения. Кровная месть была долгом и делом чести для всех членов рода пострадавшего, бывали случаи, когда она прекращалась - в случае </a:t>
            </a:r>
            <a:r>
              <a:rPr lang="ru-RU" dirty="0" err="1" smtClean="0"/>
              <a:t>непримирения</a:t>
            </a:r>
            <a:r>
              <a:rPr lang="ru-RU" dirty="0" smtClean="0"/>
              <a:t> - лишь после полного уничтожения одного из враждующих родов.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-10-OBSCH-ingush-f48_64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9227919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b="1" dirty="0" smtClean="0"/>
              <a:t>   Кровная </a:t>
            </a:r>
            <a:r>
              <a:rPr lang="ru-RU" b="1" dirty="0" smtClean="0"/>
              <a:t>месть в Осетии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357298"/>
            <a:ext cx="7772400" cy="5357850"/>
          </a:xfrm>
        </p:spPr>
        <p:txBody>
          <a:bodyPr>
            <a:noAutofit/>
          </a:bodyPr>
          <a:lstStyle/>
          <a:p>
            <a:r>
              <a:rPr lang="ru-RU" sz="1400" dirty="0" smtClean="0"/>
              <a:t>в Осетии кровная месть не только дозволена, но даже и вменяется в обязанности свободному человеку. Это считалось необходимою обязанностью при убийстве, все равно, с намерением или без намерения совершенном... Если случалось подобное нарушение, тот час же били тревогу. </a:t>
            </a:r>
          </a:p>
          <a:p>
            <a:r>
              <a:rPr lang="ru-RU" sz="1400" dirty="0" smtClean="0"/>
              <a:t>Каждая из враждующих сторон собирала своих вооруженных приверженцев... окружали враждебный двор и каждого осмелившегося выйти убивали. Эти междоусобицы доводили до истребления целых родов. По праву завоевания покоренный аул победитель считал своей добычей и судьба пленных зависела от его произвола.</a:t>
            </a:r>
          </a:p>
          <a:p>
            <a:r>
              <a:rPr lang="ru-RU" sz="1400" dirty="0" smtClean="0"/>
              <a:t>Впрочем, не было в обычае продавать подобных пленных в рабство, а скорее убивали их.</a:t>
            </a:r>
          </a:p>
          <a:p>
            <a:r>
              <a:rPr lang="ru-RU" sz="1400" dirty="0" smtClean="0"/>
              <a:t>Если брат коварно пронзит кинжалом брата, то может случиться, что родственники яростно кинутся на убийцу и тут же зверски убьют его; но может легко случиться и так, что родственники убитого и не обратят на это внимания, простят виновного и предадут дело забвению... Следует ли наказывать или нет - братоубийство, детоубийство или вообще убийство какого-нибудь родственника, зависит просто от того, как родственники ценили убитого. Масштаб, которым измеряют </a:t>
            </a:r>
            <a:r>
              <a:rPr lang="ru-RU" sz="1400" dirty="0" err="1" smtClean="0"/>
              <a:t>престуления</a:t>
            </a:r>
            <a:r>
              <a:rPr lang="ru-RU" sz="1400" dirty="0" smtClean="0"/>
              <a:t> - чисто внешний.</a:t>
            </a:r>
          </a:p>
          <a:p>
            <a:r>
              <a:rPr lang="ru-RU" sz="1400" dirty="0" smtClean="0"/>
              <a:t>Если убитый брат был негодяй, родственникам своим в тягость, то по осетинскому коренному праву убийца оставался </a:t>
            </a:r>
            <a:r>
              <a:rPr lang="ru-RU" sz="1400" dirty="0" err="1" smtClean="0"/>
              <a:t>безнаказнным</a:t>
            </a:r>
            <a:r>
              <a:rPr lang="ru-RU" sz="1400" dirty="0" smtClean="0"/>
              <a:t>; в противном случае его убивали. ПО КОРЕННОМУ ОСЕТИНСКОМУ ПРАВУ ПОДЛЕЖАТ НАКАЗАНИЮ ТОЛЬКО ТЕ ДЕЯНИЯ, ОТ КОТОРЫХ СТРАДАЮТ ИМУЩЕСТВА, ИМЕЮЩИЕ ЦЕННОСТЬ. Это понятие о преступлении проникает в осетинское уголовное право с совершенно логической строгостью во всех отдельных случаях.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KMO_073637_00336_1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186766" cy="5998394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Большой интерес представлял обычай примирения кровников, выражавшийся одинаково почти у всех горцев Северного Кавказа. В этом: ритуале главную роль играли почтенные люди. От таких стариков требовались большое умение и талант, чтобы примирить своим мудрым решением кровников, враждовавших иногда в течение многих лет. Из этих стариков враждующие стороны избирали посреднический суд (</a:t>
            </a:r>
            <a:r>
              <a:rPr lang="ru-RU" dirty="0" err="1" smtClean="0"/>
              <a:t>тархон</a:t>
            </a:r>
            <a:r>
              <a:rPr lang="ru-RU" dirty="0" smtClean="0"/>
              <a:t>), состоящий из 5-7 человек. Суд происходил в определенных селах Осетии, среди которых широкой известностью пользовалось село </a:t>
            </a:r>
            <a:r>
              <a:rPr lang="ru-RU" dirty="0" err="1" smtClean="0"/>
              <a:t>Дагом</a:t>
            </a:r>
            <a:r>
              <a:rPr lang="ru-RU" dirty="0" smtClean="0"/>
              <a:t> в </a:t>
            </a:r>
            <a:r>
              <a:rPr lang="ru-RU" dirty="0" err="1" smtClean="0"/>
              <a:t>Алагирском</a:t>
            </a:r>
            <a:r>
              <a:rPr lang="ru-RU" dirty="0" smtClean="0"/>
              <a:t> ущелье. Здесь на небольшой площадке выносились посредниками решения о примирении кровников. После уплаты выкупа виновная сторона устраивала примирительное угощение - кровный стол (</a:t>
            </a:r>
            <a:r>
              <a:rPr lang="ru-RU" dirty="0" err="1" smtClean="0"/>
              <a:t>туджы</a:t>
            </a:r>
            <a:r>
              <a:rPr lang="ru-RU" dirty="0" smtClean="0"/>
              <a:t> </a:t>
            </a:r>
            <a:r>
              <a:rPr lang="ru-RU" dirty="0" err="1" smtClean="0"/>
              <a:t>фынг</a:t>
            </a:r>
            <a:r>
              <a:rPr lang="ru-RU" dirty="0" smtClean="0"/>
              <a:t>). Кровная месть в пережиточном виде существовала в Осетии вплоть до Великой Октябрьской социалистической революции и была ликвидирована только при Советской власти.</a:t>
            </a:r>
          </a:p>
          <a:p>
            <a:r>
              <a:rPr lang="ru-RU" dirty="0" smtClean="0"/>
              <a:t>Царское правительство в 1894 г. узаконило некоторые правила, касающиеся детализации осуществления кровной мести. Благодаря этому, на мой взгляд, несколько неосмотрительному шагу в некоторых населенных пунктах Туркменистана кровная месть настолько "разгулялась", что естественная смерть мужчины стала необычным явлением.</a:t>
            </a:r>
          </a:p>
          <a:p>
            <a:r>
              <a:rPr lang="ru-RU" dirty="0" smtClean="0"/>
              <a:t>Советская власть впала в другую крайность. В первом УК Страны Советов убийство из кровной мести было отнесено к одному из наиболее тяжких видов преступления, которое, с точки зрения советского законодателя, относилось не только к преступлениям против жизни, но и к преступлениям, составляющим пережиток родоплеменного строя или местных обычаев. Ныне действующий УК РФ унаследовал от своих предшественников норму, отягчающую вину при наличии мотива кровной мести, по-прежнему не объясняя самого понятия. Опираясь на исторический материал, можно дать несколько определений кровной мести.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2357430"/>
            <a:ext cx="7772400" cy="1975104"/>
          </a:xfrm>
        </p:spPr>
        <p:txBody>
          <a:bodyPr/>
          <a:lstStyle/>
          <a:p>
            <a:r>
              <a:rPr lang="ru-RU" dirty="0" smtClean="0"/>
              <a:t>      </a:t>
            </a:r>
            <a:r>
              <a:rPr lang="ru-RU" sz="9600" dirty="0" smtClean="0"/>
              <a:t>КОНЕЦ</a:t>
            </a:r>
            <a:endParaRPr lang="ru-RU" sz="9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19</TotalTime>
  <Words>870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Метро</vt:lpstr>
      <vt:lpstr> </vt:lpstr>
      <vt:lpstr>       Кровная месть </vt:lpstr>
      <vt:lpstr>Слайд 3</vt:lpstr>
      <vt:lpstr>Кровная месть у народов Кавказа </vt:lpstr>
      <vt:lpstr>Слайд 5</vt:lpstr>
      <vt:lpstr>   Кровная месть в Осетии </vt:lpstr>
      <vt:lpstr>Слайд 7</vt:lpstr>
      <vt:lpstr>Слайд 8</vt:lpstr>
      <vt:lpstr>      КОНЕЦ</vt:lpstr>
    </vt:vector>
  </TitlesOfParts>
  <Company>МОУ СОШ№7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сош7</dc:creator>
  <cp:lastModifiedBy>сош7</cp:lastModifiedBy>
  <cp:revision>2</cp:revision>
  <dcterms:created xsi:type="dcterms:W3CDTF">2011-02-18T06:33:39Z</dcterms:created>
  <dcterms:modified xsi:type="dcterms:W3CDTF">2011-02-18T06:53:32Z</dcterms:modified>
</cp:coreProperties>
</file>