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66" r:id="rId2"/>
    <p:sldId id="264" r:id="rId3"/>
    <p:sldId id="263" r:id="rId4"/>
    <p:sldId id="265" r:id="rId5"/>
    <p:sldId id="268" r:id="rId6"/>
    <p:sldId id="267" r:id="rId7"/>
    <p:sldId id="270" r:id="rId8"/>
    <p:sldId id="271" r:id="rId9"/>
    <p:sldId id="279" r:id="rId10"/>
    <p:sldId id="274" r:id="rId11"/>
    <p:sldId id="277" r:id="rId12"/>
    <p:sldId id="275" r:id="rId13"/>
    <p:sldId id="273" r:id="rId14"/>
    <p:sldId id="272" r:id="rId15"/>
    <p:sldId id="280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32FA-C12D-434A-8B4C-674F13FBB6F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30C8-F187-4A9C-8E1A-46464C55819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32FA-C12D-434A-8B4C-674F13FBB6F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30C8-F187-4A9C-8E1A-46464C5581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32FA-C12D-434A-8B4C-674F13FBB6F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30C8-F187-4A9C-8E1A-46464C5581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32FA-C12D-434A-8B4C-674F13FBB6F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30C8-F187-4A9C-8E1A-46464C5581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32FA-C12D-434A-8B4C-674F13FBB6F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30C8-F187-4A9C-8E1A-46464C55819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32FA-C12D-434A-8B4C-674F13FBB6F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30C8-F187-4A9C-8E1A-46464C5581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32FA-C12D-434A-8B4C-674F13FBB6F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30C8-F187-4A9C-8E1A-46464C558195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32FA-C12D-434A-8B4C-674F13FBB6F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30C8-F187-4A9C-8E1A-46464C5581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32FA-C12D-434A-8B4C-674F13FBB6F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30C8-F187-4A9C-8E1A-46464C5581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32FA-C12D-434A-8B4C-674F13FBB6F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30C8-F187-4A9C-8E1A-46464C558195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332FA-C12D-434A-8B4C-674F13FBB6F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230C8-F187-4A9C-8E1A-46464C5581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F33332FA-C12D-434A-8B4C-674F13FBB6F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535230C8-F187-4A9C-8E1A-46464C55819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572000"/>
            <a:ext cx="8064896" cy="1600200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Доброе утро!</a:t>
            </a:r>
            <a:b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Я рада видеть вас на уроке!</a:t>
            </a:r>
            <a:b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Надеюсь на </a:t>
            </a:r>
            <a:b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плодотворное сотрудничество!</a:t>
            </a:r>
            <a:b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50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850106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Критерии оценивания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763688" y="1700808"/>
            <a:ext cx="5976664" cy="4176464"/>
          </a:xfrm>
        </p:spPr>
        <p:txBody>
          <a:bodyPr>
            <a:normAutofit lnSpcReduction="10000"/>
          </a:bodyPr>
          <a:lstStyle/>
          <a:p>
            <a:pPr marL="0" lvl="0" indent="0" algn="ctr">
              <a:lnSpc>
                <a:spcPct val="115000"/>
              </a:lnSpc>
              <a:spcAft>
                <a:spcPts val="1000"/>
              </a:spcAft>
              <a:buClr>
                <a:srgbClr val="F0AD00"/>
              </a:buClr>
              <a:buNone/>
            </a:pPr>
            <a:r>
              <a:rPr lang="ru-RU" sz="4800" dirty="0">
                <a:solidFill>
                  <a:prstClr val="black"/>
                </a:solidFill>
                <a:ea typeface="Calibri"/>
                <a:cs typeface="Times New Roman"/>
              </a:rPr>
              <a:t>нет ошибок -    «5»</a:t>
            </a:r>
          </a:p>
          <a:p>
            <a:pPr marL="0" lvl="0" indent="0" algn="ctr">
              <a:lnSpc>
                <a:spcPct val="115000"/>
              </a:lnSpc>
              <a:spcAft>
                <a:spcPts val="1000"/>
              </a:spcAft>
              <a:buClr>
                <a:srgbClr val="F0AD00"/>
              </a:buClr>
              <a:buNone/>
            </a:pPr>
            <a:r>
              <a:rPr lang="ru-RU" sz="4800" dirty="0">
                <a:solidFill>
                  <a:prstClr val="black"/>
                </a:solidFill>
                <a:ea typeface="Calibri"/>
                <a:cs typeface="Times New Roman"/>
              </a:rPr>
              <a:t>1 – 2 ошибки – «4»</a:t>
            </a:r>
          </a:p>
          <a:p>
            <a:pPr marL="0" lvl="0" indent="0" algn="ctr">
              <a:lnSpc>
                <a:spcPct val="115000"/>
              </a:lnSpc>
              <a:spcAft>
                <a:spcPts val="1000"/>
              </a:spcAft>
              <a:buClr>
                <a:srgbClr val="F0AD00"/>
              </a:buClr>
              <a:buNone/>
            </a:pPr>
            <a:r>
              <a:rPr lang="ru-RU" sz="4800" dirty="0">
                <a:solidFill>
                  <a:prstClr val="black"/>
                </a:solidFill>
                <a:ea typeface="Calibri"/>
                <a:cs typeface="Times New Roman"/>
              </a:rPr>
              <a:t>3 – 5 ошибок – «3»</a:t>
            </a:r>
          </a:p>
          <a:p>
            <a:pPr marL="0" lvl="0" indent="0" algn="ctr">
              <a:lnSpc>
                <a:spcPct val="115000"/>
              </a:lnSpc>
              <a:spcAft>
                <a:spcPts val="1000"/>
              </a:spcAft>
              <a:buClr>
                <a:srgbClr val="F0AD00"/>
              </a:buClr>
              <a:buNone/>
            </a:pPr>
            <a:r>
              <a:rPr lang="ru-RU" sz="4800" dirty="0">
                <a:solidFill>
                  <a:prstClr val="black"/>
                </a:solidFill>
                <a:ea typeface="Calibri"/>
                <a:cs typeface="Times New Roman"/>
              </a:rPr>
              <a:t>&gt;  5 ошибок –  «2»</a:t>
            </a:r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50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6781800" cy="79208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Самопроверка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772816"/>
            <a:ext cx="8136904" cy="4248472"/>
          </a:xfrm>
        </p:spPr>
        <p:txBody>
          <a:bodyPr/>
          <a:lstStyle/>
          <a:p>
            <a:pPr indent="457200" algn="just"/>
            <a:r>
              <a:rPr lang="ru-RU" dirty="0">
                <a:solidFill>
                  <a:schemeClr val="tx1"/>
                </a:solidFill>
                <a:latin typeface="+mn-lt"/>
              </a:rPr>
              <a:t>Ребята! От нас зависит, какой будет Земля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XXI 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в веке</a:t>
            </a:r>
            <a:r>
              <a:rPr lang="ru-RU" dirty="0">
                <a:solidFill>
                  <a:schemeClr val="tx1"/>
                </a:solidFill>
                <a:latin typeface="+mn-lt"/>
              </a:rPr>
              <a:t>. Давайте беречь зелёный наряд планеты!</a:t>
            </a:r>
          </a:p>
          <a:p>
            <a:pPr indent="457200" algn="just"/>
            <a:r>
              <a:rPr lang="ru-RU" dirty="0">
                <a:solidFill>
                  <a:schemeClr val="tx1"/>
                </a:solidFill>
                <a:latin typeface="+mn-lt"/>
              </a:rPr>
              <a:t>     Костры  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ра</a:t>
            </a:r>
            <a:r>
              <a:rPr lang="ru-RU" sz="3200" b="1" u="sng" dirty="0" smtClean="0">
                <a:solidFill>
                  <a:srgbClr val="C00000"/>
                </a:solidFill>
                <a:latin typeface="+mn-lt"/>
              </a:rPr>
              <a:t>з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жигайте </a:t>
            </a:r>
            <a:r>
              <a:rPr lang="ru-RU" dirty="0">
                <a:solidFill>
                  <a:schemeClr val="tx1"/>
                </a:solidFill>
                <a:latin typeface="+mn-lt"/>
              </a:rPr>
              <a:t>только в специально отведённых для этого местах. Не 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ра</a:t>
            </a:r>
            <a:r>
              <a:rPr lang="ru-RU" sz="3200" b="1" u="sng" dirty="0" smtClean="0">
                <a:solidFill>
                  <a:srgbClr val="C00000"/>
                </a:solidFill>
                <a:latin typeface="+mn-lt"/>
              </a:rPr>
              <a:t>з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брасывайте </a:t>
            </a:r>
            <a:r>
              <a:rPr lang="ru-RU" dirty="0">
                <a:solidFill>
                  <a:schemeClr val="tx1"/>
                </a:solidFill>
                <a:latin typeface="+mn-lt"/>
              </a:rPr>
              <a:t>в лесу пакеты, стекло, бумагу. От случайно брошенной спички может 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в</a:t>
            </a:r>
            <a:r>
              <a:rPr lang="ru-RU" sz="3200" b="1" u="sng" dirty="0" smtClean="0">
                <a:solidFill>
                  <a:srgbClr val="C00000"/>
                </a:solidFill>
                <a:latin typeface="+mn-lt"/>
              </a:rPr>
              <a:t>с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пыхнуть </a:t>
            </a:r>
            <a:r>
              <a:rPr lang="ru-RU" dirty="0">
                <a:solidFill>
                  <a:schemeClr val="tx1"/>
                </a:solidFill>
                <a:latin typeface="+mn-lt"/>
              </a:rPr>
              <a:t>пламя.</a:t>
            </a:r>
          </a:p>
          <a:p>
            <a:pPr indent="457200" algn="just"/>
            <a:r>
              <a:rPr lang="ru-RU" dirty="0">
                <a:solidFill>
                  <a:schemeClr val="tx1"/>
                </a:solidFill>
                <a:latin typeface="+mn-lt"/>
              </a:rPr>
              <a:t>    Не будьте 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бе</a:t>
            </a:r>
            <a:r>
              <a:rPr lang="ru-RU" sz="3200" b="1" u="sng" dirty="0">
                <a:solidFill>
                  <a:srgbClr val="C00000"/>
                </a:solidFill>
                <a:latin typeface="+mn-lt"/>
              </a:rPr>
              <a:t>з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различными </a:t>
            </a:r>
            <a:r>
              <a:rPr lang="ru-RU" dirty="0">
                <a:solidFill>
                  <a:schemeClr val="tx1"/>
                </a:solidFill>
                <a:latin typeface="+mn-lt"/>
              </a:rPr>
              <a:t>к проблеме охраны природы!</a:t>
            </a:r>
          </a:p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850106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Критерии оценивания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763688" y="1700808"/>
            <a:ext cx="5976664" cy="4176464"/>
          </a:xfrm>
        </p:spPr>
        <p:txBody>
          <a:bodyPr>
            <a:normAutofit lnSpcReduction="10000"/>
          </a:bodyPr>
          <a:lstStyle/>
          <a:p>
            <a:pPr marL="0" lvl="0" indent="0" algn="ctr">
              <a:lnSpc>
                <a:spcPct val="115000"/>
              </a:lnSpc>
              <a:spcAft>
                <a:spcPts val="1000"/>
              </a:spcAft>
              <a:buClr>
                <a:srgbClr val="F0AD00"/>
              </a:buClr>
              <a:buNone/>
            </a:pPr>
            <a:r>
              <a:rPr lang="ru-RU" sz="4800" dirty="0">
                <a:solidFill>
                  <a:prstClr val="black"/>
                </a:solidFill>
                <a:ea typeface="Calibri"/>
                <a:cs typeface="Times New Roman"/>
              </a:rPr>
              <a:t>нет ошибок -    «5»</a:t>
            </a:r>
          </a:p>
          <a:p>
            <a:pPr marL="0" lvl="0" indent="0" algn="ctr">
              <a:lnSpc>
                <a:spcPct val="115000"/>
              </a:lnSpc>
              <a:spcAft>
                <a:spcPts val="1000"/>
              </a:spcAft>
              <a:buClr>
                <a:srgbClr val="F0AD00"/>
              </a:buClr>
              <a:buNone/>
            </a:pPr>
            <a:r>
              <a:rPr lang="ru-RU" sz="4800" dirty="0">
                <a:solidFill>
                  <a:prstClr val="black"/>
                </a:solidFill>
                <a:ea typeface="Calibri"/>
                <a:cs typeface="Times New Roman"/>
              </a:rPr>
              <a:t>1 – 2 ошибки – «4»</a:t>
            </a:r>
          </a:p>
          <a:p>
            <a:pPr marL="0" lvl="0" indent="0" algn="ctr">
              <a:lnSpc>
                <a:spcPct val="115000"/>
              </a:lnSpc>
              <a:spcAft>
                <a:spcPts val="1000"/>
              </a:spcAft>
              <a:buClr>
                <a:srgbClr val="F0AD00"/>
              </a:buClr>
              <a:buNone/>
            </a:pPr>
            <a:r>
              <a:rPr lang="ru-RU" sz="4800" dirty="0">
                <a:solidFill>
                  <a:prstClr val="black"/>
                </a:solidFill>
                <a:ea typeface="Calibri"/>
                <a:cs typeface="Times New Roman"/>
              </a:rPr>
              <a:t>3 – 5 ошибок – «3»</a:t>
            </a:r>
          </a:p>
          <a:p>
            <a:pPr marL="0" lvl="0" indent="0" algn="ctr">
              <a:lnSpc>
                <a:spcPct val="115000"/>
              </a:lnSpc>
              <a:spcAft>
                <a:spcPts val="1000"/>
              </a:spcAft>
              <a:buClr>
                <a:srgbClr val="F0AD00"/>
              </a:buClr>
              <a:buNone/>
            </a:pPr>
            <a:r>
              <a:rPr lang="ru-RU" sz="4800" dirty="0">
                <a:solidFill>
                  <a:prstClr val="black"/>
                </a:solidFill>
                <a:ea typeface="Calibri"/>
                <a:cs typeface="Times New Roman"/>
              </a:rPr>
              <a:t>&gt;  5 ошибок –  «2»</a:t>
            </a:r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00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85010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Работа с сигнальными карточками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556792"/>
            <a:ext cx="3528392" cy="1728192"/>
          </a:xfrm>
          <a:prstGeom prst="rect">
            <a:avLst/>
          </a:prstGeom>
          <a:solidFill>
            <a:srgbClr val="FF0000">
              <a:alpha val="81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3717032"/>
            <a:ext cx="3528392" cy="1728192"/>
          </a:xfrm>
          <a:prstGeom prst="rect">
            <a:avLst/>
          </a:prstGeom>
          <a:solidFill>
            <a:srgbClr val="0000FF">
              <a:alpha val="6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860032" y="1556792"/>
            <a:ext cx="34563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НА КОНЦЕ ПРИСТАВКИ ПИШЕМ БУКВУ </a:t>
            </a:r>
          </a:p>
          <a:p>
            <a:pPr algn="ctr"/>
            <a:r>
              <a:rPr lang="ru-RU" sz="6000" b="1" dirty="0" smtClean="0"/>
              <a:t>-З</a:t>
            </a:r>
            <a:endParaRPr lang="ru-RU" sz="6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978761" y="3704640"/>
            <a:ext cx="34563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НА КОНЦЕ ПРИСТАВКИ ПИШЕМ БУКВУ </a:t>
            </a:r>
          </a:p>
          <a:p>
            <a:pPr algn="ctr"/>
            <a:r>
              <a:rPr lang="ru-RU" sz="6000" b="1" dirty="0" smtClean="0"/>
              <a:t>-С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161056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368" y="118248"/>
            <a:ext cx="8363272" cy="85010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Домашнее задание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980728"/>
            <a:ext cx="8856984" cy="5172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Актуальный уровень</a:t>
            </a:r>
          </a:p>
          <a:p>
            <a:pPr indent="457200"/>
            <a:r>
              <a:rPr lang="ru-RU" i="1" dirty="0" smtClean="0"/>
              <a:t>Спишите, графически объясните правописание согласной на конце приставок. </a:t>
            </a:r>
          </a:p>
          <a:p>
            <a:pPr indent="457200" algn="just"/>
            <a:r>
              <a:rPr lang="ru-RU" dirty="0" smtClean="0"/>
              <a:t>Бесстрашные альпинисты, бесшумные шаги, разглядеть силуэт прохожего, возделывать почву, хороший рассказчик, беспокойный человек, испарение воды, разжигать костёр, разбросать вещи, избежать наказания.</a:t>
            </a:r>
          </a:p>
          <a:p>
            <a:pPr indent="457200" algn="just"/>
            <a:endParaRPr lang="ru-RU" sz="800" dirty="0" smtClean="0"/>
          </a:p>
          <a:p>
            <a:pPr algn="ctr"/>
            <a:r>
              <a:rPr lang="ru-RU" b="1" dirty="0" smtClean="0"/>
              <a:t>Репродуктивный уровень </a:t>
            </a:r>
          </a:p>
          <a:p>
            <a:pPr indent="457200"/>
            <a:r>
              <a:rPr lang="ru-RU" i="1" dirty="0" smtClean="0"/>
              <a:t>Спишите, вставьте пропущенные буквы, графически объясните написание согласной на конце приставок.</a:t>
            </a:r>
          </a:p>
          <a:p>
            <a:pPr indent="457200"/>
            <a:r>
              <a:rPr lang="ru-RU" dirty="0" err="1" smtClean="0"/>
              <a:t>Бе</a:t>
            </a:r>
            <a:r>
              <a:rPr lang="ru-RU" dirty="0" smtClean="0"/>
              <a:t>…шумный, </a:t>
            </a:r>
            <a:r>
              <a:rPr lang="ru-RU" dirty="0" err="1" smtClean="0"/>
              <a:t>бе</a:t>
            </a:r>
            <a:r>
              <a:rPr lang="ru-RU" dirty="0" smtClean="0"/>
              <a:t>…звучный, </a:t>
            </a:r>
            <a:r>
              <a:rPr lang="ru-RU" dirty="0" err="1" smtClean="0"/>
              <a:t>бе</a:t>
            </a:r>
            <a:r>
              <a:rPr lang="ru-RU" dirty="0" smtClean="0"/>
              <a:t>…покойный, </a:t>
            </a:r>
            <a:r>
              <a:rPr lang="ru-RU" dirty="0" err="1" smtClean="0"/>
              <a:t>бе</a:t>
            </a:r>
            <a:r>
              <a:rPr lang="ru-RU" dirty="0" smtClean="0"/>
              <a:t>…грамотный, </a:t>
            </a:r>
            <a:r>
              <a:rPr lang="ru-RU" dirty="0" err="1" smtClean="0"/>
              <a:t>бе</a:t>
            </a:r>
            <a:r>
              <a:rPr lang="ru-RU" dirty="0" smtClean="0"/>
              <a:t>…славный, </a:t>
            </a:r>
            <a:r>
              <a:rPr lang="ru-RU" dirty="0" err="1" smtClean="0"/>
              <a:t>бе</a:t>
            </a:r>
            <a:r>
              <a:rPr lang="ru-RU" dirty="0" smtClean="0"/>
              <a:t>…полезный, </a:t>
            </a:r>
            <a:r>
              <a:rPr lang="ru-RU" dirty="0" err="1" smtClean="0"/>
              <a:t>бе</a:t>
            </a:r>
            <a:r>
              <a:rPr lang="ru-RU" dirty="0" smtClean="0"/>
              <a:t>…жалостный, </a:t>
            </a:r>
            <a:r>
              <a:rPr lang="ru-RU" dirty="0" err="1" smtClean="0"/>
              <a:t>бе</a:t>
            </a:r>
            <a:r>
              <a:rPr lang="ru-RU" dirty="0" smtClean="0"/>
              <a:t>…</a:t>
            </a:r>
            <a:r>
              <a:rPr lang="ru-RU" dirty="0" err="1" smtClean="0"/>
              <a:t>домный</a:t>
            </a:r>
            <a:r>
              <a:rPr lang="ru-RU" dirty="0" smtClean="0"/>
              <a:t>, </a:t>
            </a:r>
            <a:r>
              <a:rPr lang="ru-RU" dirty="0" err="1" smtClean="0"/>
              <a:t>бе</a:t>
            </a:r>
            <a:r>
              <a:rPr lang="ru-RU" dirty="0" smtClean="0"/>
              <a:t>…звездный, </a:t>
            </a:r>
            <a:r>
              <a:rPr lang="ru-RU" dirty="0" err="1" smtClean="0"/>
              <a:t>бе</a:t>
            </a:r>
            <a:r>
              <a:rPr lang="ru-RU" dirty="0" smtClean="0"/>
              <a:t>…вкусный, </a:t>
            </a:r>
            <a:r>
              <a:rPr lang="ru-RU" dirty="0" err="1" smtClean="0"/>
              <a:t>бе</a:t>
            </a:r>
            <a:r>
              <a:rPr lang="ru-RU" dirty="0" smtClean="0"/>
              <a:t>…конечный, </a:t>
            </a:r>
            <a:r>
              <a:rPr lang="ru-RU" dirty="0" err="1" smtClean="0"/>
              <a:t>бе</a:t>
            </a:r>
            <a:r>
              <a:rPr lang="ru-RU" dirty="0" smtClean="0"/>
              <a:t>…сердечный, …давить, …делать, с…</a:t>
            </a:r>
            <a:r>
              <a:rPr lang="ru-RU" dirty="0" err="1" smtClean="0"/>
              <a:t>орудить</a:t>
            </a:r>
            <a:r>
              <a:rPr lang="ru-RU" dirty="0" smtClean="0"/>
              <a:t>, …</a:t>
            </a:r>
            <a:r>
              <a:rPr lang="ru-RU" dirty="0" err="1" smtClean="0"/>
              <a:t>дание</a:t>
            </a:r>
            <a:r>
              <a:rPr lang="ru-RU" dirty="0" smtClean="0"/>
              <a:t>.</a:t>
            </a:r>
          </a:p>
          <a:p>
            <a:pPr indent="457200"/>
            <a:endParaRPr lang="ru-RU" sz="800" dirty="0" smtClean="0"/>
          </a:p>
          <a:p>
            <a:pPr algn="ctr"/>
            <a:r>
              <a:rPr lang="ru-RU" b="1" dirty="0" smtClean="0"/>
              <a:t>Конструктивный уровень</a:t>
            </a:r>
          </a:p>
          <a:p>
            <a:pPr indent="457200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От данных слов с помощью указанных приставок образуйте новые слова</a:t>
            </a:r>
            <a:r>
              <a:rPr lang="ru-RU" dirty="0">
                <a:latin typeface="Calibri"/>
                <a:ea typeface="Calibri"/>
                <a:cs typeface="Times New Roman"/>
              </a:rPr>
              <a:t> </a:t>
            </a:r>
            <a:r>
              <a:rPr lang="ru-RU" i="1" dirty="0">
                <a:solidFill>
                  <a:srgbClr val="000000"/>
                </a:solidFill>
                <a:ea typeface="Calibri"/>
                <a:cs typeface="Times New Roman"/>
              </a:rPr>
              <a:t>.  Подберите подходящие к ним по смыслу существительные, запишите полученные словосочетания. Графически</a:t>
            </a:r>
            <a:r>
              <a:rPr lang="ru-RU" i="1" dirty="0">
                <a:latin typeface="Calibri"/>
                <a:ea typeface="Calibri"/>
                <a:cs typeface="Times New Roman"/>
              </a:rPr>
              <a:t> </a:t>
            </a:r>
            <a:r>
              <a:rPr lang="ru-RU" i="1" dirty="0">
                <a:solidFill>
                  <a:srgbClr val="000000"/>
                </a:solidFill>
                <a:ea typeface="Calibri"/>
                <a:cs typeface="Times New Roman"/>
              </a:rPr>
              <a:t>объясните написание согласной на конце приставок.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r>
              <a:rPr lang="ru-RU" dirty="0" smtClean="0">
                <a:ea typeface="Calibri"/>
              </a:rPr>
              <a:t>         Сохнуть</a:t>
            </a:r>
            <a:r>
              <a:rPr lang="ru-RU" dirty="0">
                <a:ea typeface="Calibri"/>
              </a:rPr>
              <a:t>, черпать, бегать, </a:t>
            </a:r>
            <a:r>
              <a:rPr lang="ru-RU" dirty="0" smtClean="0">
                <a:ea typeface="Calibri"/>
              </a:rPr>
              <a:t>писать (</a:t>
            </a:r>
            <a:r>
              <a:rPr lang="ru-RU" dirty="0" err="1" smtClean="0">
                <a:ea typeface="Calibri"/>
              </a:rPr>
              <a:t>ис</a:t>
            </a:r>
            <a:r>
              <a:rPr lang="ru-RU" dirty="0" smtClean="0">
                <a:ea typeface="Calibri"/>
              </a:rPr>
              <a:t>-/из-);  спорный</a:t>
            </a:r>
            <a:r>
              <a:rPr lang="ru-RU" dirty="0">
                <a:ea typeface="Calibri"/>
              </a:rPr>
              <a:t>, злобный, шумный, </a:t>
            </a:r>
            <a:r>
              <a:rPr lang="ru-RU" dirty="0" smtClean="0">
                <a:ea typeface="Calibri"/>
              </a:rPr>
              <a:t>ценный (бес-/без-);  чертить</a:t>
            </a:r>
            <a:r>
              <a:rPr lang="ru-RU" dirty="0">
                <a:ea typeface="Calibri"/>
              </a:rPr>
              <a:t>, делить, следовать, </a:t>
            </a:r>
            <a:r>
              <a:rPr lang="ru-RU" dirty="0" smtClean="0">
                <a:ea typeface="Calibri"/>
              </a:rPr>
              <a:t>стелить (рас-/раз-); создавать</a:t>
            </a:r>
            <a:r>
              <a:rPr lang="ru-RU" dirty="0">
                <a:ea typeface="Calibri"/>
              </a:rPr>
              <a:t>, </a:t>
            </a:r>
            <a:r>
              <a:rPr lang="ru-RU" dirty="0" smtClean="0">
                <a:ea typeface="Calibri"/>
              </a:rPr>
              <a:t>давать</a:t>
            </a:r>
            <a:r>
              <a:rPr lang="ru-RU" dirty="0">
                <a:ea typeface="Calibri"/>
              </a:rPr>
              <a:t> </a:t>
            </a:r>
            <a:r>
              <a:rPr lang="ru-RU" dirty="0" smtClean="0">
                <a:ea typeface="Calibri"/>
              </a:rPr>
              <a:t>(воз-/</a:t>
            </a:r>
            <a:r>
              <a:rPr lang="ru-RU" dirty="0" err="1" smtClean="0">
                <a:ea typeface="Calibri"/>
              </a:rPr>
              <a:t>вос</a:t>
            </a:r>
            <a:r>
              <a:rPr lang="ru-RU" dirty="0" smtClean="0">
                <a:ea typeface="Calibri"/>
              </a:rPr>
              <a:t>-).</a:t>
            </a: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141656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85010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Уровни усвоения новых знаний</a:t>
            </a:r>
            <a:endParaRPr lang="ru-RU" sz="4000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7992888" cy="5436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179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492896"/>
            <a:ext cx="6781800" cy="1600200"/>
          </a:xfrm>
        </p:spPr>
        <p:txBody>
          <a:bodyPr/>
          <a:lstStyle/>
          <a:p>
            <a:pPr algn="ctr"/>
            <a:r>
              <a:rPr lang="ru-RU" dirty="0" smtClean="0"/>
              <a:t>Спасибо за урок!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730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850106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Цифровой диктант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9919" y="1844824"/>
            <a:ext cx="7992888" cy="648072"/>
          </a:xfrm>
        </p:spPr>
        <p:txBody>
          <a:bodyPr>
            <a:normAutofit/>
          </a:bodyPr>
          <a:lstStyle/>
          <a:p>
            <a:pPr lvl="0" algn="ctr">
              <a:lnSpc>
                <a:spcPct val="115000"/>
              </a:lnSpc>
              <a:buClr>
                <a:srgbClr val="7FD13B"/>
              </a:buClr>
            </a:pPr>
            <a:r>
              <a:rPr lang="ru-RU" sz="2400" b="1" i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Укажите номера слов с неизменяемыми приставками </a:t>
            </a:r>
            <a:endParaRPr lang="ru-RU" sz="2400" b="1" i="1" u="sng" dirty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55576" y="1988840"/>
            <a:ext cx="3168352" cy="4032448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sz="3200" dirty="0">
                <a:solidFill>
                  <a:schemeClr val="tx1"/>
                </a:solidFill>
              </a:rPr>
              <a:t>1</a:t>
            </a:r>
            <a:r>
              <a:rPr lang="ru-RU" sz="3600" dirty="0">
                <a:solidFill>
                  <a:schemeClr val="tx1"/>
                </a:solidFill>
              </a:rPr>
              <a:t>.  написать</a:t>
            </a:r>
          </a:p>
          <a:p>
            <a:pPr marL="0" lvl="0" indent="0">
              <a:buNone/>
            </a:pPr>
            <a:r>
              <a:rPr lang="ru-RU" sz="3600" dirty="0">
                <a:solidFill>
                  <a:schemeClr val="tx1"/>
                </a:solidFill>
              </a:rPr>
              <a:t>2.  добежать</a:t>
            </a:r>
          </a:p>
          <a:p>
            <a:pPr marL="0" lvl="0" indent="0">
              <a:buNone/>
            </a:pPr>
            <a:r>
              <a:rPr lang="ru-RU" sz="3600" dirty="0">
                <a:solidFill>
                  <a:schemeClr val="tx1"/>
                </a:solidFill>
              </a:rPr>
              <a:t>3.  проиграть</a:t>
            </a:r>
          </a:p>
          <a:p>
            <a:pPr marL="0" lvl="0" indent="0">
              <a:buNone/>
            </a:pPr>
            <a:r>
              <a:rPr lang="ru-RU" sz="3600" dirty="0">
                <a:solidFill>
                  <a:schemeClr val="tx1"/>
                </a:solidFill>
              </a:rPr>
              <a:t>4. </a:t>
            </a:r>
            <a:r>
              <a:rPr lang="ru-RU" sz="3600" dirty="0" smtClean="0">
                <a:solidFill>
                  <a:schemeClr val="tx1"/>
                </a:solidFill>
              </a:rPr>
              <a:t> поехать</a:t>
            </a:r>
          </a:p>
          <a:p>
            <a:pPr marL="0" lvl="0" indent="0">
              <a:buNone/>
            </a:pPr>
            <a:r>
              <a:rPr lang="ru-RU" sz="3600" dirty="0" smtClean="0">
                <a:solidFill>
                  <a:schemeClr val="tx1"/>
                </a:solidFill>
              </a:rPr>
              <a:t>5</a:t>
            </a:r>
            <a:r>
              <a:rPr lang="ru-RU" sz="3600" dirty="0">
                <a:solidFill>
                  <a:schemeClr val="tx1"/>
                </a:solidFill>
              </a:rPr>
              <a:t>.  беспечный</a:t>
            </a:r>
          </a:p>
          <a:p>
            <a:pPr marL="0" lvl="0" indent="0">
              <a:buNone/>
            </a:pPr>
            <a:r>
              <a:rPr lang="ru-RU" sz="3600" dirty="0">
                <a:solidFill>
                  <a:schemeClr val="tx1"/>
                </a:solidFill>
              </a:rPr>
              <a:t>6.  отварить</a:t>
            </a:r>
          </a:p>
          <a:p>
            <a:pPr marL="0" lvl="0" indent="0">
              <a:buNone/>
            </a:pPr>
            <a:r>
              <a:rPr lang="ru-RU" sz="3600" dirty="0">
                <a:solidFill>
                  <a:schemeClr val="tx1"/>
                </a:solidFill>
              </a:rPr>
              <a:t>7.  обхватить </a:t>
            </a:r>
          </a:p>
          <a:p>
            <a:pPr marL="0" lvl="0" indent="0">
              <a:buNone/>
            </a:pP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725144"/>
            <a:ext cx="4614863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354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850106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Критерии оценивания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763688" y="1700808"/>
            <a:ext cx="5976664" cy="4176464"/>
          </a:xfrm>
        </p:spPr>
        <p:txBody>
          <a:bodyPr>
            <a:normAutofit lnSpcReduction="10000"/>
          </a:bodyPr>
          <a:lstStyle/>
          <a:p>
            <a:pPr marL="0" lvl="0" indent="0" algn="ctr">
              <a:lnSpc>
                <a:spcPct val="115000"/>
              </a:lnSpc>
              <a:spcAft>
                <a:spcPts val="1000"/>
              </a:spcAft>
              <a:buClr>
                <a:srgbClr val="F0AD00"/>
              </a:buClr>
              <a:buNone/>
            </a:pPr>
            <a:r>
              <a:rPr lang="ru-RU" sz="4800" dirty="0">
                <a:solidFill>
                  <a:prstClr val="black"/>
                </a:solidFill>
                <a:ea typeface="Calibri"/>
                <a:cs typeface="Times New Roman"/>
              </a:rPr>
              <a:t>нет ошибок -    «5»</a:t>
            </a:r>
          </a:p>
          <a:p>
            <a:pPr marL="0" lvl="0" indent="0" algn="ctr">
              <a:lnSpc>
                <a:spcPct val="115000"/>
              </a:lnSpc>
              <a:spcAft>
                <a:spcPts val="1000"/>
              </a:spcAft>
              <a:buClr>
                <a:srgbClr val="F0AD00"/>
              </a:buClr>
              <a:buNone/>
            </a:pPr>
            <a:r>
              <a:rPr lang="ru-RU" sz="4800" dirty="0">
                <a:solidFill>
                  <a:prstClr val="black"/>
                </a:solidFill>
                <a:ea typeface="Calibri"/>
                <a:cs typeface="Times New Roman"/>
              </a:rPr>
              <a:t>1 – 2 ошибки – «4»</a:t>
            </a:r>
          </a:p>
          <a:p>
            <a:pPr marL="0" lvl="0" indent="0" algn="ctr">
              <a:lnSpc>
                <a:spcPct val="115000"/>
              </a:lnSpc>
              <a:spcAft>
                <a:spcPts val="1000"/>
              </a:spcAft>
              <a:buClr>
                <a:srgbClr val="F0AD00"/>
              </a:buClr>
              <a:buNone/>
            </a:pPr>
            <a:r>
              <a:rPr lang="ru-RU" sz="4800" dirty="0">
                <a:solidFill>
                  <a:prstClr val="black"/>
                </a:solidFill>
                <a:ea typeface="Calibri"/>
                <a:cs typeface="Times New Roman"/>
              </a:rPr>
              <a:t>3 – 5 ошибок – «3»</a:t>
            </a:r>
          </a:p>
          <a:p>
            <a:pPr marL="0" lvl="0" indent="0" algn="ctr">
              <a:lnSpc>
                <a:spcPct val="115000"/>
              </a:lnSpc>
              <a:spcAft>
                <a:spcPts val="1000"/>
              </a:spcAft>
              <a:buClr>
                <a:srgbClr val="F0AD00"/>
              </a:buClr>
              <a:buNone/>
            </a:pPr>
            <a:r>
              <a:rPr lang="ru-RU" sz="4800" dirty="0">
                <a:solidFill>
                  <a:prstClr val="black"/>
                </a:solidFill>
                <a:ea typeface="Calibri"/>
                <a:cs typeface="Times New Roman"/>
              </a:rPr>
              <a:t>&gt;  5 ошибок –  «2»</a:t>
            </a:r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92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85010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Проблемный вопрос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132856"/>
            <a:ext cx="7992888" cy="93610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Почему в слове «беспечный» на конце приставки пишем букву «с», а в слове «беззаботный» – «з»?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39552" y="3717032"/>
            <a:ext cx="8424936" cy="1080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44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ПЕЧНЫЙ -  БЕ</a:t>
            </a:r>
            <a:r>
              <a:rPr lang="ru-RU" sz="44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ЗАБОТНЫЙ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3848" y="3284984"/>
            <a:ext cx="18722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?</a:t>
            </a:r>
            <a:endParaRPr lang="ru-RU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312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85010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Мини-исследование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628800"/>
            <a:ext cx="7992888" cy="936104"/>
          </a:xfrm>
        </p:spPr>
        <p:txBody>
          <a:bodyPr>
            <a:norm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Цель:  </a:t>
            </a:r>
            <a:r>
              <a:rPr lang="ru-RU" sz="2400" b="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определить </a:t>
            </a:r>
            <a:r>
              <a:rPr lang="ru-RU" sz="2400" b="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условия выбора правописания букв з-с на конце приставок.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2276872"/>
            <a:ext cx="2880320" cy="374441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есшумный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lvl="0" indent="0">
              <a:buNone/>
            </a:pP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разжимать,</a:t>
            </a:r>
          </a:p>
          <a:p>
            <a:pPr marL="0" lvl="0" indent="0">
              <a:buNone/>
            </a:pP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безжалостный,</a:t>
            </a:r>
          </a:p>
          <a:p>
            <a:pPr marL="0" lvl="0" indent="0">
              <a:buNone/>
            </a:pP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вздыхать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lvl="0" indent="0">
              <a:buNone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вскрикнуть,</a:t>
            </a:r>
          </a:p>
          <a:p>
            <a:pPr marL="0" lvl="0" indent="0">
              <a:buNone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аспилить</a:t>
            </a: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19872" y="2132856"/>
            <a:ext cx="5544616" cy="3951288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Инструкция</a:t>
            </a:r>
          </a:p>
          <a:p>
            <a:pPr marL="0" indent="0" algn="ctr">
              <a:buNone/>
            </a:pPr>
            <a:endParaRPr lang="ru-RU" sz="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Выделите приставки в словах.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Одной чертой подчеркните согласный, на который оканчивается приставка.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Двумя чертами подчеркните согласный, стоящий после приставки.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Определите, звонким или глухим является этот согласный.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Сделайте вывод о правописании з-с на конце приставок.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203848" y="2276872"/>
            <a:ext cx="0" cy="367240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123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784976" cy="850106"/>
          </a:xfrm>
        </p:spPr>
        <p:txBody>
          <a:bodyPr>
            <a:noAutofit/>
          </a:bodyPr>
          <a:lstStyle/>
          <a:p>
            <a:pPr algn="ctr"/>
            <a:r>
              <a:rPr lang="ru-RU" sz="4000" dirty="0"/>
              <a:t>Критерии </a:t>
            </a:r>
            <a:r>
              <a:rPr lang="ru-RU" sz="4000" dirty="0" smtClean="0"/>
              <a:t>оценивания работы в группе</a:t>
            </a:r>
            <a:endParaRPr lang="ru-RU" sz="40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7544" y="1484784"/>
            <a:ext cx="8280920" cy="4248472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Удалось ли решить учебную задачу?</a:t>
            </a:r>
          </a:p>
          <a:p>
            <a:pPr marL="457200" indent="-457200">
              <a:buAutoNum type="arabicPeriod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из ребят был наиболее активен?</a:t>
            </a:r>
          </a:p>
          <a:p>
            <a:pPr marL="457200" indent="-457200">
              <a:buAutoNum type="arabicPeriod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не принимал участия в работе группы?</a:t>
            </a:r>
          </a:p>
          <a:p>
            <a:pPr marL="0" indent="0">
              <a:buNone/>
            </a:pP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Работу группы оцениваю удовлетворительно/неудовлетворительно.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5400000">
            <a:off x="3923929" y="3933058"/>
            <a:ext cx="136815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81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85010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Запомни!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2492896"/>
            <a:ext cx="8496944" cy="3528392"/>
          </a:xfrm>
        </p:spPr>
        <p:txBody>
          <a:bodyPr>
            <a:noAutofit/>
          </a:bodyPr>
          <a:lstStyle/>
          <a:p>
            <a:pPr algn="ctr"/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ВОС-(ВОЗ-), ИС- (ИЗ-), 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ВС- (ВЗ-),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РАС- (РАЗ-), БЕЗ- (БЕС-)</a:t>
            </a:r>
          </a:p>
          <a:p>
            <a:pPr algn="ctr"/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6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ГЛУХ.СОГЛ.</a:t>
            </a:r>
          </a:p>
          <a:p>
            <a:pPr algn="ctr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…</a:t>
            </a:r>
            <a:r>
              <a:rPr lang="ru-RU" sz="6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6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ЗВОНК. СОГЛ.</a:t>
            </a:r>
            <a:endParaRPr lang="ru-RU" sz="6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331640" y="3069948"/>
            <a:ext cx="1584176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063" y="4840203"/>
            <a:ext cx="1517650" cy="6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375" y="4840203"/>
            <a:ext cx="66675" cy="43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13" y="3069948"/>
            <a:ext cx="66675" cy="43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3131840" y="4149080"/>
            <a:ext cx="432048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131840" y="4270446"/>
            <a:ext cx="432048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131840" y="5949280"/>
            <a:ext cx="518457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131840" y="6080180"/>
            <a:ext cx="518457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717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85010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Проблемный вопрос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132856"/>
            <a:ext cx="7992888" cy="93610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Почему в слове «беспечный» на конце приставки пишем букву «с», а в слове «беззаботный» – «з»?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39552" y="3717032"/>
            <a:ext cx="8424936" cy="1080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ru-RU" sz="44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ПЕЧНЫЙ -  БЕ</a:t>
            </a:r>
            <a:r>
              <a:rPr lang="ru-RU" sz="44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ЗАБОТНЫЙ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3848" y="3284984"/>
            <a:ext cx="18722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?</a:t>
            </a:r>
            <a:endParaRPr lang="ru-RU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9054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-243408"/>
            <a:ext cx="6781800" cy="136815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Работа с текстом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08104" y="5445224"/>
            <a:ext cx="2937520" cy="639762"/>
          </a:xfrm>
        </p:spPr>
        <p:txBody>
          <a:bodyPr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Леонид  Максимович Леонов,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писатель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484784"/>
            <a:ext cx="2841104" cy="3778669"/>
          </a:xfrm>
        </p:spPr>
      </p:pic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55576" y="1412776"/>
            <a:ext cx="4464496" cy="46920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>Дорогие юные друзья!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    Мы </a:t>
            </a:r>
            <a:r>
              <a:rPr lang="ru-RU" dirty="0" err="1">
                <a:solidFill>
                  <a:schemeClr val="tx1"/>
                </a:solidFill>
              </a:rPr>
              <a:t>бе</a:t>
            </a:r>
            <a:r>
              <a:rPr lang="ru-RU" dirty="0">
                <a:solidFill>
                  <a:schemeClr val="tx1"/>
                </a:solidFill>
              </a:rPr>
              <a:t>…платно пользуемся </a:t>
            </a:r>
            <a:r>
              <a:rPr lang="ru-RU" dirty="0" err="1">
                <a:solidFill>
                  <a:schemeClr val="tx1"/>
                </a:solidFill>
              </a:rPr>
              <a:t>бе</a:t>
            </a:r>
            <a:r>
              <a:rPr lang="ru-RU" dirty="0">
                <a:solidFill>
                  <a:schemeClr val="tx1"/>
                </a:solidFill>
              </a:rPr>
              <a:t>…ценным богатством земли – лесом. Но леса </a:t>
            </a:r>
            <a:r>
              <a:rPr lang="ru-RU" dirty="0" err="1">
                <a:solidFill>
                  <a:schemeClr val="tx1"/>
                </a:solidFill>
              </a:rPr>
              <a:t>бе</a:t>
            </a:r>
            <a:r>
              <a:rPr lang="ru-RU" dirty="0">
                <a:solidFill>
                  <a:schemeClr val="tx1"/>
                </a:solidFill>
              </a:rPr>
              <a:t>…жалостно уничтожаются пожарами и людьми. Чтобы не знать горя впереди, надо во…</a:t>
            </a:r>
            <a:r>
              <a:rPr lang="ru-RU" dirty="0" err="1">
                <a:solidFill>
                  <a:schemeClr val="tx1"/>
                </a:solidFill>
              </a:rPr>
              <a:t>мещать</a:t>
            </a:r>
            <a:r>
              <a:rPr lang="ru-RU" dirty="0">
                <a:solidFill>
                  <a:schemeClr val="tx1"/>
                </a:solidFill>
              </a:rPr>
              <a:t> всякую копейку, без </a:t>
            </a:r>
            <a:r>
              <a:rPr lang="ru-RU" dirty="0" err="1">
                <a:solidFill>
                  <a:schemeClr val="tx1"/>
                </a:solidFill>
              </a:rPr>
              <a:t>ра</a:t>
            </a:r>
            <a:r>
              <a:rPr lang="ru-RU" dirty="0">
                <a:solidFill>
                  <a:schemeClr val="tx1"/>
                </a:solidFill>
              </a:rPr>
              <a:t>…писки взятую у природы.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    Вам </a:t>
            </a:r>
            <a:r>
              <a:rPr lang="ru-RU" dirty="0" err="1">
                <a:solidFill>
                  <a:schemeClr val="tx1"/>
                </a:solidFill>
              </a:rPr>
              <a:t>бе</a:t>
            </a:r>
            <a:r>
              <a:rPr lang="ru-RU" dirty="0">
                <a:solidFill>
                  <a:schemeClr val="tx1"/>
                </a:solidFill>
              </a:rPr>
              <a:t>…конечно долго жить на этой </a:t>
            </a:r>
            <a:r>
              <a:rPr lang="ru-RU" dirty="0" smtClean="0">
                <a:solidFill>
                  <a:schemeClr val="tx1"/>
                </a:solidFill>
              </a:rPr>
              <a:t>прекрасной </a:t>
            </a:r>
            <a:r>
              <a:rPr lang="ru-RU" dirty="0">
                <a:solidFill>
                  <a:schemeClr val="tx1"/>
                </a:solidFill>
              </a:rPr>
              <a:t>земле. Защищайте зелёного друга!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423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581</TotalTime>
  <Words>638</Words>
  <Application>Microsoft Office PowerPoint</Application>
  <PresentationFormat>Экран (4:3)</PresentationFormat>
  <Paragraphs>95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NewsPrint</vt:lpstr>
      <vt:lpstr>Доброе утро!  Я рада видеть вас на уроке!  Надеюсь на  плодотворное сотрудничество! </vt:lpstr>
      <vt:lpstr>Цифровой диктант</vt:lpstr>
      <vt:lpstr>Критерии оценивания</vt:lpstr>
      <vt:lpstr>Проблемный вопрос</vt:lpstr>
      <vt:lpstr>Мини-исследование</vt:lpstr>
      <vt:lpstr>Критерии оценивания работы в группе</vt:lpstr>
      <vt:lpstr>Запомни!</vt:lpstr>
      <vt:lpstr>Проблемный вопрос</vt:lpstr>
      <vt:lpstr>Работа с текстом</vt:lpstr>
      <vt:lpstr>Критерии оценивания</vt:lpstr>
      <vt:lpstr>Самопроверка</vt:lpstr>
      <vt:lpstr>Критерии оценивания</vt:lpstr>
      <vt:lpstr>Работа с сигнальными карточками</vt:lpstr>
      <vt:lpstr>Домашнее задание</vt:lpstr>
      <vt:lpstr>Уровни усвоения новых знаний</vt:lpstr>
      <vt:lpstr>Спасибо за урок!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Доброе утро!  Надеюсь на  плодотворное сотрудничество!</dc:title>
  <dc:creator>User</dc:creator>
  <cp:lastModifiedBy>User</cp:lastModifiedBy>
  <cp:revision>28</cp:revision>
  <dcterms:created xsi:type="dcterms:W3CDTF">2014-11-23T11:07:11Z</dcterms:created>
  <dcterms:modified xsi:type="dcterms:W3CDTF">2015-01-25T23:19:08Z</dcterms:modified>
</cp:coreProperties>
</file>