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EA4B4-EC7C-4399-BC1A-1335E285CAAA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48153-3981-4CB0-B9A2-94D5B368B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ШУТОЧНАЯ  ПРОБЛЕМНАЯ  БЕСЕДА</a:t>
            </a:r>
          </a:p>
          <a:p>
            <a:r>
              <a:rPr lang="ru-RU" dirty="0" smtClean="0"/>
              <a:t>ЧТО МОЖНО ПОДУМАТЬ О ЧЕЛОВЕКЕ, СОСТАВИВШЕМ  ТАКУЮ  РЕКЛАМУ</a:t>
            </a:r>
            <a:endParaRPr lang="ru-RU" dirty="0" smtClean="0"/>
          </a:p>
          <a:p>
            <a:r>
              <a:rPr lang="ru-RU" dirty="0" smtClean="0"/>
              <a:t>ПРЕДСТАВЬТЕ,  ЧТО  ВЫ  ПРИШЛИ  В  АПТЕКУ  И  ВИДИТЕ  ТАКУЮ  РЕКЛАМУ:</a:t>
            </a:r>
          </a:p>
          <a:p>
            <a:endParaRPr lang="ru-RU" dirty="0" smtClean="0"/>
          </a:p>
          <a:p>
            <a:r>
              <a:rPr lang="ru-RU" dirty="0" smtClean="0"/>
              <a:t>ЧТО  ВЫ  ДУМАЕТЕ  О  ЛЮДЯХ,</a:t>
            </a:r>
            <a:r>
              <a:rPr lang="ru-RU" baseline="0" dirty="0" smtClean="0"/>
              <a:t>  КОТОРЫЕ  «СОЗДАЛИ»  ЭТУ  РЕКЛАМУ?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8153-3981-4CB0-B9A2-94D5B368BE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КОНСТРУКТОРСКО-ТВОРЧЕСКИЙ   ПРАКТИКУМ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8153-3981-4CB0-B9A2-94D5B368BEA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EF1E46D-59CB-4E9E-ADD7-3F6A696D19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998671-0F79-44CD-8FE3-60451A4C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Употребление предлогов в русском языке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2566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 помощью предлогов разграничьте значения продиктованных слов, включив их в словосочетания в качестве главных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2204864"/>
            <a:ext cx="9396536" cy="485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</a:t>
            </a:r>
            <a:r>
              <a:rPr lang="ru-RU" sz="4000" b="1" i="1" dirty="0" smtClean="0">
                <a:solidFill>
                  <a:srgbClr val="002060"/>
                </a:solidFill>
              </a:rPr>
              <a:t>О б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р</a:t>
            </a:r>
            <a:r>
              <a:rPr lang="ru-RU" sz="4000" b="1" i="1" dirty="0" smtClean="0">
                <a:solidFill>
                  <a:srgbClr val="002060"/>
                </a:solidFill>
              </a:rPr>
              <a:t> а </a:t>
            </a:r>
            <a:r>
              <a:rPr lang="ru-RU" sz="4000" b="1" i="1" dirty="0" err="1" smtClean="0">
                <a:solidFill>
                  <a:srgbClr val="002060"/>
                </a:solidFill>
              </a:rPr>
              <a:t>з</a:t>
            </a:r>
            <a:r>
              <a:rPr lang="ru-RU" sz="4000" b="1" i="1" dirty="0" smtClean="0">
                <a:solidFill>
                  <a:srgbClr val="002060"/>
                </a:solidFill>
              </a:rPr>
              <a:t> е ц</a:t>
            </a:r>
            <a:r>
              <a:rPr lang="ru-RU" sz="4000" b="1" dirty="0" smtClean="0">
                <a:solidFill>
                  <a:srgbClr val="002060"/>
                </a:solidFill>
              </a:rPr>
              <a:t>: состоять (из, в) – состоять из мелких частиц; состоять в членах команды.</a:t>
            </a:r>
          </a:p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Возложить (к, на); дрожать (за, над); напроситься (в, на); способность (к, на); подозревать (в, о); смотреть (за, в); говорить (о, с); устойчивый (в, к).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5517232"/>
            <a:ext cx="8784976" cy="1152128"/>
          </a:xfrm>
          <a:ln w="5715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Спешите купить!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392488" cy="5328592"/>
          </a:xfrm>
          <a:ln w="5715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У нас всегда в продаже:</a:t>
            </a:r>
          </a:p>
          <a:p>
            <a:r>
              <a:rPr lang="ru-RU" sz="4000" b="1" dirty="0" smtClean="0"/>
              <a:t>таблетки от головы;</a:t>
            </a:r>
          </a:p>
          <a:p>
            <a:r>
              <a:rPr lang="ru-RU" sz="4000" b="1" dirty="0" smtClean="0"/>
              <a:t>капли от нервов;</a:t>
            </a:r>
          </a:p>
          <a:p>
            <a:r>
              <a:rPr lang="ru-RU" sz="4000" b="1" dirty="0" smtClean="0"/>
              <a:t>лекарства от горла;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88640"/>
            <a:ext cx="4398640" cy="5328592"/>
          </a:xfrm>
          <a:ln w="5715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а также:</a:t>
            </a:r>
          </a:p>
          <a:p>
            <a:r>
              <a:rPr lang="ru-RU" sz="4000" b="1" dirty="0" smtClean="0"/>
              <a:t>средство </a:t>
            </a:r>
            <a:r>
              <a:rPr lang="ru-RU" sz="4000" b="1" dirty="0" smtClean="0"/>
              <a:t>для</a:t>
            </a:r>
            <a:r>
              <a:rPr lang="ru-RU" sz="4000" b="1" dirty="0" smtClean="0"/>
              <a:t> </a:t>
            </a:r>
            <a:r>
              <a:rPr lang="ru-RU" sz="4000" b="1" dirty="0" smtClean="0"/>
              <a:t>комаров;</a:t>
            </a:r>
          </a:p>
          <a:p>
            <a:r>
              <a:rPr lang="ru-RU" sz="4000" b="1" dirty="0" smtClean="0"/>
              <a:t>состав для пятен;</a:t>
            </a:r>
          </a:p>
          <a:p>
            <a:r>
              <a:rPr lang="ru-RU" sz="4000" b="1" dirty="0" smtClean="0"/>
              <a:t>защитный слой для микробов.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Вставьте пропущенные предлоги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7092280" cy="6309320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1)Мой отец работает инженером ___ заводе, а мать учительницей </a:t>
            </a:r>
            <a:r>
              <a:rPr lang="ru-RU" sz="3600" b="1" dirty="0" err="1" smtClean="0"/>
              <a:t>__школе</a:t>
            </a:r>
            <a:r>
              <a:rPr lang="ru-RU" sz="3600" b="1" dirty="0" smtClean="0"/>
              <a:t>. 2) Старшая сестра учится __ университете __ экономическом факультете. 3) Я ещё учусь </a:t>
            </a:r>
            <a:r>
              <a:rPr lang="ru-RU" sz="3600" b="1" dirty="0" err="1" smtClean="0"/>
              <a:t>__школе</a:t>
            </a:r>
            <a:r>
              <a:rPr lang="ru-RU" sz="3600" b="1" dirty="0" smtClean="0"/>
              <a:t> и мечтаю летать __ самолёте. 4) Летом наша семья разъедется</a:t>
            </a:r>
          </a:p>
          <a:p>
            <a:pPr>
              <a:buNone/>
            </a:pPr>
            <a:r>
              <a:rPr lang="ru-RU" sz="3600" b="1" dirty="0" smtClean="0"/>
              <a:t>   __ разные места. 5) Я с отцом по</a:t>
            </a:r>
          </a:p>
          <a:p>
            <a:pPr>
              <a:buNone/>
            </a:pPr>
            <a:r>
              <a:rPr lang="ru-RU" sz="3600" b="1" dirty="0" smtClean="0"/>
              <a:t>  еду __ Кавказ. 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92280" y="548680"/>
            <a:ext cx="2051720" cy="6309320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В    НА</a:t>
            </a:r>
          </a:p>
          <a:p>
            <a:pPr>
              <a:buNone/>
            </a:pPr>
            <a:endParaRPr lang="ru-RU" sz="4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   В.п.,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   </a:t>
            </a:r>
            <a:r>
              <a:rPr lang="ru-RU" sz="4800" b="1" i="1" dirty="0" err="1" smtClean="0">
                <a:solidFill>
                  <a:srgbClr val="FF0000"/>
                </a:solidFill>
              </a:rPr>
              <a:t>П.п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24328" y="2492896"/>
            <a:ext cx="504056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8100392" y="2492896"/>
            <a:ext cx="504056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51520" y="0"/>
            <a:ext cx="4392488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dirty="0" smtClean="0"/>
              <a:t>по</a:t>
            </a:r>
          </a:p>
          <a:p>
            <a:pPr>
              <a:buNone/>
            </a:pPr>
            <a:r>
              <a:rPr lang="ru-RU" sz="5400" b="1" dirty="0" smtClean="0"/>
              <a:t>согласно</a:t>
            </a:r>
          </a:p>
          <a:p>
            <a:pPr>
              <a:buNone/>
            </a:pPr>
            <a:r>
              <a:rPr lang="ru-RU" sz="5400" b="1" dirty="0" smtClean="0"/>
              <a:t>благодаря</a:t>
            </a:r>
          </a:p>
          <a:p>
            <a:pPr>
              <a:buNone/>
            </a:pPr>
            <a:r>
              <a:rPr lang="ru-RU" sz="5400" b="1" dirty="0" smtClean="0"/>
              <a:t>вопреки</a:t>
            </a:r>
          </a:p>
          <a:p>
            <a:pPr>
              <a:buNone/>
            </a:pPr>
            <a:r>
              <a:rPr lang="ru-RU" sz="5400" b="1" dirty="0" smtClean="0"/>
              <a:t>наперекор</a:t>
            </a:r>
          </a:p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несмотря на</a:t>
            </a:r>
          </a:p>
          <a:p>
            <a:pPr>
              <a:buNone/>
            </a:pPr>
            <a:endParaRPr lang="ru-RU" sz="5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b="1" dirty="0" smtClean="0"/>
              <a:t>        </a:t>
            </a:r>
          </a:p>
          <a:p>
            <a:pPr>
              <a:buNone/>
            </a:pPr>
            <a:r>
              <a:rPr lang="ru-RU" sz="5400" b="1" dirty="0" smtClean="0"/>
              <a:t>           </a:t>
            </a:r>
            <a:r>
              <a:rPr lang="ru-RU" sz="6000" b="1" dirty="0" err="1" smtClean="0"/>
              <a:t>Д.п</a:t>
            </a:r>
            <a:endParaRPr lang="ru-RU" sz="6000" b="1" dirty="0" smtClean="0"/>
          </a:p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   </a:t>
            </a:r>
          </a:p>
          <a:p>
            <a:pPr>
              <a:buNone/>
            </a:pPr>
            <a:r>
              <a:rPr lang="ru-RU" sz="5400" b="1" dirty="0" smtClean="0"/>
              <a:t>          </a:t>
            </a:r>
            <a:r>
              <a:rPr lang="ru-RU" sz="7200" b="1" dirty="0" err="1" smtClean="0"/>
              <a:t>В.п</a:t>
            </a:r>
            <a:endParaRPr lang="ru-RU" sz="72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000496" y="2571744"/>
            <a:ext cx="18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6248" y="5643578"/>
            <a:ext cx="14401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3419872" y="332656"/>
            <a:ext cx="443480" cy="4453666"/>
          </a:xfrm>
          <a:prstGeom prst="rightBrac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2368544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Предлог ПО </a:t>
            </a:r>
            <a:r>
              <a:rPr lang="ru-RU" sz="5400" b="1" i="1" dirty="0" smtClean="0"/>
              <a:t>употребляется</a:t>
            </a:r>
            <a:r>
              <a:rPr lang="ru-RU" sz="5400" b="1" i="1" dirty="0" smtClean="0">
                <a:solidFill>
                  <a:srgbClr val="FF0000"/>
                </a:solidFill>
              </a:rPr>
              <a:t> с П.п. </a:t>
            </a:r>
            <a:r>
              <a:rPr lang="ru-RU" sz="5400" b="1" i="1" dirty="0" smtClean="0"/>
              <a:t>в значении </a:t>
            </a:r>
            <a:r>
              <a:rPr lang="ru-RU" sz="5400" b="1" i="1" dirty="0" smtClean="0">
                <a:solidFill>
                  <a:srgbClr val="FF0000"/>
                </a:solidFill>
              </a:rPr>
              <a:t>«после чего-либо»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3214686"/>
            <a:ext cx="8229600" cy="3340105"/>
          </a:xfrm>
        </p:spPr>
        <p:txBody>
          <a:bodyPr>
            <a:normAutofit fontScale="92500" lnSpcReduction="20000"/>
          </a:bodyPr>
          <a:lstStyle/>
          <a:p>
            <a:r>
              <a:rPr lang="ru-RU" sz="6600" b="1" dirty="0" smtClean="0"/>
              <a:t>Выяснить по прибытии на место стоянки;</a:t>
            </a:r>
          </a:p>
          <a:p>
            <a:r>
              <a:rPr lang="ru-RU" sz="6600" b="1" dirty="0" smtClean="0"/>
              <a:t>По приезде в город.</a:t>
            </a:r>
            <a:endParaRPr lang="ru-RU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При </a:t>
            </a:r>
            <a:r>
              <a:rPr lang="ru-RU" sz="4800" b="1" dirty="0" smtClean="0">
                <a:solidFill>
                  <a:srgbClr val="FF0000"/>
                </a:solidFill>
              </a:rPr>
              <a:t>глаголах чувства </a:t>
            </a:r>
            <a:r>
              <a:rPr lang="ru-RU" sz="4800" b="1" dirty="0" smtClean="0"/>
              <a:t>(</a:t>
            </a:r>
            <a:r>
              <a:rPr lang="ru-RU" sz="4800" b="1" i="1" dirty="0" smtClean="0"/>
              <a:t>горевать, грустить, скучать </a:t>
            </a:r>
            <a:r>
              <a:rPr lang="ru-RU" sz="4800" b="1" dirty="0" smtClean="0"/>
              <a:t>и пр.) предлог </a:t>
            </a:r>
            <a:r>
              <a:rPr lang="ru-RU" sz="4800" b="1" dirty="0" smtClean="0">
                <a:solidFill>
                  <a:srgbClr val="FF0000"/>
                </a:solidFill>
              </a:rPr>
              <a:t>ПО </a:t>
            </a:r>
            <a:r>
              <a:rPr lang="ru-RU" sz="4800" b="1" dirty="0" smtClean="0"/>
              <a:t>употребляется с </a:t>
            </a:r>
            <a:r>
              <a:rPr lang="ru-RU" sz="4800" b="1" u="sng" dirty="0" smtClean="0">
                <a:solidFill>
                  <a:srgbClr val="FF0000"/>
                </a:solidFill>
              </a:rPr>
              <a:t>существительными в </a:t>
            </a:r>
            <a:r>
              <a:rPr lang="ru-RU" sz="4800" b="1" u="sng" dirty="0" err="1" smtClean="0">
                <a:solidFill>
                  <a:srgbClr val="FF0000"/>
                </a:solidFill>
              </a:rPr>
              <a:t>Дат.п</a:t>
            </a:r>
            <a:r>
              <a:rPr lang="ru-RU" sz="4800" b="1" u="sng" dirty="0" smtClean="0">
                <a:solidFill>
                  <a:srgbClr val="FF0000"/>
                </a:solidFill>
              </a:rPr>
              <a:t>., </a:t>
            </a:r>
            <a:r>
              <a:rPr lang="ru-RU" sz="4800" b="1" dirty="0" smtClean="0"/>
              <a:t>а </a:t>
            </a:r>
            <a:r>
              <a:rPr lang="ru-RU" sz="4800" b="1" u="sng" dirty="0" smtClean="0">
                <a:solidFill>
                  <a:srgbClr val="FF0000"/>
                </a:solidFill>
              </a:rPr>
              <a:t>с местоимениями – в Пр.п.</a:t>
            </a:r>
            <a:endParaRPr lang="ru-RU" sz="4800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500570"/>
            <a:ext cx="8229600" cy="1911345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Грущу по брату,</a:t>
            </a:r>
          </a:p>
          <a:p>
            <a:r>
              <a:rPr lang="ru-RU" sz="5400" b="1" i="1" dirty="0" smtClean="0"/>
              <a:t>НО: по вас.</a:t>
            </a:r>
            <a:endParaRPr lang="ru-RU" sz="54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-180528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800" b="1" dirty="0" smtClean="0"/>
              <a:t>    1)Я соскучился __ отцу, матери, сестре. 2) Всё нужно выполнять __                инструкции. 3) Поход состоялся __         хорошей погоде. 4) Мальчик остался в классе __  просьбе друга. 5) Всходы были дружными, ___                   засуху.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-171400"/>
            <a:ext cx="926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340768"/>
            <a:ext cx="2810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согласно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132856"/>
            <a:ext cx="330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благодаря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3501008"/>
            <a:ext cx="926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4941168"/>
            <a:ext cx="3926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несмотря на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367</Words>
  <Application>Microsoft Office PowerPoint</Application>
  <PresentationFormat>Экран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Городская</vt:lpstr>
      <vt:lpstr>Употребление предлогов в русском языке</vt:lpstr>
      <vt:lpstr>С помощью предлогов разграничьте значения продиктованных слов, включив их в словосочетания в качестве главных</vt:lpstr>
      <vt:lpstr>Спешите купить!</vt:lpstr>
      <vt:lpstr>Вставьте пропущенные предлоги</vt:lpstr>
      <vt:lpstr>Слайд 5</vt:lpstr>
      <vt:lpstr>Предлог ПО употребляется с П.п. в значении «после чего-либо»</vt:lpstr>
      <vt:lpstr>При глаголах чувства (горевать, грустить, скучать и пр.) предлог ПО употребляется с существительными в Дат.п., а с местоимениями – в Пр.п.</vt:lpstr>
      <vt:lpstr>Слайд 8</vt:lpstr>
    </vt:vector>
  </TitlesOfParts>
  <Company>2044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предлогов в русском языке</dc:title>
  <dc:creator>310</dc:creator>
  <cp:lastModifiedBy>310</cp:lastModifiedBy>
  <cp:revision>23</cp:revision>
  <dcterms:created xsi:type="dcterms:W3CDTF">2015-02-13T08:15:57Z</dcterms:created>
  <dcterms:modified xsi:type="dcterms:W3CDTF">2015-02-19T09:00:01Z</dcterms:modified>
</cp:coreProperties>
</file>