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9"/>
  </p:notesMasterIdLst>
  <p:sldIdLst>
    <p:sldId id="257" r:id="rId2"/>
    <p:sldId id="274" r:id="rId3"/>
    <p:sldId id="275" r:id="rId4"/>
    <p:sldId id="276" r:id="rId5"/>
    <p:sldId id="279" r:id="rId6"/>
    <p:sldId id="263" r:id="rId7"/>
    <p:sldId id="281" r:id="rId8"/>
    <p:sldId id="296" r:id="rId9"/>
    <p:sldId id="283" r:id="rId10"/>
    <p:sldId id="287" r:id="rId11"/>
    <p:sldId id="292" r:id="rId12"/>
    <p:sldId id="285" r:id="rId13"/>
    <p:sldId id="288" r:id="rId14"/>
    <p:sldId id="298" r:id="rId15"/>
    <p:sldId id="300" r:id="rId16"/>
    <p:sldId id="302" r:id="rId17"/>
    <p:sldId id="303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00"/>
    <a:srgbClr val="04787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16" autoAdjust="0"/>
    <p:restoredTop sz="96655" autoAdjust="0"/>
  </p:normalViewPr>
  <p:slideViewPr>
    <p:cSldViewPr>
      <p:cViewPr>
        <p:scale>
          <a:sx n="71" d="100"/>
          <a:sy n="71" d="100"/>
        </p:scale>
        <p:origin x="-31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ADD6A90-CF34-4CE4-8274-252A531BC492}" type="datetimeFigureOut">
              <a:rPr lang="ru-RU"/>
              <a:pPr>
                <a:defRPr/>
              </a:pPr>
              <a:t>12.02.2015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DE051BF-4D1B-4927-B055-9279BE16FC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B2F32A-B457-4EE6-8639-3901DDCA4F1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Полилиния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1332767423 h 528"/>
                <a:gd name="T6" fmla="*/ 120019431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1086A99-03EF-444A-9767-38D73F838D8A}" type="datetimeFigureOut">
              <a:rPr lang="ru-RU"/>
              <a:pPr>
                <a:defRPr/>
              </a:pPr>
              <a:t>12.02.2015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EE45699-153A-47A4-A353-9510E941C1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21904-8081-46E9-88DB-A0F6E6DC46F7}" type="datetimeFigureOut">
              <a:rPr lang="ru-RU"/>
              <a:pPr>
                <a:defRPr/>
              </a:pPr>
              <a:t>12.02.2015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1C0FE-1C43-4D04-99BE-EBD5DBD8CC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8DA86-1EE8-4D11-8AEE-51EE395F15BD}" type="datetimeFigureOut">
              <a:rPr lang="ru-RU"/>
              <a:pPr>
                <a:defRPr/>
              </a:pPr>
              <a:t>12.02.2015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44535-4152-461C-A7EA-3248FD8632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E20E8-3415-4D0D-BF4A-E89BD9318BE0}" type="datetimeFigureOut">
              <a:rPr lang="ru-RU"/>
              <a:pPr>
                <a:defRPr/>
              </a:pPr>
              <a:t>12.02.2015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A220A-0952-417B-8BCC-29B0BCCA20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DDD58CA-5E90-40F1-9C6B-7EED0A3F455C}" type="datetimeFigureOut">
              <a:rPr lang="ru-RU"/>
              <a:pPr>
                <a:defRPr/>
              </a:pPr>
              <a:t>12.02.2015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EC3B454-C988-4326-9722-36CD7CBADE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62ED488-0229-48A1-B555-5F0590DCBB1E}" type="datetimeFigureOut">
              <a:rPr lang="ru-RU"/>
              <a:pPr>
                <a:defRPr/>
              </a:pPr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513834C-0BBD-4C03-93C8-1492F084EF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F1A256-BC1D-46CD-8356-B984008898BE}" type="datetimeFigureOut">
              <a:rPr lang="ru-RU"/>
              <a:pPr>
                <a:defRPr/>
              </a:pPr>
              <a:t>12.02.2015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9651810-E7D1-4651-999C-98376D9376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C95E25-3AD1-420A-B312-6B68F4551022}" type="datetimeFigureOut">
              <a:rPr lang="ru-RU"/>
              <a:pPr>
                <a:defRPr/>
              </a:pPr>
              <a:t>12.02.2015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270F943-9BBA-45CD-BA09-FE948E9370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3C02E-7217-4C9F-B441-EF5FCB1D4A4F}" type="datetimeFigureOut">
              <a:rPr lang="ru-RU"/>
              <a:pPr>
                <a:defRPr/>
              </a:pPr>
              <a:t>12.02.2015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E972F-216C-472C-AE0F-9FC147421D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DF3EE3A-D11D-4341-8A5C-2EEC111BF179}" type="datetimeFigureOut">
              <a:rPr lang="ru-RU"/>
              <a:pPr>
                <a:defRPr/>
              </a:pPr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F7DDD54-9650-494B-A290-E84F750ED7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Полилиния 1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1330642500 h 528"/>
              <a:gd name="T6" fmla="*/ 2091398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452592B-D976-4268-A3A8-D5784B7DDE4E}" type="datetimeFigureOut">
              <a:rPr lang="ru-RU"/>
              <a:pPr>
                <a:defRPr/>
              </a:pPr>
              <a:t>12.02.2015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370799E-A018-427B-A897-336D29104A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27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1330642500 h 528"/>
              <a:gd name="T6" fmla="*/ 2091398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02C13CC-6074-42E4-91A9-42B9A75CA212}" type="datetimeFigureOut">
              <a:rPr lang="ru-RU"/>
              <a:pPr>
                <a:defRPr/>
              </a:pPr>
              <a:t>12.02.2015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5069820-9ABB-4AF1-8F28-B622F27697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55" r:id="rId2"/>
    <p:sldLayoutId id="2147483860" r:id="rId3"/>
    <p:sldLayoutId id="2147483861" r:id="rId4"/>
    <p:sldLayoutId id="2147483862" r:id="rId5"/>
    <p:sldLayoutId id="2147483863" r:id="rId6"/>
    <p:sldLayoutId id="2147483856" r:id="rId7"/>
    <p:sldLayoutId id="2147483864" r:id="rId8"/>
    <p:sldLayoutId id="2147483865" r:id="rId9"/>
    <p:sldLayoutId id="2147483857" r:id="rId10"/>
    <p:sldLayoutId id="214748385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MCj042826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0"/>
            <a:ext cx="2714625" cy="26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929063" y="0"/>
            <a:ext cx="5000625" cy="5170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6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  <a:p>
            <a:pPr>
              <a:defRPr/>
            </a:pPr>
            <a:r>
              <a:rPr lang="ru-RU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Из опыта </a:t>
            </a:r>
          </a:p>
          <a:p>
            <a:pPr>
              <a:defRPr/>
            </a:pPr>
            <a:r>
              <a:rPr lang="ru-RU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работы  </a:t>
            </a:r>
          </a:p>
          <a:p>
            <a:pPr>
              <a:defRPr/>
            </a:pPr>
            <a:r>
              <a:rPr lang="ru-RU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Хусаиновой </a:t>
            </a:r>
          </a:p>
          <a:p>
            <a:pPr>
              <a:defRPr/>
            </a:pPr>
            <a:r>
              <a:rPr lang="ru-RU" sz="5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Ильсии</a:t>
            </a:r>
            <a:r>
              <a:rPr lang="ru-RU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</a:t>
            </a:r>
          </a:p>
          <a:p>
            <a:pPr>
              <a:defRPr/>
            </a:pPr>
            <a:r>
              <a:rPr lang="ru-RU" sz="5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Ильдусовны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0" y="5994400"/>
            <a:ext cx="9144000" cy="863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Муниципальное   бюджетное   образовательное   учреждние </a:t>
            </a:r>
            <a:br>
              <a:rPr lang="ru-RU" sz="2000" b="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000" b="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«Средняя    общеобразовательная   школа  №15   </a:t>
            </a:r>
            <a:br>
              <a:rPr lang="ru-RU" sz="2000" b="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000" b="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   углублённым  изучением   отдельных    предметов    ЗМР РТ»</a:t>
            </a:r>
            <a:endParaRPr lang="ru-RU" sz="2000" b="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078" name="Picture 6" descr="C:\Documents and Settings\1\Рабочий стол\x_d6e1a5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929058" cy="600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Новый точечный рисунок (2)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260649"/>
            <a:ext cx="9144000" cy="6030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Текстовый редактор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9459" name="Picture 4" descr="Новый точечный рисунок (6)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7544" y="908720"/>
            <a:ext cx="7705725" cy="5508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6" descr="MS Office 2003 Wo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50" y="188913"/>
            <a:ext cx="7096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1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Программа «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My test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20483" name="Picture 5" descr="Новый точечный рисунок (5)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926505"/>
            <a:ext cx="9144000" cy="5697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7" name="Picture 4" descr="Новый точечный рисунок (4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6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Компьютер обеспечивает формирование языковой и коммуникативной компетентности</a:t>
            </a:r>
            <a:r>
              <a:rPr lang="ru-RU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</a:br>
            <a:endParaRPr lang="ru-RU" dirty="0" smtClean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56992"/>
            <a:ext cx="3671887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2349500"/>
            <a:ext cx="30257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1979613" y="260350"/>
            <a:ext cx="4876800" cy="936625"/>
            <a:chOff x="1440" y="912"/>
            <a:chExt cx="2352" cy="384"/>
          </a:xfrm>
        </p:grpSpPr>
        <p:sp>
          <p:nvSpPr>
            <p:cNvPr id="5" name="AutoShape 21"/>
            <p:cNvSpPr>
              <a:spLocks noChangeArrowheads="1"/>
            </p:cNvSpPr>
            <p:nvPr/>
          </p:nvSpPr>
          <p:spPr bwMode="auto">
            <a:xfrm>
              <a:off x="1440" y="912"/>
              <a:ext cx="2352" cy="384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3200" b="1">
                  <a:solidFill>
                    <a:srgbClr val="FFFF00"/>
                  </a:solidFill>
                  <a:latin typeface="Tahoma" pitchFamily="34" charset="0"/>
                  <a:cs typeface="Tahoma" pitchFamily="34" charset="0"/>
                </a:rPr>
                <a:t>Виды деятельности</a:t>
              </a:r>
            </a:p>
          </p:txBody>
        </p:sp>
        <p:sp>
          <p:nvSpPr>
            <p:cNvPr id="23566" name="Text Box 22"/>
            <p:cNvSpPr txBox="1">
              <a:spLocks noChangeArrowheads="1"/>
            </p:cNvSpPr>
            <p:nvPr/>
          </p:nvSpPr>
          <p:spPr bwMode="auto">
            <a:xfrm>
              <a:off x="1440" y="960"/>
              <a:ext cx="2256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1600" b="1">
                <a:solidFill>
                  <a:srgbClr val="CC00CC"/>
                </a:solidFill>
              </a:endParaRPr>
            </a:p>
          </p:txBody>
        </p:sp>
      </p:grpSp>
      <p:sp>
        <p:nvSpPr>
          <p:cNvPr id="7" name="AutoShape 21"/>
          <p:cNvSpPr>
            <a:spLocks noChangeArrowheads="1"/>
          </p:cNvSpPr>
          <p:nvPr/>
        </p:nvSpPr>
        <p:spPr bwMode="auto">
          <a:xfrm>
            <a:off x="179388" y="1916113"/>
            <a:ext cx="2952750" cy="1101725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Слушание </a:t>
            </a:r>
          </a:p>
          <a:p>
            <a:pPr algn="ctr">
              <a:defRPr/>
            </a:pPr>
            <a:r>
              <a:rPr lang="ru-RU" sz="2400" b="1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образцовой речи</a:t>
            </a:r>
          </a:p>
        </p:txBody>
      </p:sp>
      <p:sp>
        <p:nvSpPr>
          <p:cNvPr id="8" name="AutoShape 21"/>
          <p:cNvSpPr>
            <a:spLocks noChangeArrowheads="1"/>
          </p:cNvSpPr>
          <p:nvPr/>
        </p:nvSpPr>
        <p:spPr bwMode="auto">
          <a:xfrm>
            <a:off x="1258888" y="3500438"/>
            <a:ext cx="2665412" cy="1223962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Озвучивание </a:t>
            </a:r>
          </a:p>
          <a:p>
            <a:pPr algn="ctr">
              <a:defRPr/>
            </a:pPr>
            <a:r>
              <a:rPr lang="ru-RU" sz="2400" b="1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текстов</a:t>
            </a:r>
          </a:p>
        </p:txBody>
      </p:sp>
      <p:sp>
        <p:nvSpPr>
          <p:cNvPr id="9" name="AutoShape 21"/>
          <p:cNvSpPr>
            <a:spLocks noChangeArrowheads="1"/>
          </p:cNvSpPr>
          <p:nvPr/>
        </p:nvSpPr>
        <p:spPr bwMode="auto">
          <a:xfrm>
            <a:off x="2987675" y="5300663"/>
            <a:ext cx="2952750" cy="1368425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Воспроизведение </a:t>
            </a:r>
          </a:p>
          <a:p>
            <a:pPr algn="ctr">
              <a:defRPr/>
            </a:pPr>
            <a:r>
              <a:rPr lang="ru-RU" sz="2400" b="1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текстов</a:t>
            </a:r>
          </a:p>
        </p:txBody>
      </p:sp>
      <p:sp>
        <p:nvSpPr>
          <p:cNvPr id="10" name="AutoShape 21"/>
          <p:cNvSpPr>
            <a:spLocks noChangeArrowheads="1"/>
          </p:cNvSpPr>
          <p:nvPr/>
        </p:nvSpPr>
        <p:spPr bwMode="auto">
          <a:xfrm>
            <a:off x="5219700" y="3500438"/>
            <a:ext cx="2952750" cy="1173162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Заучивание </a:t>
            </a:r>
          </a:p>
          <a:p>
            <a:pPr algn="ctr">
              <a:defRPr/>
            </a:pPr>
            <a:r>
              <a:rPr lang="ru-RU" sz="2400" b="1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текстов</a:t>
            </a:r>
          </a:p>
        </p:txBody>
      </p:sp>
      <p:sp>
        <p:nvSpPr>
          <p:cNvPr id="11" name="AutoShape 21"/>
          <p:cNvSpPr>
            <a:spLocks noChangeArrowheads="1"/>
          </p:cNvSpPr>
          <p:nvPr/>
        </p:nvSpPr>
        <p:spPr bwMode="auto">
          <a:xfrm>
            <a:off x="5795963" y="1916113"/>
            <a:ext cx="2952750" cy="1101725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Занимательные </a:t>
            </a:r>
          </a:p>
          <a:p>
            <a:pPr algn="ctr">
              <a:defRPr/>
            </a:pPr>
            <a:r>
              <a:rPr lang="ru-RU" sz="2400" b="1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упражнения</a:t>
            </a:r>
          </a:p>
        </p:txBody>
      </p:sp>
      <p:sp>
        <p:nvSpPr>
          <p:cNvPr id="14" name="Стрелка вниз 13"/>
          <p:cNvSpPr/>
          <p:nvPr/>
        </p:nvSpPr>
        <p:spPr>
          <a:xfrm rot="1611456">
            <a:off x="3562350" y="1292225"/>
            <a:ext cx="287338" cy="1035050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252139">
            <a:off x="3738563" y="1411288"/>
            <a:ext cx="333375" cy="1847850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20189824">
            <a:off x="5105400" y="1312863"/>
            <a:ext cx="269875" cy="1023937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20848980">
            <a:off x="4911725" y="1498600"/>
            <a:ext cx="333375" cy="1847850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4356100" y="1557338"/>
            <a:ext cx="287338" cy="3527425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21005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b="1" i="1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исторический аспект изучаемого</a:t>
            </a:r>
          </a:p>
          <a:p>
            <a:pPr algn="ctr" eaLnBrk="1" hangingPunct="1"/>
            <a:endParaRPr lang="ru-RU" b="1" i="1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ru-RU" b="1" i="1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связь преподаваемого с настоящим, </a:t>
            </a:r>
          </a:p>
          <a:p>
            <a:pPr algn="ctr" eaLnBrk="1" hangingPunct="1">
              <a:buFont typeface="Arial" charset="0"/>
              <a:buNone/>
            </a:pPr>
            <a:r>
              <a:rPr lang="ru-RU" b="1" i="1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опора на современность </a:t>
            </a:r>
          </a:p>
          <a:p>
            <a:pPr algn="ctr" eaLnBrk="1" hangingPunct="1"/>
            <a:endParaRPr lang="ru-RU" b="1" i="1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ru-RU" b="1" i="1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выход в будущее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549275"/>
            <a:ext cx="8642350" cy="8683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i="1" u="sng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Урок должен быть жизненным</a:t>
            </a:r>
            <a:r>
              <a:rPr lang="ru-RU" sz="4000" i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sz="4000" i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</a:br>
            <a:endParaRPr lang="ru-RU" sz="4000" i="1" dirty="0" smtClean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5603" name="Picture 2" descr="C:\Documents and Settings\1\Рабочий стол\учитель года\P12201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173038" y="134938"/>
            <a:ext cx="5643562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Monotype Corsiva" pitchFamily="66" charset="0"/>
              </a:rPr>
              <a:t>Детский язык – колокольчик,</a:t>
            </a:r>
            <a:br>
              <a:rPr lang="ru-RU" sz="3200" b="1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200" b="1">
                <a:solidFill>
                  <a:srgbClr val="FF0000"/>
                </a:solidFill>
                <a:latin typeface="Monotype Corsiva" pitchFamily="66" charset="0"/>
              </a:rPr>
              <a:t>Вечно звенит, звучит тысяча вопросов.</a:t>
            </a:r>
            <a:br>
              <a:rPr lang="ru-RU" sz="3200" b="1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200" b="1">
                <a:solidFill>
                  <a:srgbClr val="FF0000"/>
                </a:solidFill>
                <a:latin typeface="Monotype Corsiva" pitchFamily="66" charset="0"/>
              </a:rPr>
              <a:t>Вы на все вопросы дали ответ —</a:t>
            </a:r>
            <a:br>
              <a:rPr lang="ru-RU" sz="3200" b="1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200" b="1">
                <a:solidFill>
                  <a:srgbClr val="FF0000"/>
                </a:solidFill>
                <a:latin typeface="Monotype Corsiva" pitchFamily="66" charset="0"/>
              </a:rPr>
              <a:t>Вы самый ученый человек.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2"/>
          <p:cNvSpPr>
            <a:spLocks noGrp="1"/>
          </p:cNvSpPr>
          <p:nvPr>
            <p:ph idx="1"/>
          </p:nvPr>
        </p:nvSpPr>
        <p:spPr>
          <a:xfrm>
            <a:off x="179388" y="1600200"/>
            <a:ext cx="5761037" cy="4525963"/>
          </a:xfrm>
        </p:spPr>
        <p:txBody>
          <a:bodyPr>
            <a:normAutofit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    </a:t>
            </a:r>
            <a:r>
              <a:rPr lang="ru-RU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Tahoma" pitchFamily="34" charset="0"/>
              </a:rPr>
              <a:t>Дойти до каждого ученика, 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Tahoma" pitchFamily="34" charset="0"/>
              </a:rPr>
              <a:t>помочь ему осознать 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Tahoma" pitchFamily="34" charset="0"/>
              </a:rPr>
              <a:t>собственные возможности, 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Tahoma" pitchFamily="34" charset="0"/>
              </a:rPr>
              <a:t>войти в мир культуры, 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Tahoma" pitchFamily="34" charset="0"/>
              </a:rPr>
              <a:t>найти свой путь.</a:t>
            </a:r>
            <a:endParaRPr lang="ru-RU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  <a:cs typeface="Tahoma" pitchFamily="34" charset="0"/>
            </a:endParaRPr>
          </a:p>
        </p:txBody>
      </p:sp>
      <p:pic>
        <p:nvPicPr>
          <p:cNvPr id="10243" name="Picture 10" descr="42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260350"/>
            <a:ext cx="2801937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C:\Users\Владелец\Desktop\Nekakvs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50813"/>
            <a:ext cx="467995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457200" y="549275"/>
            <a:ext cx="8435975" cy="5576888"/>
          </a:xfrm>
        </p:spPr>
        <p:txBody>
          <a:bodyPr>
            <a:normAutofit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Каждый  человек -            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                                              единственный и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                                             неповторимый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                                               в своей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                                          индивидуальности</a:t>
            </a:r>
            <a:r>
              <a:rPr lang="ru-RU" sz="2800" b="1" i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.                  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2800" b="1" i="1" dirty="0" smtClean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2800" b="1" i="1" dirty="0" smtClean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В процессе обучения и воспитания мы должны учитывать индивидуальность и неповторимость каждого ученика</a:t>
            </a:r>
            <a:r>
              <a:rPr lang="ru-RU" sz="2800" i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.</a:t>
            </a:r>
            <a:r>
              <a:rPr lang="ru-RU" sz="2800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3"/>
          <p:cNvSpPr>
            <a:spLocks noGrp="1"/>
          </p:cNvSpPr>
          <p:nvPr>
            <p:ph type="ctrTitle"/>
          </p:nvPr>
        </p:nvSpPr>
        <p:spPr>
          <a:xfrm>
            <a:off x="-1214478" y="0"/>
            <a:ext cx="9144000" cy="1168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Современный ребёнок живёт  </a:t>
            </a:r>
            <a:br>
              <a:rPr lang="ru-RU" sz="3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ru-RU" sz="3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в мире электронной культуры</a:t>
            </a:r>
          </a:p>
        </p:txBody>
      </p:sp>
      <p:pic>
        <p:nvPicPr>
          <p:cNvPr id="6" name="Picture 130" descr="кла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500188"/>
            <a:ext cx="6153150" cy="436086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7" name="Picture 6" descr="2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13" y="4786313"/>
            <a:ext cx="2514600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428625"/>
            <a:ext cx="8229600" cy="3929063"/>
          </a:xfrm>
        </p:spPr>
        <p:txBody>
          <a:bodyPr>
            <a:normAutofit fontScale="85000" lnSpcReduction="20000"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>
                <a:latin typeface="Arial Narrow" pitchFamily="34" charset="0"/>
              </a:rPr>
              <a:t>    </a:t>
            </a:r>
            <a:r>
              <a:rPr lang="ru-RU" sz="4300" b="1" i="1" dirty="0" smtClean="0">
                <a:latin typeface="Arial Narrow" pitchFamily="34" charset="0"/>
              </a:rPr>
              <a:t>Ведущая идея моего формирующего педагогического опыта: </a:t>
            </a:r>
            <a:r>
              <a:rPr lang="ru-RU" sz="43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ahoma" pitchFamily="34" charset="0"/>
              </a:rPr>
              <a:t>создание условий 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43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ahoma" pitchFamily="34" charset="0"/>
              </a:rPr>
              <a:t>для активизации учебной деятельности посредством использования информационно-коммуникативных технологий в образовательном процессе</a:t>
            </a:r>
            <a:r>
              <a:rPr lang="ru-RU" sz="43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Tahoma" pitchFamily="34" charset="0"/>
              </a:rPr>
              <a:t>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</p:txBody>
      </p:sp>
      <p:pic>
        <p:nvPicPr>
          <p:cNvPr id="4" name="Picture 6" descr="2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6125" y="3000375"/>
            <a:ext cx="4587875" cy="36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" descr="D:\Мои док_На_D\ирина николаевна\материалы для оформления слайдов\клипарты\Анимация\26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5589588"/>
            <a:ext cx="7334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D:\Мои док_На_D\ирина николаевна\материалы для оформления слайдов\клипарты\Анимация\26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5013325"/>
            <a:ext cx="7334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5" descr="D:\Мои док_На_D\ирина николаевна\материалы для оформления слайдов\клипарты\Анимация\26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4221163"/>
            <a:ext cx="7334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5" descr="D:\Мои док_На_D\ирина николаевна\материалы для оформления слайдов\клипарты\Анимация\26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141663"/>
            <a:ext cx="7334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179388" y="981075"/>
            <a:ext cx="8507412" cy="554355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ru-RU" sz="3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Повысить мотивацию обучения и эффективность урока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познавательный интерес и творческую активность  учащихся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Повышать качество знаний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Стимулировать самостоятельность учащихся при подготовке к урокам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Совершенствовать формы и методы организации учебного процесса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ru-RU" sz="3000" dirty="0" smtClean="0"/>
          </a:p>
        </p:txBody>
      </p:sp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5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достижения данной цели мною определены следующие задачи: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sz="32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</a:br>
            <a:endParaRPr lang="ru-RU" sz="3200" dirty="0" smtClean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10" descr="ki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96075" y="3214688"/>
            <a:ext cx="24479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-50195"/>
            <a:ext cx="8229600" cy="11430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Использование ИКТ</a:t>
            </a:r>
          </a:p>
        </p:txBody>
      </p:sp>
      <p:sp>
        <p:nvSpPr>
          <p:cNvPr id="15363" name="AutoShape 2" descr="http://umelitsa.ru/uploads/posts/2010-01/1263674426_1208249746_obuchenie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4" name="AutoShape 4" descr="http://umelitsa.ru/uploads/posts/2010-01/1263674426_1208249746_obuchenie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5" name="AutoShape 6" descr="http://umelitsa.ru/uploads/posts/2010-01/1263674426_1208249746_obuchenie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6" name="AutoShape 8" descr="http://umelitsa.ru/uploads/posts/2010-01/1263674426_1208249746_obuchenie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7" name="AutoShape 10" descr="http://go1.imgsmail.ru/imgpreview?key=http%3A//umelitsa.ru/uploads/posts/2010-01/1263674426_1208249746_obuchenie-1.jpg&amp;mb=imgdb_preview_991&amp;w=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8" name="AutoShape 12" descr="http://go1.imgsmail.ru/imgpreview?key=http%3A//norbekovclub.ru/upload/resize_cache/blog/f75/721_1000_1/f758847d38b758b6d80ec6cdebfd6232.jpg&amp;mb=imgdb_preview_12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9" name="AutoShape 14" descr="http://go1.imgsmail.ru/imgpreview?key=http%3A//norbekovclub.ru/upload/resize_cache/blog/f75/721_1000_1/f758847d38b758b6d80ec6cdebfd6232.jpg&amp;mb=imgdb_preview_12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0" name="AutoShape 16" descr="http://umelitsa.ru/uploads/posts/2010-01/1263674426_1208249746_obuchenie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1" name="AutoShape 18" descr="http://umelitsa.ru/uploads/posts/2010-01/1263674426_1208249746_obuchenie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2" name="AutoShape 20" descr="http://umelitsa.ru/uploads/posts/2010-01/1263674426_1208249746_obuchenie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20689048">
            <a:off x="320499" y="513141"/>
            <a:ext cx="2854998" cy="2828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75413">
            <a:off x="3392488" y="1006475"/>
            <a:ext cx="2640012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74108">
            <a:off x="304056" y="3636755"/>
            <a:ext cx="3671887" cy="278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8088" y="1444625"/>
            <a:ext cx="2754312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22788" y="4200525"/>
            <a:ext cx="3552825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mtClean="0"/>
              <a:t>     </a:t>
            </a:r>
            <a:r>
              <a:rPr lang="ru-RU" sz="3600" b="1" i="1" smtClean="0">
                <a:solidFill>
                  <a:srgbClr val="C00000"/>
                </a:solidFill>
                <a:latin typeface="Monotype Corsiva" pitchFamily="66" charset="0"/>
                <a:cs typeface="Tahoma" pitchFamily="34" charset="0"/>
              </a:rPr>
              <a:t>Увиденное запоминается </a:t>
            </a:r>
          </a:p>
          <a:p>
            <a:pPr algn="ctr" eaLnBrk="1" hangingPunct="1">
              <a:buFont typeface="Arial" charset="0"/>
              <a:buNone/>
            </a:pPr>
            <a:r>
              <a:rPr lang="ru-RU" sz="3600" b="1" i="1" smtClean="0">
                <a:solidFill>
                  <a:srgbClr val="C00000"/>
                </a:solidFill>
                <a:latin typeface="Monotype Corsiva" pitchFamily="66" charset="0"/>
                <a:cs typeface="Tahoma" pitchFamily="34" charset="0"/>
              </a:rPr>
              <a:t>   гораздо лучше, </a:t>
            </a:r>
          </a:p>
          <a:p>
            <a:pPr algn="ctr" eaLnBrk="1" hangingPunct="1">
              <a:buFont typeface="Arial" charset="0"/>
              <a:buNone/>
            </a:pPr>
            <a:endParaRPr lang="ru-RU" sz="3600" b="1" i="1" smtClean="0">
              <a:solidFill>
                <a:srgbClr val="C00000"/>
              </a:solidFill>
              <a:latin typeface="Monotype Corsiva" pitchFamily="66" charset="0"/>
              <a:cs typeface="Tahoma" pitchFamily="34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ru-RU" sz="3600" b="1" i="1" smtClean="0">
                <a:solidFill>
                  <a:srgbClr val="C00000"/>
                </a:solidFill>
                <a:latin typeface="Monotype Corsiva" pitchFamily="66" charset="0"/>
                <a:cs typeface="Tahoma" pitchFamily="34" charset="0"/>
              </a:rPr>
              <a:t>значительно возрастает </a:t>
            </a:r>
          </a:p>
          <a:p>
            <a:pPr algn="ctr" eaLnBrk="1" hangingPunct="1">
              <a:buFont typeface="Arial" charset="0"/>
              <a:buNone/>
            </a:pPr>
            <a:r>
              <a:rPr lang="ru-RU" sz="3600" b="1" i="1" smtClean="0">
                <a:solidFill>
                  <a:srgbClr val="C00000"/>
                </a:solidFill>
                <a:latin typeface="Monotype Corsiva" pitchFamily="66" charset="0"/>
                <a:cs typeface="Tahoma" pitchFamily="34" charset="0"/>
              </a:rPr>
              <a:t>экономия учебного времени, </a:t>
            </a:r>
          </a:p>
          <a:p>
            <a:pPr algn="ctr" eaLnBrk="1" hangingPunct="1">
              <a:buFont typeface="Arial" charset="0"/>
              <a:buNone/>
            </a:pPr>
            <a:endParaRPr lang="ru-RU" sz="3600" b="1" i="1" smtClean="0">
              <a:solidFill>
                <a:srgbClr val="C00000"/>
              </a:solidFill>
              <a:latin typeface="Monotype Corsiva" pitchFamily="66" charset="0"/>
              <a:cs typeface="Tahoma" pitchFamily="34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ru-RU" sz="3600" b="1" i="1" smtClean="0">
                <a:solidFill>
                  <a:srgbClr val="C00000"/>
                </a:solidFill>
                <a:latin typeface="Monotype Corsiva" pitchFamily="66" charset="0"/>
                <a:cs typeface="Tahoma" pitchFamily="34" charset="0"/>
              </a:rPr>
              <a:t>а приобретенные знания сохраняются в памяти </a:t>
            </a:r>
          </a:p>
          <a:p>
            <a:pPr algn="ctr" eaLnBrk="1" hangingPunct="1">
              <a:buFont typeface="Arial" charset="0"/>
              <a:buNone/>
            </a:pPr>
            <a:r>
              <a:rPr lang="ru-RU" sz="3600" b="1" i="1" smtClean="0">
                <a:solidFill>
                  <a:srgbClr val="C00000"/>
                </a:solidFill>
                <a:latin typeface="Monotype Corsiva" pitchFamily="66" charset="0"/>
                <a:cs typeface="Tahoma" pitchFamily="34" charset="0"/>
              </a:rPr>
              <a:t>значительно дольше.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810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Проекты и мультимедийные презентации</a:t>
            </a:r>
          </a:p>
        </p:txBody>
      </p:sp>
      <p:pic>
        <p:nvPicPr>
          <p:cNvPr id="17411" name="Picture 5" descr="Новый точечный рисунок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5288" y="1066541"/>
            <a:ext cx="8353425" cy="5490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939</TotalTime>
  <Words>206</Words>
  <Application>Microsoft Office PowerPoint</Application>
  <PresentationFormat>Экран (4:3)</PresentationFormat>
  <Paragraphs>68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9" baseType="lpstr">
      <vt:lpstr>Arial</vt:lpstr>
      <vt:lpstr>Lucida Sans Unicode</vt:lpstr>
      <vt:lpstr>Wingdings 3</vt:lpstr>
      <vt:lpstr>Verdana</vt:lpstr>
      <vt:lpstr>Wingdings 2</vt:lpstr>
      <vt:lpstr>Calibri</vt:lpstr>
      <vt:lpstr>Monotype Corsiva</vt:lpstr>
      <vt:lpstr>Tahoma</vt:lpstr>
      <vt:lpstr>Arial Narrow</vt:lpstr>
      <vt:lpstr>Times New Roman</vt:lpstr>
      <vt:lpstr>Wingdings</vt:lpstr>
      <vt:lpstr>Открытая</vt:lpstr>
      <vt:lpstr>Муниципальное   бюджетное   образовательное   учреждние  «Средняя    общеобразовательная   школа  №15    с   углублённым  изучением   отдельных    предметов    ЗМР РТ»</vt:lpstr>
      <vt:lpstr>Слайд 2</vt:lpstr>
      <vt:lpstr>Слайд 3</vt:lpstr>
      <vt:lpstr>Современный ребёнок живёт   в мире электронной культуры</vt:lpstr>
      <vt:lpstr>Слайд 5</vt:lpstr>
      <vt:lpstr>Для достижения данной цели мною определены следующие задачи:  </vt:lpstr>
      <vt:lpstr>Использование ИКТ</vt:lpstr>
      <vt:lpstr>Слайд 8</vt:lpstr>
      <vt:lpstr>Проекты и мультимедийные презентации</vt:lpstr>
      <vt:lpstr>Слайд 10</vt:lpstr>
      <vt:lpstr>Текстовый редактор </vt:lpstr>
      <vt:lpstr>Программа «My test»</vt:lpstr>
      <vt:lpstr>Слайд 13</vt:lpstr>
      <vt:lpstr> Компьютер обеспечивает формирование языковой и коммуникативной компетентности </vt:lpstr>
      <vt:lpstr>Слайд 15</vt:lpstr>
      <vt:lpstr>Урок должен быть жизненным </vt:lpstr>
      <vt:lpstr>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Ильсия</dc:creator>
  <cp:lastModifiedBy>USER</cp:lastModifiedBy>
  <cp:revision>103</cp:revision>
  <dcterms:created xsi:type="dcterms:W3CDTF">2010-08-26T07:14:22Z</dcterms:created>
  <dcterms:modified xsi:type="dcterms:W3CDTF">2015-02-12T10:38:26Z</dcterms:modified>
</cp:coreProperties>
</file>