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2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9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2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4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9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0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72555-F03B-431E-A79C-8A7DBBD8A411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E6A20-ED38-4573-AB5A-55CAFDA9B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20087"/>
            <a:ext cx="9144000" cy="2387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Выразительность русской речи</a:t>
            </a: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12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олицетворение</a:t>
            </a:r>
            <a:r>
              <a:rPr lang="ru-RU" dirty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А Вовка от стыда готов был провалиться сквозь землю. 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Там стояла бывшая барская контора, которая смотрела на прохожих пугающе чёрными пустыми окнами. 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Солнце уже клонилось к закату, и  было совсем </a:t>
            </a:r>
            <a:r>
              <a:rPr lang="ru-RU" b="1" i="1" dirty="0" err="1"/>
              <a:t>по-вечернему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Он глянул в самый тёмный угол – прямо на него смотрели жуткие золотые глаза.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89228" y="3601184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Просторечная лексика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Просторечная лексика</a:t>
            </a:r>
            <a:r>
              <a:rPr lang="ru-RU" b="1" dirty="0"/>
              <a:t> </a:t>
            </a:r>
            <a:r>
              <a:rPr lang="ru-RU" dirty="0"/>
              <a:t> — слова, выражения, грамматические формы и конструкции, распространённые в нелитературной разговорной речи, свойственные </a:t>
            </a:r>
            <a:r>
              <a:rPr lang="ru-RU" dirty="0" smtClean="0"/>
              <a:t>малообразованным носителям</a:t>
            </a:r>
            <a:r>
              <a:rPr lang="ru-RU" dirty="0"/>
              <a:t> языка и явно отклоняющиеся от существующих литературных языковых норм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i="1" dirty="0"/>
              <a:t>братан</a:t>
            </a:r>
            <a:r>
              <a:rPr lang="ru-RU" dirty="0"/>
              <a:t>, </a:t>
            </a:r>
            <a:r>
              <a:rPr lang="ru-RU" i="1" dirty="0"/>
              <a:t>земляк</a:t>
            </a:r>
            <a:r>
              <a:rPr lang="ru-RU" dirty="0"/>
              <a:t>, </a:t>
            </a:r>
            <a:r>
              <a:rPr lang="ru-RU" i="1" dirty="0" err="1"/>
              <a:t>зёма</a:t>
            </a:r>
            <a:r>
              <a:rPr lang="ru-RU" dirty="0"/>
              <a:t>, </a:t>
            </a:r>
            <a:r>
              <a:rPr lang="ru-RU" i="1" dirty="0"/>
              <a:t>пацан</a:t>
            </a:r>
            <a:r>
              <a:rPr lang="ru-RU" dirty="0"/>
              <a:t> (к молодому мужчине — носителю просторечия), </a:t>
            </a:r>
            <a:r>
              <a:rPr lang="ru-RU" i="1" dirty="0"/>
              <a:t>отец</a:t>
            </a:r>
            <a:r>
              <a:rPr lang="ru-RU" dirty="0"/>
              <a:t>, </a:t>
            </a:r>
            <a:r>
              <a:rPr lang="ru-RU" i="1" dirty="0"/>
              <a:t>батя</a:t>
            </a:r>
            <a:r>
              <a:rPr lang="ru-RU" dirty="0"/>
              <a:t> (к пожилому мужчине), </a:t>
            </a:r>
            <a:r>
              <a:rPr lang="ru-RU" i="1" dirty="0"/>
              <a:t>мать</a:t>
            </a:r>
            <a:r>
              <a:rPr lang="ru-RU" dirty="0"/>
              <a:t> (к пожилой женщине).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57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просторечная лексика</a:t>
            </a:r>
            <a:r>
              <a:rPr lang="ru-RU" dirty="0" smtClean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– Ты бы, Лёня, рассказал чего-нибудь повеселей</a:t>
            </a:r>
            <a:r>
              <a:rPr lang="ru-RU" b="1" i="1" dirty="0" smtClean="0"/>
              <a:t>.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Встревает тут </a:t>
            </a:r>
            <a:r>
              <a:rPr lang="ru-RU" b="1" dirty="0" err="1" smtClean="0"/>
              <a:t>Федосья</a:t>
            </a:r>
            <a:r>
              <a:rPr lang="ru-RU" b="1" dirty="0" smtClean="0"/>
              <a:t>, баба из Пустыни…</a:t>
            </a:r>
          </a:p>
          <a:p>
            <a:r>
              <a:rPr lang="ru-RU" dirty="0"/>
              <a:t>3)</a:t>
            </a:r>
            <a:r>
              <a:rPr lang="ru-RU" b="1" i="1" dirty="0"/>
              <a:t>Эти доски и пригодятся</a:t>
            </a:r>
            <a:r>
              <a:rPr lang="ru-RU" b="1" i="1" dirty="0" smtClean="0"/>
              <a:t>.</a:t>
            </a:r>
          </a:p>
          <a:p>
            <a:r>
              <a:rPr lang="ru-RU" dirty="0"/>
              <a:t>4)</a:t>
            </a:r>
            <a:r>
              <a:rPr lang="ru-RU" b="1" i="1" dirty="0"/>
              <a:t>Особенно портрет Пугачёва – глядеть долго нельзя: кажется, с ним самим разговариваешь.</a:t>
            </a:r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954710" y="3301425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15" name="Вертикальный свиток 1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16" name="Стрелка вправо 1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4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Эпитет</a:t>
            </a:r>
            <a:r>
              <a:rPr lang="ru-RU" dirty="0"/>
              <a:t> - это образное определение, которое дает художественную характеристику явлению или предмету. Эпитет представляет собой сравнение и может быть выражен как именем прилагательным, так и существительным, глаголом или наречием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румяная заря, ангельский свет, быстрые мысли, человек-кран, легкое чтиво, золотой </a:t>
            </a:r>
            <a:r>
              <a:rPr lang="ru-RU" dirty="0"/>
              <a:t>человек. 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2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эпитет</a:t>
            </a:r>
            <a:r>
              <a:rPr lang="ru-RU" dirty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Но как-то </a:t>
            </a:r>
            <a:r>
              <a:rPr lang="ru-RU" b="1" i="1" dirty="0" err="1"/>
              <a:t>Белогрудку</a:t>
            </a:r>
            <a:r>
              <a:rPr lang="ru-RU" b="1" i="1" dirty="0"/>
              <a:t> выследили местные мальчишки, спустились за нею по косогору, притаились.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Однажды поселилась в чащобе косогора, пожалуй, одна из самых скрытных зверушек — белогрудая куница.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На следующий день </a:t>
            </a:r>
            <a:r>
              <a:rPr lang="ru-RU" b="1" i="1" dirty="0" err="1"/>
              <a:t>Белогрудка</a:t>
            </a:r>
            <a:r>
              <a:rPr lang="ru-RU" b="1" i="1" dirty="0"/>
              <a:t> прокралась на сеновал и осталась там до рассвета, а днём увидела своих малышей.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Один из них вынес старую шапку, заглянул в неё…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80678" y="4001294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4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Лексический повтор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Лексический повтор</a:t>
            </a:r>
            <a:r>
              <a:rPr lang="ru-RU" dirty="0"/>
              <a:t> — стилистическая фигура, заключающаяся в намеренном повторении в обозримом участке текста одного и того же слова либо речевой конструкции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r>
              <a:rPr lang="ru-RU" i="1" dirty="0"/>
              <a:t>Август</a:t>
            </a:r>
            <a:r>
              <a:rPr lang="ru-RU" dirty="0"/>
              <a:t> — астры,</a:t>
            </a:r>
            <a:br>
              <a:rPr lang="ru-RU" dirty="0"/>
            </a:br>
            <a:r>
              <a:rPr lang="ru-RU" i="1" dirty="0"/>
              <a:t>Август</a:t>
            </a:r>
            <a:r>
              <a:rPr lang="ru-RU" dirty="0"/>
              <a:t> — звезды,</a:t>
            </a:r>
            <a:br>
              <a:rPr lang="ru-RU" dirty="0"/>
            </a:br>
            <a:r>
              <a:rPr lang="ru-RU" i="1" dirty="0"/>
              <a:t>Август</a:t>
            </a:r>
            <a:r>
              <a:rPr lang="ru-RU" dirty="0"/>
              <a:t> — грозди</a:t>
            </a:r>
            <a:br>
              <a:rPr lang="ru-RU" dirty="0"/>
            </a:br>
            <a:r>
              <a:rPr lang="ru-RU" dirty="0"/>
              <a:t>Винограда и рябины</a:t>
            </a:r>
            <a:br>
              <a:rPr lang="ru-RU" dirty="0"/>
            </a:br>
            <a:r>
              <a:rPr lang="ru-RU" dirty="0"/>
              <a:t>Ржавой — </a:t>
            </a:r>
            <a:r>
              <a:rPr lang="ru-RU" i="1" dirty="0"/>
              <a:t>август</a:t>
            </a:r>
            <a:r>
              <a:rPr lang="ru-RU" dirty="0"/>
              <a:t>!</a:t>
            </a:r>
          </a:p>
          <a:p>
            <a:endParaRPr lang="ru-RU" dirty="0"/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2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каком варианте ответа средством речевой выразительности является </a:t>
            </a:r>
            <a:r>
              <a:rPr lang="ru-RU" b="1" u="sng" dirty="0"/>
              <a:t>лексический повтор</a:t>
            </a:r>
            <a:r>
              <a:rPr lang="ru-RU" dirty="0"/>
              <a:t>?</a:t>
            </a:r>
          </a:p>
          <a:p>
            <a:r>
              <a:rPr lang="ru-RU" dirty="0" smtClean="0"/>
              <a:t>1)</a:t>
            </a:r>
            <a:r>
              <a:rPr lang="ru-RU" b="1" i="1" dirty="0" smtClean="0"/>
              <a:t> Я </a:t>
            </a:r>
            <a:r>
              <a:rPr lang="ru-RU" b="1" i="1" dirty="0"/>
              <a:t>так и подумал, что это ты.</a:t>
            </a:r>
            <a:endParaRPr lang="ru-RU" dirty="0"/>
          </a:p>
          <a:p>
            <a:r>
              <a:rPr lang="ru-RU" b="1" i="1" dirty="0" smtClean="0"/>
              <a:t>Я </a:t>
            </a:r>
            <a:r>
              <a:rPr lang="ru-RU" b="1" i="1" dirty="0"/>
              <a:t>покорно протянул лист.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 </a:t>
            </a:r>
            <a:r>
              <a:rPr lang="ru-RU" b="1" i="1" dirty="0" smtClean="0"/>
              <a:t>Грех </a:t>
            </a:r>
            <a:r>
              <a:rPr lang="ru-RU" b="1" i="1" dirty="0"/>
              <a:t>невелик. </a:t>
            </a:r>
            <a:r>
              <a:rPr lang="ru-RU" b="1" i="1" dirty="0" smtClean="0"/>
              <a:t>И </a:t>
            </a:r>
            <a:r>
              <a:rPr lang="ru-RU" b="1" i="1" dirty="0"/>
              <a:t>не думай, не с тобой одним приключился этот грех.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 </a:t>
            </a:r>
            <a:r>
              <a:rPr lang="ru-RU" b="1" i="1" dirty="0" smtClean="0"/>
              <a:t>Подал </a:t>
            </a:r>
            <a:r>
              <a:rPr lang="ru-RU" b="1" i="1" dirty="0"/>
              <a:t>ему опус, который сочинил на прошлой неделе. </a:t>
            </a:r>
            <a:r>
              <a:rPr lang="ru-RU" b="1" i="1" dirty="0" smtClean="0"/>
              <a:t>Мне </a:t>
            </a:r>
            <a:r>
              <a:rPr lang="ru-RU" b="1" i="1" dirty="0"/>
              <a:t>самому он очень нравился.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 </a:t>
            </a:r>
            <a:r>
              <a:rPr lang="ru-RU" b="1" i="1" dirty="0" smtClean="0"/>
              <a:t>То</a:t>
            </a:r>
            <a:r>
              <a:rPr lang="ru-RU" b="1" i="1" dirty="0"/>
              <a:t>, что ты написал, уже слишком серьёзно, чтобы я мог судить, хорошо ли это или плохо. </a:t>
            </a:r>
            <a:r>
              <a:rPr lang="ru-RU" b="1" i="1" dirty="0" smtClean="0"/>
              <a:t>Это </a:t>
            </a:r>
            <a:r>
              <a:rPr lang="ru-RU" b="1" i="1" dirty="0"/>
              <a:t>уже не отметка, чтобы проставлять в дневник!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68703" y="3801239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7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Гипербола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Гипербола</a:t>
            </a:r>
            <a:r>
              <a:rPr lang="ru-RU" dirty="0"/>
              <a:t> — стилистическая фигура явного и намеренного преувеличения, с целью усиления выразительности и подчёркивания сказанной мысли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«</a:t>
            </a:r>
            <a:r>
              <a:rPr lang="ru-RU" dirty="0"/>
              <a:t>я говорил это тысячу раз</a:t>
            </a:r>
            <a:r>
              <a:rPr lang="ru-RU" dirty="0" smtClean="0"/>
              <a:t>», </a:t>
            </a:r>
            <a:r>
              <a:rPr lang="ru-RU" dirty="0"/>
              <a:t>«нам еды на полгода хватит».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гипербола</a:t>
            </a:r>
            <a:r>
              <a:rPr lang="ru-RU" dirty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Все мамы разные: молодые, красивые, седые и уставшие, добрые и строгие.       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Ведь сердце матери способно простить тебе всё на свете.     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К сожалению, многие слишком поздно понимают, что забыли сказать много хороших слов своим мамам.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Она будет переживать за твою судьбу независимо от того, сколько тебе лет.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73437" y="3801239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1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Противопоставление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Антитеза</a:t>
            </a:r>
            <a:r>
              <a:rPr lang="ru-RU" dirty="0"/>
              <a:t>  — риторическое противопоставление, стилистическая фигура контраста в художественной </a:t>
            </a:r>
            <a:r>
              <a:rPr lang="ru-RU" dirty="0" smtClean="0"/>
              <a:t>или ораторской</a:t>
            </a:r>
            <a:r>
              <a:rPr lang="ru-RU" dirty="0"/>
              <a:t> речи, заключающаяся в резком противопоставлении понятий, положений, образов, состояний, связанных между собой общей конструкцией или внутренним </a:t>
            </a:r>
            <a:r>
              <a:rPr lang="ru-RU" dirty="0" smtClean="0"/>
              <a:t>смыслом.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</a:p>
          <a:p>
            <a:pPr marL="0" indent="0">
              <a:buNone/>
            </a:pPr>
            <a:r>
              <a:rPr lang="ru-RU" dirty="0" smtClean="0"/>
              <a:t>То </a:t>
            </a:r>
            <a:r>
              <a:rPr lang="ru-RU" dirty="0"/>
              <a:t>академик, то герой,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мореплаватель, то плотник…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2" action="ppaction://hlinksldjump"/>
              </a:rPr>
              <a:t>Фразеологизм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3" action="ppaction://hlinksldjump"/>
              </a:rPr>
              <a:t>Задание 1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4" action="ppaction://hlinksldjump"/>
              </a:rPr>
              <a:t>Метафора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5" action="ppaction://hlinksldjump"/>
              </a:rPr>
              <a:t>Задание 2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6" action="ppaction://hlinksldjump"/>
              </a:rPr>
              <a:t>Сравнение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7" action="ppaction://hlinksldjump"/>
              </a:rPr>
              <a:t>Задание 3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8" action="ppaction://hlinksldjump"/>
              </a:rPr>
              <a:t>Олицетворение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9" action="ppaction://hlinksldjump"/>
              </a:rPr>
              <a:t>Задание 4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10" action="ppaction://hlinksldjump"/>
              </a:rPr>
              <a:t>Просторечная лексика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hlinkClick r:id="rId11" action="ppaction://hlinksldjump"/>
              </a:rPr>
              <a:t>Задание 5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622961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11. </a:t>
            </a:r>
            <a:r>
              <a:rPr lang="ru-RU" sz="2400" dirty="0" smtClean="0">
                <a:hlinkClick r:id="rId12" action="ppaction://hlinksldjump"/>
              </a:rPr>
              <a:t>Эпитет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12. </a:t>
            </a:r>
            <a:r>
              <a:rPr lang="ru-RU" sz="2400" dirty="0" smtClean="0">
                <a:hlinkClick r:id="rId13" action="ppaction://hlinksldjump"/>
              </a:rPr>
              <a:t>Задание 6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13. </a:t>
            </a:r>
            <a:r>
              <a:rPr lang="ru-RU" sz="2400" dirty="0" smtClean="0">
                <a:hlinkClick r:id="rId14" action="ppaction://hlinksldjump"/>
              </a:rPr>
              <a:t>Лексический повтор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14. </a:t>
            </a:r>
            <a:r>
              <a:rPr lang="ru-RU" sz="2400" dirty="0" smtClean="0">
                <a:hlinkClick r:id="rId15" action="ppaction://hlinksldjump"/>
              </a:rPr>
              <a:t>Задание 7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15. </a:t>
            </a:r>
            <a:r>
              <a:rPr lang="ru-RU" sz="2400" dirty="0" smtClean="0">
                <a:hlinkClick r:id="rId16" action="ppaction://hlinksldjump"/>
              </a:rPr>
              <a:t>Гипербола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16. </a:t>
            </a:r>
            <a:r>
              <a:rPr lang="ru-RU" sz="2400" dirty="0" smtClean="0">
                <a:hlinkClick r:id="rId17" action="ppaction://hlinksldjump"/>
              </a:rPr>
              <a:t>Задание 8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17. </a:t>
            </a:r>
            <a:r>
              <a:rPr lang="ru-RU" sz="2400" dirty="0" smtClean="0">
                <a:hlinkClick r:id="rId18" action="ppaction://hlinksldjump"/>
              </a:rPr>
              <a:t>Противопоставление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18. </a:t>
            </a:r>
            <a:r>
              <a:rPr lang="ru-RU" sz="2400" dirty="0" smtClean="0">
                <a:hlinkClick r:id="rId19" action="ppaction://hlinksldjump"/>
              </a:rPr>
              <a:t>Задание 9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19. </a:t>
            </a:r>
            <a:r>
              <a:rPr lang="ru-RU" sz="2400" dirty="0" smtClean="0">
                <a:hlinkClick r:id="rId20" action="ppaction://hlinksldjump"/>
              </a:rPr>
              <a:t>Ответы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20. </a:t>
            </a:r>
            <a:r>
              <a:rPr lang="ru-RU" sz="2400" dirty="0" smtClean="0">
                <a:hlinkClick r:id="" action="ppaction://noaction"/>
              </a:rPr>
              <a:t>Конец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sp>
        <p:nvSpPr>
          <p:cNvPr id="5" name="Вертикальный свиток 4">
            <a:hlinkClick r:id="rId21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4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каком варианте ответа средством выразительности речи </a:t>
            </a:r>
            <a:r>
              <a:rPr lang="ru-RU" dirty="0" smtClean="0"/>
              <a:t>является </a:t>
            </a:r>
            <a:r>
              <a:rPr lang="ru-RU" b="1" u="sng" dirty="0" smtClean="0"/>
              <a:t>противопоставление</a:t>
            </a:r>
            <a:r>
              <a:rPr lang="ru-RU" b="1" dirty="0"/>
              <a:t>?</a:t>
            </a:r>
            <a:endParaRPr lang="ru-RU" dirty="0"/>
          </a:p>
          <a:p>
            <a:r>
              <a:rPr lang="ru-RU" dirty="0"/>
              <a:t>1)</a:t>
            </a:r>
            <a:r>
              <a:rPr lang="ru-RU" b="1" i="1" dirty="0"/>
              <a:t>Алиса могла свободно войти в театральный двор, который охранял строгий сторож, а другие дети не могли попасть в этот интересный мир.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Сергеева – артистка театра, молодая и красивая женщина.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– Ребята закричали, а я был недалеко и услышал.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Она спасала парня, спасала его от позора и неблагодарности. </a:t>
            </a:r>
            <a:br>
              <a:rPr lang="ru-RU" b="1" i="1" dirty="0"/>
            </a:br>
            <a:r>
              <a:rPr lang="ru-RU" b="1" i="1" dirty="0"/>
              <a:t>А когда спасают, то долго не думают…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66539" y="3346396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7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Задание 1 – 3)</a:t>
            </a:r>
          </a:p>
          <a:p>
            <a:r>
              <a:rPr lang="ru-RU" dirty="0" smtClean="0"/>
              <a:t>Задание 2 – 2)</a:t>
            </a:r>
          </a:p>
          <a:p>
            <a:r>
              <a:rPr lang="ru-RU" dirty="0" smtClean="0"/>
              <a:t>Задание 3 – 2)</a:t>
            </a:r>
          </a:p>
          <a:p>
            <a:r>
              <a:rPr lang="ru-RU" dirty="0" smtClean="0"/>
              <a:t>Задание 4 – 2)</a:t>
            </a:r>
          </a:p>
          <a:p>
            <a:r>
              <a:rPr lang="ru-RU" dirty="0" smtClean="0"/>
              <a:t>Задание 5 – 2)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Задание 6 – 2) </a:t>
            </a:r>
          </a:p>
          <a:p>
            <a:r>
              <a:rPr lang="ru-RU" dirty="0" smtClean="0"/>
              <a:t>Задание 7 – 2)</a:t>
            </a:r>
          </a:p>
          <a:p>
            <a:r>
              <a:rPr lang="ru-RU" dirty="0" smtClean="0"/>
              <a:t>Задание 8 – 2)</a:t>
            </a:r>
          </a:p>
          <a:p>
            <a:r>
              <a:rPr lang="ru-RU" dirty="0" smtClean="0"/>
              <a:t>Задание 9 – 1)</a:t>
            </a:r>
          </a:p>
          <a:p>
            <a:endParaRPr lang="ru-RU" dirty="0"/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7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Фразеологизм</a:t>
            </a:r>
            <a:r>
              <a:rPr lang="ru-RU" dirty="0"/>
              <a:t> — это свойственное только данному языку устойчивое сочетание слов, значение которого не определяется значением входящих в него слов, взятых по отдельности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dirty="0"/>
              <a:t>«остаться с носом», «бить баклуши», «дать сдачи», «дурака валять»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6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фразеологизм</a:t>
            </a:r>
            <a:r>
              <a:rPr lang="ru-RU" dirty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Надежда кричала, что она потратила неделю на приготовление праздничного стола и всю прошлую жизнь на воспитание Оксаны и не намерена сидеть на кухне, как прислуга.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А осложнения, как он понимал, грядут.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Оксану как ветром сдуло вместе с её неудовольствием, и через секунду послышался её голос – тугой и звонкий, как струя, пущенная под напором.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Впереди праздник, и жизнь – как праздник.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61804" y="5100246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Метафора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Метафора</a:t>
            </a:r>
            <a:r>
              <a:rPr lang="ru-RU" dirty="0"/>
              <a:t>  — слово или выражение, употребляемое в переносном значении, в основе которого лежит неназванное сравнение предмета с каким-либо другим </a:t>
            </a:r>
            <a:r>
              <a:rPr lang="ru-RU" dirty="0" smtClean="0"/>
              <a:t>на </a:t>
            </a:r>
            <a:r>
              <a:rPr lang="ru-RU" dirty="0"/>
              <a:t>основании их общего признака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«лабиринты боли», «говор волн», «бронза мускулов», «чаша бытия», «время идёт».</a:t>
            </a:r>
            <a:endParaRPr lang="ru-RU" dirty="0"/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варианте ответа средством речевой выразительности является </a:t>
            </a:r>
            <a:r>
              <a:rPr lang="ru-RU" b="1" u="sng" dirty="0"/>
              <a:t>метафора</a:t>
            </a:r>
            <a:r>
              <a:rPr lang="ru-RU" dirty="0"/>
              <a:t>?</a:t>
            </a:r>
          </a:p>
          <a:p>
            <a:r>
              <a:rPr lang="ru-RU" dirty="0"/>
              <a:t>1)</a:t>
            </a:r>
            <a:r>
              <a:rPr lang="ru-RU" b="1" i="1" dirty="0"/>
              <a:t> </a:t>
            </a:r>
            <a:r>
              <a:rPr lang="ru-RU" b="1" i="1" dirty="0" smtClean="0"/>
              <a:t>Я </a:t>
            </a:r>
            <a:r>
              <a:rPr lang="ru-RU" b="1" i="1" dirty="0"/>
              <a:t>стал придавать огромное значение внешности.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 </a:t>
            </a:r>
            <a:r>
              <a:rPr lang="ru-RU" b="1" i="1" dirty="0" smtClean="0"/>
              <a:t>Все </a:t>
            </a:r>
            <a:r>
              <a:rPr lang="ru-RU" b="1" i="1" dirty="0"/>
              <a:t>поблёкли, стушевались передо мною.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 </a:t>
            </a:r>
            <a:r>
              <a:rPr lang="ru-RU" b="1" i="1" dirty="0" smtClean="0"/>
              <a:t>Это</a:t>
            </a:r>
            <a:r>
              <a:rPr lang="ru-RU" b="1" i="1" dirty="0"/>
              <a:t>, мама, французский очень дорогой и вкусный сыр, разве ты не знаешь?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 </a:t>
            </a:r>
            <a:r>
              <a:rPr lang="ru-RU" b="1" i="1" dirty="0" smtClean="0"/>
              <a:t>А </a:t>
            </a:r>
            <a:r>
              <a:rPr lang="ru-RU" b="1" i="1" dirty="0"/>
              <a:t>на гимназическом балу она прошла мимо, не ответив на мой поклон.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09542" y="3256455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Сравнение</a:t>
            </a:r>
            <a:r>
              <a:rPr lang="ru-RU" dirty="0"/>
              <a:t>  — троп, в котором происходит уподобление одного предмета или явления другому по какому-либо общему для них </a:t>
            </a:r>
            <a:r>
              <a:rPr lang="ru-RU" dirty="0" smtClean="0"/>
              <a:t>признаку.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dirty="0"/>
              <a:t>«Мужик глуп, как свинья, а хитёр, как чёрт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каком варианте ответа средством выразительности речи является </a:t>
            </a:r>
            <a:r>
              <a:rPr lang="ru-RU" b="1" u="sng" dirty="0"/>
              <a:t>сравнение</a:t>
            </a:r>
            <a:r>
              <a:rPr lang="ru-RU" b="1" dirty="0"/>
              <a:t>?</a:t>
            </a:r>
            <a:endParaRPr lang="ru-RU" dirty="0"/>
          </a:p>
          <a:p>
            <a:r>
              <a:rPr lang="ru-RU" dirty="0"/>
              <a:t>1)</a:t>
            </a:r>
            <a:r>
              <a:rPr lang="ru-RU" b="1" i="1" dirty="0"/>
              <a:t>Вот наконец она появилась. Загадочное существо тринадцати лет, невероятная красавица с </a:t>
            </a:r>
            <a:r>
              <a:rPr lang="ru-RU" b="1" i="1" dirty="0" err="1"/>
              <a:t>улыбкою</a:t>
            </a:r>
            <a:r>
              <a:rPr lang="ru-RU" b="1" i="1" dirty="0"/>
              <a:t> до ушей, с золотыми глазами, </a:t>
            </a:r>
            <a:br>
              <a:rPr lang="ru-RU" b="1" i="1" dirty="0"/>
            </a:br>
            <a:r>
              <a:rPr lang="ru-RU" b="1" i="1" dirty="0"/>
              <a:t>с тонюсенькой талией.</a:t>
            </a:r>
            <a:endParaRPr lang="ru-RU" dirty="0"/>
          </a:p>
          <a:p>
            <a:r>
              <a:rPr lang="ru-RU" dirty="0"/>
              <a:t>2)</a:t>
            </a:r>
            <a:r>
              <a:rPr lang="ru-RU" b="1" i="1" dirty="0"/>
              <a:t>Гоша подходит к стене, опускается на четвереньки и после нескольких неудачных попыток делает стойку. Верочка наблюдает за ним сурово, как тренер.</a:t>
            </a:r>
            <a:endParaRPr lang="ru-RU" dirty="0"/>
          </a:p>
          <a:p>
            <a:r>
              <a:rPr lang="ru-RU" dirty="0"/>
              <a:t>3)</a:t>
            </a:r>
            <a:r>
              <a:rPr lang="ru-RU" b="1" i="1" dirty="0"/>
              <a:t>Верочка снисходительно наблюдает, как мальчишки возятся с ракетой, как бережно кладут её на ступеньки подъезда, а сами отправляются за рюкзаками.</a:t>
            </a:r>
            <a:endParaRPr lang="ru-RU" dirty="0"/>
          </a:p>
          <a:p>
            <a:r>
              <a:rPr lang="ru-RU" dirty="0"/>
              <a:t>4)</a:t>
            </a:r>
            <a:r>
              <a:rPr lang="ru-RU" b="1" i="1" dirty="0"/>
              <a:t>И Гоша теперь сердит и почти свысока разговаривает с Верочкой: «На, смотри, если хочется...»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8054" y="3801239"/>
            <a:ext cx="454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-Правильный ответ</a:t>
            </a: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5" name="Вертикальный свиток 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6" name="Стрелка вправо 5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5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Олицетворение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Олицетворение</a:t>
            </a:r>
            <a:r>
              <a:rPr lang="ru-RU" dirty="0"/>
              <a:t>  — троп, приписывание свойств и признаков одушевлённых предметов </a:t>
            </a:r>
            <a:r>
              <a:rPr lang="ru-RU" dirty="0" smtClean="0"/>
              <a:t>неодушевлённым. Весьма </a:t>
            </a:r>
            <a:r>
              <a:rPr lang="ru-RU" dirty="0"/>
              <a:t>часто олицетворение применяется при изображении природы, которая наделяется теми или иными человеческими чертами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dirty="0"/>
              <a:t>А и горе, горе, </a:t>
            </a:r>
            <a:r>
              <a:rPr lang="ru-RU" dirty="0" err="1"/>
              <a:t>гореваньице</a:t>
            </a:r>
            <a:r>
              <a:rPr lang="ru-RU" dirty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 и лыком горе подпоясалось</a:t>
            </a:r>
            <a:r>
              <a:rPr lang="ru-RU" dirty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Мочалами ноги </a:t>
            </a:r>
            <a:r>
              <a:rPr lang="ru-RU" dirty="0" err="1"/>
              <a:t>изопутаны</a:t>
            </a:r>
            <a:r>
              <a:rPr lang="ru-RU" dirty="0"/>
              <a:t>.</a:t>
            </a:r>
          </a:p>
        </p:txBody>
      </p:sp>
      <p:sp>
        <p:nvSpPr>
          <p:cNvPr id="4" name="Вертикальный свиток 3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10463134" y="509666"/>
            <a:ext cx="1184223" cy="1064301"/>
          </a:xfrm>
          <a:prstGeom prst="verticalScroll">
            <a:avLst>
              <a:gd name="adj" fmla="val 167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О</a:t>
            </a:r>
          </a:p>
        </p:txBody>
      </p:sp>
      <p:sp>
        <p:nvSpPr>
          <p:cNvPr id="5" name="Стрелка вправо 4">
            <a:hlinkClick r:id="" action="ppaction://hlinkshowjump?jump=previousslide"/>
          </p:cNvPr>
          <p:cNvSpPr>
            <a:spLocks noChangeAspect="1"/>
          </p:cNvSpPr>
          <p:nvPr/>
        </p:nvSpPr>
        <p:spPr>
          <a:xfrm rot="10800000">
            <a:off x="10143968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1353800" y="119921"/>
            <a:ext cx="638331" cy="38974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288</Words>
  <Application>Microsoft Office PowerPoint</Application>
  <PresentationFormat>Произвольный</PresentationFormat>
  <Paragraphs>146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Выразительность русской речи </vt:lpstr>
      <vt:lpstr>Оглавление</vt:lpstr>
      <vt:lpstr>Фразеологизм</vt:lpstr>
      <vt:lpstr>Задание 1</vt:lpstr>
      <vt:lpstr>Метафора</vt:lpstr>
      <vt:lpstr>Задание 2</vt:lpstr>
      <vt:lpstr>Сравнение</vt:lpstr>
      <vt:lpstr>Задание 3</vt:lpstr>
      <vt:lpstr>Олицетворение</vt:lpstr>
      <vt:lpstr>Задание 4</vt:lpstr>
      <vt:lpstr>Просторечная лексика</vt:lpstr>
      <vt:lpstr>Задание 5</vt:lpstr>
      <vt:lpstr>Эпитет</vt:lpstr>
      <vt:lpstr>Задание 6</vt:lpstr>
      <vt:lpstr>Лексический повтор</vt:lpstr>
      <vt:lpstr>Задание 7</vt:lpstr>
      <vt:lpstr>Гипербола</vt:lpstr>
      <vt:lpstr>Задание 8</vt:lpstr>
      <vt:lpstr>Противопоставление</vt:lpstr>
      <vt:lpstr>Задание 9</vt:lpstr>
      <vt:lpstr>Ответы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Выразительность русской речи</dc:title>
  <dc:creator>Игорь Рачин</dc:creator>
  <cp:lastModifiedBy>214</cp:lastModifiedBy>
  <cp:revision>25</cp:revision>
  <dcterms:created xsi:type="dcterms:W3CDTF">2015-02-15T15:44:55Z</dcterms:created>
  <dcterms:modified xsi:type="dcterms:W3CDTF">2015-02-16T07:43:33Z</dcterms:modified>
</cp:coreProperties>
</file>