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62042ED-068E-41BF-A235-5C98B10B7AD2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C72EDA5-52A7-4B85-9FD5-B9E8E0C5A707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60648"/>
            <a:ext cx="7478648" cy="352839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Интегрированный урок по русскому языку в 10 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классе по теме: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4800" dirty="0" err="1" smtClean="0">
                <a:solidFill>
                  <a:schemeClr val="accent1">
                    <a:lumMod val="50000"/>
                  </a:schemeClr>
                </a:solidFill>
              </a:rPr>
              <a:t>Морфемика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 и словообразование»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861048"/>
            <a:ext cx="7406640" cy="2636912"/>
          </a:xfrm>
        </p:spPr>
        <p:txBody>
          <a:bodyPr>
            <a:normAutofit fontScale="92500" lnSpcReduction="20000"/>
          </a:bodyPr>
          <a:lstStyle/>
          <a:p>
            <a:pPr algn="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Подготовила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: учитель </a:t>
            </a:r>
          </a:p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русского языка и литературы</a:t>
            </a:r>
          </a:p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Качанова Оксана Владимировна</a:t>
            </a:r>
          </a:p>
          <a:p>
            <a:pPr algn="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п. Новый</a:t>
            </a: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2014 г.</a:t>
            </a:r>
          </a:p>
          <a:p>
            <a:pPr algn="r"/>
            <a:endParaRPr lang="ru-RU" dirty="0"/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818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059632" y="141107"/>
            <a:ext cx="2000200" cy="100811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Безударные гласные в корне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" name="Прямая со стрелкой 3"/>
          <p:cNvCxnSpPr>
            <a:stCxn id="2" idx="4"/>
          </p:cNvCxnSpPr>
          <p:nvPr/>
        </p:nvCxnSpPr>
        <p:spPr>
          <a:xfrm>
            <a:off x="2059732" y="1149219"/>
            <a:ext cx="0" cy="52321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6"/>
          </p:cNvCxnSpPr>
          <p:nvPr/>
        </p:nvCxnSpPr>
        <p:spPr>
          <a:xfrm>
            <a:off x="3059832" y="645163"/>
            <a:ext cx="53285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8316416" y="141107"/>
            <a:ext cx="576064" cy="50405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К5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59632" y="6094673"/>
            <a:ext cx="720080" cy="59601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К7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2" idx="5"/>
          </p:cNvCxnSpPr>
          <p:nvPr/>
        </p:nvCxnSpPr>
        <p:spPr>
          <a:xfrm>
            <a:off x="2766909" y="1001584"/>
            <a:ext cx="4685411" cy="50094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7501206" y="5588369"/>
            <a:ext cx="936104" cy="72008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К6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904584" y="127349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904584" y="173681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904584" y="220486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904584" y="263691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904582" y="306896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934486" y="347367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934487" y="393305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934488" y="436510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904584" y="479715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934489" y="579583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904584" y="530120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826171" y="53715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568980" y="53715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297172" y="53715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904684" y="1165479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347864" y="161820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211075" y="252890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722704" y="209685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716157" y="306896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178852" y="359257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641547" y="404106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6804248" y="540922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228184" y="470087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244784" y="5302078"/>
            <a:ext cx="1788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Искл</a:t>
            </a:r>
            <a:r>
              <a:rPr lang="ru-RU" dirty="0" smtClean="0"/>
              <a:t>. сочетание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4871304" y="141107"/>
            <a:ext cx="294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III</a:t>
            </a:r>
            <a:r>
              <a:rPr lang="ru-RU" dirty="0" smtClean="0"/>
              <a:t>.От согласной корня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1832339" y="6353143"/>
            <a:ext cx="2709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IV</a:t>
            </a:r>
            <a:r>
              <a:rPr lang="ru-RU" sz="2000" dirty="0" smtClean="0"/>
              <a:t>. От суффикса –А-</a:t>
            </a:r>
            <a:endParaRPr lang="ru-RU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6139138" y="6229020"/>
            <a:ext cx="2172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Исключения </a:t>
            </a:r>
            <a:endParaRPr lang="ru-RU" sz="24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617259" y="690099"/>
            <a:ext cx="2619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</a:rPr>
              <a:t>-лаг-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-лож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53127" y="796992"/>
            <a:ext cx="1185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</a:t>
            </a:r>
            <a:r>
              <a:rPr lang="ru-RU" sz="2400" dirty="0" err="1" smtClean="0"/>
              <a:t>скак</a:t>
            </a:r>
            <a:r>
              <a:rPr lang="ru-RU" sz="2400" dirty="0" smtClean="0"/>
              <a:t>-</a:t>
            </a:r>
          </a:p>
          <a:p>
            <a:r>
              <a:rPr lang="ru-RU" sz="2400" dirty="0" smtClean="0"/>
              <a:t>-</a:t>
            </a:r>
            <a:r>
              <a:rPr lang="ru-RU" sz="2400" dirty="0" err="1" smtClean="0"/>
              <a:t>скоч</a:t>
            </a:r>
            <a:r>
              <a:rPr lang="ru-RU" sz="2400" dirty="0" smtClean="0"/>
              <a:t>-</a:t>
            </a:r>
            <a:endParaRPr lang="ru-RU" sz="2400" dirty="0"/>
          </a:p>
        </p:txBody>
      </p:sp>
      <p:sp>
        <p:nvSpPr>
          <p:cNvPr id="43" name="TextBox 42"/>
          <p:cNvSpPr txBox="1"/>
          <p:nvPr/>
        </p:nvSpPr>
        <p:spPr>
          <a:xfrm>
            <a:off x="7114542" y="753175"/>
            <a:ext cx="1273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</a:t>
            </a:r>
            <a:r>
              <a:rPr lang="ru-RU" sz="2400" dirty="0" err="1" smtClean="0"/>
              <a:t>раст</a:t>
            </a:r>
            <a:r>
              <a:rPr lang="ru-RU" sz="2400" dirty="0" smtClean="0"/>
              <a:t>-</a:t>
            </a:r>
          </a:p>
          <a:p>
            <a:r>
              <a:rPr lang="ru-RU" sz="2400" dirty="0" smtClean="0"/>
              <a:t>-</a:t>
            </a:r>
            <a:r>
              <a:rPr lang="ru-RU" sz="2400" dirty="0" err="1" smtClean="0"/>
              <a:t>ращ</a:t>
            </a:r>
            <a:r>
              <a:rPr lang="ru-RU" sz="2400" dirty="0" smtClean="0"/>
              <a:t>-</a:t>
            </a:r>
          </a:p>
          <a:p>
            <a:r>
              <a:rPr lang="ru-RU" sz="2400" dirty="0" smtClean="0"/>
              <a:t>-рос-</a:t>
            </a:r>
            <a:endParaRPr lang="ru-RU" sz="2400" dirty="0"/>
          </a:p>
        </p:txBody>
      </p:sp>
      <p:sp>
        <p:nvSpPr>
          <p:cNvPr id="44" name="TextBox 43"/>
          <p:cNvSpPr txBox="1"/>
          <p:nvPr/>
        </p:nvSpPr>
        <p:spPr>
          <a:xfrm>
            <a:off x="2221211" y="1134579"/>
            <a:ext cx="9999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полог</a:t>
            </a:r>
            <a:endParaRPr lang="ru-RU" sz="2000" dirty="0"/>
          </a:p>
        </p:txBody>
      </p:sp>
      <p:sp>
        <p:nvSpPr>
          <p:cNvPr id="45" name="TextBox 44"/>
          <p:cNvSpPr txBox="1"/>
          <p:nvPr/>
        </p:nvSpPr>
        <p:spPr>
          <a:xfrm>
            <a:off x="2548055" y="1582319"/>
            <a:ext cx="10692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скачок</a:t>
            </a:r>
            <a:endParaRPr lang="ru-RU" sz="2000" dirty="0"/>
          </a:p>
        </p:txBody>
      </p:sp>
      <p:sp>
        <p:nvSpPr>
          <p:cNvPr id="46" name="TextBox 45"/>
          <p:cNvSpPr txBox="1"/>
          <p:nvPr/>
        </p:nvSpPr>
        <p:spPr>
          <a:xfrm>
            <a:off x="2819925" y="1974031"/>
            <a:ext cx="1076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скачу</a:t>
            </a:r>
            <a:endParaRPr lang="ru-RU" sz="2400" dirty="0"/>
          </a:p>
        </p:txBody>
      </p:sp>
      <p:sp>
        <p:nvSpPr>
          <p:cNvPr id="47" name="TextBox 46"/>
          <p:cNvSpPr txBox="1"/>
          <p:nvPr/>
        </p:nvSpPr>
        <p:spPr>
          <a:xfrm>
            <a:off x="3214979" y="2420888"/>
            <a:ext cx="996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скачи</a:t>
            </a:r>
            <a:endParaRPr lang="ru-RU" sz="2400" dirty="0"/>
          </a:p>
        </p:txBody>
      </p:sp>
      <p:sp>
        <p:nvSpPr>
          <p:cNvPr id="48" name="TextBox 47"/>
          <p:cNvSpPr txBox="1"/>
          <p:nvPr/>
        </p:nvSpPr>
        <p:spPr>
          <a:xfrm>
            <a:off x="3743348" y="2976917"/>
            <a:ext cx="974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росток</a:t>
            </a:r>
            <a:endParaRPr lang="ru-RU" sz="2000" dirty="0"/>
          </a:p>
        </p:txBody>
      </p:sp>
      <p:sp>
        <p:nvSpPr>
          <p:cNvPr id="49" name="TextBox 48"/>
          <p:cNvSpPr txBox="1"/>
          <p:nvPr/>
        </p:nvSpPr>
        <p:spPr>
          <a:xfrm>
            <a:off x="4115925" y="3458865"/>
            <a:ext cx="1122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</a:t>
            </a:r>
            <a:r>
              <a:rPr lang="ru-RU" sz="2400" dirty="0" smtClean="0"/>
              <a:t>остов</a:t>
            </a:r>
            <a:endParaRPr lang="ru-RU" sz="2400" dirty="0"/>
          </a:p>
        </p:txBody>
      </p:sp>
      <p:sp>
        <p:nvSpPr>
          <p:cNvPr id="50" name="TextBox 49"/>
          <p:cNvSpPr txBox="1"/>
          <p:nvPr/>
        </p:nvSpPr>
        <p:spPr>
          <a:xfrm>
            <a:off x="4238961" y="3995772"/>
            <a:ext cx="1525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Ростислав</a:t>
            </a:r>
            <a:endParaRPr lang="ru-RU" sz="2000" dirty="0"/>
          </a:p>
        </p:txBody>
      </p:sp>
      <p:sp>
        <p:nvSpPr>
          <p:cNvPr id="51" name="TextBox 50"/>
          <p:cNvSpPr txBox="1"/>
          <p:nvPr/>
        </p:nvSpPr>
        <p:spPr>
          <a:xfrm>
            <a:off x="4871304" y="4581128"/>
            <a:ext cx="1695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ростовщик</a:t>
            </a:r>
            <a:endParaRPr lang="ru-RU" sz="2000" dirty="0"/>
          </a:p>
        </p:txBody>
      </p:sp>
      <p:sp>
        <p:nvSpPr>
          <p:cNvPr id="52" name="TextBox 51"/>
          <p:cNvSpPr txBox="1"/>
          <p:nvPr/>
        </p:nvSpPr>
        <p:spPr>
          <a:xfrm>
            <a:off x="5591421" y="5324015"/>
            <a:ext cx="1470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отрасль</a:t>
            </a:r>
            <a:endParaRPr lang="ru-RU" sz="2400" dirty="0"/>
          </a:p>
        </p:txBody>
      </p:sp>
      <p:cxnSp>
        <p:nvCxnSpPr>
          <p:cNvPr id="54" name="Прямая соединительная линия 53"/>
          <p:cNvCxnSpPr>
            <a:endCxn id="23" idx="3"/>
          </p:cNvCxnSpPr>
          <p:nvPr/>
        </p:nvCxnSpPr>
        <p:spPr>
          <a:xfrm flipV="1">
            <a:off x="3187098" y="721539"/>
            <a:ext cx="684515" cy="4439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45" idx="3"/>
            <a:endCxn id="24" idx="2"/>
          </p:cNvCxnSpPr>
          <p:nvPr/>
        </p:nvCxnSpPr>
        <p:spPr>
          <a:xfrm flipV="1">
            <a:off x="3617259" y="645163"/>
            <a:ext cx="1951721" cy="113721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29" idx="7"/>
            <a:endCxn id="24" idx="3"/>
          </p:cNvCxnSpPr>
          <p:nvPr/>
        </p:nvCxnSpPr>
        <p:spPr>
          <a:xfrm flipV="1">
            <a:off x="3987557" y="721539"/>
            <a:ext cx="1626865" cy="140694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28" idx="0"/>
          </p:cNvCxnSpPr>
          <p:nvPr/>
        </p:nvCxnSpPr>
        <p:spPr>
          <a:xfrm flipV="1">
            <a:off x="4366223" y="796992"/>
            <a:ext cx="1352746" cy="17319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stCxn id="25" idx="4"/>
            <a:endCxn id="30" idx="7"/>
          </p:cNvCxnSpPr>
          <p:nvPr/>
        </p:nvCxnSpPr>
        <p:spPr>
          <a:xfrm flipH="1">
            <a:off x="4981010" y="753175"/>
            <a:ext cx="2471310" cy="234742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endCxn id="31" idx="7"/>
          </p:cNvCxnSpPr>
          <p:nvPr/>
        </p:nvCxnSpPr>
        <p:spPr>
          <a:xfrm flipH="1">
            <a:off x="5443705" y="753175"/>
            <a:ext cx="2008614" cy="287103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endCxn id="32" idx="0"/>
          </p:cNvCxnSpPr>
          <p:nvPr/>
        </p:nvCxnSpPr>
        <p:spPr>
          <a:xfrm flipH="1">
            <a:off x="5796695" y="796992"/>
            <a:ext cx="1655624" cy="32440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H="1">
            <a:off x="6448012" y="796992"/>
            <a:ext cx="1004307" cy="398419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>
            <a:off x="6950165" y="796992"/>
            <a:ext cx="502154" cy="47202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78189" y="1168673"/>
            <a:ext cx="1322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dirty="0" err="1" smtClean="0"/>
              <a:t>бер</a:t>
            </a:r>
            <a:r>
              <a:rPr lang="ru-RU" dirty="0" smtClean="0"/>
              <a:t>—</a:t>
            </a:r>
            <a:r>
              <a:rPr lang="ru-RU" dirty="0" err="1" smtClean="0"/>
              <a:t>бир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1618200"/>
            <a:ext cx="13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-пер-пир-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14472" y="2096852"/>
            <a:ext cx="143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-дер-</a:t>
            </a:r>
            <a:r>
              <a:rPr lang="ru-RU" dirty="0" err="1" smtClean="0"/>
              <a:t>дир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777842" y="2541119"/>
            <a:ext cx="1183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-тер-тир-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814472" y="2972446"/>
            <a:ext cx="1220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-мер-мир-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683817" y="3368597"/>
            <a:ext cx="1351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-жег-жиг-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605959" y="3856402"/>
            <a:ext cx="184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Искл</a:t>
            </a:r>
            <a:r>
              <a:rPr lang="ru-RU" dirty="0" smtClean="0"/>
              <a:t>. обжиг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579311" y="4288450"/>
            <a:ext cx="1580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-стел-</a:t>
            </a:r>
            <a:r>
              <a:rPr lang="ru-RU" dirty="0" err="1" smtClean="0"/>
              <a:t>стил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462162" y="4657782"/>
            <a:ext cx="1538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dirty="0" err="1" smtClean="0"/>
              <a:t>блест-блист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820689" y="5164644"/>
            <a:ext cx="138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-чет-</a:t>
            </a:r>
            <a:r>
              <a:rPr lang="ru-RU" dirty="0" err="1" smtClean="0"/>
              <a:t>чит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886407" y="5725341"/>
            <a:ext cx="1220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-кос-</a:t>
            </a:r>
            <a:r>
              <a:rPr lang="ru-RU" dirty="0" err="1" smtClean="0"/>
              <a:t>кас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5930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292080" y="122241"/>
            <a:ext cx="2000200" cy="100811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Безударные гласные в корне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" name="Прямая со стрелкой 3"/>
          <p:cNvCxnSpPr>
            <a:stCxn id="2" idx="4"/>
          </p:cNvCxnSpPr>
          <p:nvPr/>
        </p:nvCxnSpPr>
        <p:spPr>
          <a:xfrm>
            <a:off x="6292180" y="1130353"/>
            <a:ext cx="0" cy="52321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5281631" y="6157241"/>
            <a:ext cx="720080" cy="59601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К7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5496" y="5891285"/>
            <a:ext cx="936104" cy="72008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К8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158871" y="1336977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137032" y="187952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165100" y="234423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130906" y="2832889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150316" y="323376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126249" y="364644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149558" y="405643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180159" y="446131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184640" y="484244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158870" y="573617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126248" y="531198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6494935" y="5244954"/>
            <a:ext cx="1788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Искл</a:t>
            </a:r>
            <a:r>
              <a:rPr lang="ru-RU" dirty="0" smtClean="0"/>
              <a:t>. сочетание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6314019" y="6353143"/>
            <a:ext cx="2709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IV</a:t>
            </a:r>
            <a:r>
              <a:rPr lang="ru-RU" sz="2000" dirty="0" smtClean="0"/>
              <a:t>. От суффикса –А-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4876977" y="1248868"/>
            <a:ext cx="1322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dirty="0" err="1" smtClean="0"/>
              <a:t>бер</a:t>
            </a:r>
            <a:r>
              <a:rPr lang="ru-RU" dirty="0" smtClean="0"/>
              <a:t>—</a:t>
            </a:r>
            <a:r>
              <a:rPr lang="ru-RU" dirty="0" err="1" smtClean="0"/>
              <a:t>бир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01851" y="1802866"/>
            <a:ext cx="13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-пер-пир-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38854" y="2267580"/>
            <a:ext cx="143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-дер-</a:t>
            </a:r>
            <a:r>
              <a:rPr lang="ru-RU" dirty="0" err="1" smtClean="0"/>
              <a:t>дир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4947147" y="2725785"/>
            <a:ext cx="1183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-тер-тир-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4938092" y="3127026"/>
            <a:ext cx="1220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-мер-мир-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4828726" y="3563724"/>
            <a:ext cx="1351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-жег-жиг-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4718002" y="3979067"/>
            <a:ext cx="184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Искл</a:t>
            </a:r>
            <a:r>
              <a:rPr lang="ru-RU" dirty="0" smtClean="0"/>
              <a:t>. обжиг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4705233" y="4401003"/>
            <a:ext cx="1580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-стел-</a:t>
            </a:r>
            <a:r>
              <a:rPr lang="ru-RU" dirty="0" err="1" smtClean="0"/>
              <a:t>стил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4771413" y="4765794"/>
            <a:ext cx="1538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dirty="0" err="1" smtClean="0"/>
              <a:t>блест-блист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5065037" y="5224554"/>
            <a:ext cx="138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-чет-</a:t>
            </a:r>
            <a:r>
              <a:rPr lang="ru-RU" dirty="0" err="1" smtClean="0"/>
              <a:t>чит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4959394" y="5656964"/>
            <a:ext cx="1220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-кос-</a:t>
            </a:r>
            <a:r>
              <a:rPr lang="ru-RU" dirty="0" err="1" smtClean="0"/>
              <a:t>кас</a:t>
            </a:r>
            <a:endParaRPr lang="ru-RU" dirty="0"/>
          </a:p>
        </p:txBody>
      </p:sp>
      <p:cxnSp>
        <p:nvCxnSpPr>
          <p:cNvPr id="66" name="Прямая со стрелкой 65"/>
          <p:cNvCxnSpPr>
            <a:stCxn id="2" idx="2"/>
          </p:cNvCxnSpPr>
          <p:nvPr/>
        </p:nvCxnSpPr>
        <p:spPr>
          <a:xfrm flipH="1">
            <a:off x="971600" y="626297"/>
            <a:ext cx="4320480" cy="55309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Овал 71"/>
          <p:cNvSpPr/>
          <p:nvPr/>
        </p:nvSpPr>
        <p:spPr>
          <a:xfrm>
            <a:off x="4846703" y="89059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4211960" y="166349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>
          <a:xfrm>
            <a:off x="3779912" y="223622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3275856" y="2879093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6" name="Овал 75"/>
          <p:cNvSpPr/>
          <p:nvPr/>
        </p:nvSpPr>
        <p:spPr>
          <a:xfrm>
            <a:off x="2821849" y="3493547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7" name="Овал 76"/>
          <p:cNvSpPr/>
          <p:nvPr/>
        </p:nvSpPr>
        <p:spPr>
          <a:xfrm>
            <a:off x="2339752" y="405643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>
          <a:xfrm>
            <a:off x="1691679" y="495046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1226541" y="5610797"/>
            <a:ext cx="1595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Запомни!</a:t>
            </a:r>
            <a:endParaRPr lang="ru-RU" sz="2400" dirty="0"/>
          </a:p>
        </p:txBody>
      </p:sp>
      <p:sp>
        <p:nvSpPr>
          <p:cNvPr id="79" name="TextBox 78"/>
          <p:cNvSpPr txBox="1"/>
          <p:nvPr/>
        </p:nvSpPr>
        <p:spPr>
          <a:xfrm>
            <a:off x="2994973" y="739943"/>
            <a:ext cx="1851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sz="2400" dirty="0" smtClean="0"/>
              <a:t>плов-</a:t>
            </a:r>
            <a:r>
              <a:rPr lang="ru-RU" sz="2400" dirty="0" err="1" smtClean="0"/>
              <a:t>плав</a:t>
            </a:r>
            <a:r>
              <a:rPr lang="ru-RU" sz="2400" dirty="0" smtClean="0"/>
              <a:t>-</a:t>
            </a:r>
            <a:endParaRPr lang="ru-RU" sz="2400" dirty="0"/>
          </a:p>
        </p:txBody>
      </p:sp>
      <p:sp>
        <p:nvSpPr>
          <p:cNvPr id="80" name="TextBox 79"/>
          <p:cNvSpPr txBox="1"/>
          <p:nvPr/>
        </p:nvSpPr>
        <p:spPr>
          <a:xfrm>
            <a:off x="2976996" y="1478830"/>
            <a:ext cx="1378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пловец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2494899" y="2095544"/>
            <a:ext cx="1285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пловчиха</a:t>
            </a:r>
            <a:endParaRPr lang="ru-RU" dirty="0"/>
          </a:p>
        </p:txBody>
      </p:sp>
      <p:sp>
        <p:nvSpPr>
          <p:cNvPr id="82" name="TextBox 81"/>
          <p:cNvSpPr txBox="1"/>
          <p:nvPr/>
        </p:nvSpPr>
        <p:spPr>
          <a:xfrm>
            <a:off x="2313553" y="2750939"/>
            <a:ext cx="1016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</a:t>
            </a:r>
            <a:r>
              <a:rPr lang="ru-RU" sz="2000" dirty="0" smtClean="0"/>
              <a:t>лывун</a:t>
            </a:r>
            <a:endParaRPr lang="ru-RU" dirty="0"/>
          </a:p>
        </p:txBody>
      </p:sp>
      <p:sp>
        <p:nvSpPr>
          <p:cNvPr id="83" name="TextBox 82"/>
          <p:cNvSpPr txBox="1"/>
          <p:nvPr/>
        </p:nvSpPr>
        <p:spPr>
          <a:xfrm>
            <a:off x="1491700" y="3341642"/>
            <a:ext cx="1634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Город-град</a:t>
            </a:r>
            <a:endParaRPr lang="ru-RU" sz="2000" dirty="0"/>
          </a:p>
        </p:txBody>
      </p:sp>
      <p:sp>
        <p:nvSpPr>
          <p:cNvPr id="84" name="TextBox 83"/>
          <p:cNvSpPr txBox="1"/>
          <p:nvPr/>
        </p:nvSpPr>
        <p:spPr>
          <a:xfrm>
            <a:off x="643586" y="3912155"/>
            <a:ext cx="2096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Голова-глава</a:t>
            </a:r>
            <a:endParaRPr lang="ru-RU" sz="2000" dirty="0"/>
          </a:p>
        </p:txBody>
      </p:sp>
      <p:sp>
        <p:nvSpPr>
          <p:cNvPr id="85" name="TextBox 84"/>
          <p:cNvSpPr txBox="1"/>
          <p:nvPr/>
        </p:nvSpPr>
        <p:spPr>
          <a:xfrm>
            <a:off x="179512" y="4842448"/>
            <a:ext cx="1781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Дерево-древо</a:t>
            </a:r>
            <a:endParaRPr lang="ru-RU" sz="2000" dirty="0"/>
          </a:p>
        </p:txBody>
      </p:sp>
      <p:sp>
        <p:nvSpPr>
          <p:cNvPr id="86" name="Левая фигурная скобка 85"/>
          <p:cNvSpPr/>
          <p:nvPr/>
        </p:nvSpPr>
        <p:spPr>
          <a:xfrm rot="1650824">
            <a:off x="1935942" y="182365"/>
            <a:ext cx="2452865" cy="250509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715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Вставьте пропущенные буквы. Графически объясните свой выбор</a:t>
            </a:r>
            <a:endParaRPr lang="ru-RU" sz="36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307128"/>
          </a:xfrm>
        </p:spPr>
        <p:txBody>
          <a:bodyPr>
            <a:normAutofit lnSpcReduction="10000"/>
          </a:bodyPr>
          <a:lstStyle/>
          <a:p>
            <a:pPr marL="541782" indent="-514350">
              <a:buAutoNum type="arabicPeriod"/>
            </a:pPr>
            <a:r>
              <a:rPr lang="ru-RU" dirty="0" err="1" smtClean="0"/>
              <a:t>Заг</a:t>
            </a:r>
            <a:r>
              <a:rPr lang="ru-RU" dirty="0" smtClean="0"/>
              <a:t>..</a:t>
            </a:r>
            <a:r>
              <a:rPr lang="ru-RU" dirty="0" err="1" smtClean="0"/>
              <a:t>релась</a:t>
            </a:r>
            <a:r>
              <a:rPr lang="ru-RU" dirty="0" smtClean="0"/>
              <a:t> над степью з..</a:t>
            </a:r>
            <a:r>
              <a:rPr lang="ru-RU" dirty="0" err="1" smtClean="0"/>
              <a:t>ря</a:t>
            </a:r>
            <a:r>
              <a:rPr lang="ru-RU" dirty="0" smtClean="0"/>
              <a:t>, на траве засверкала р..</a:t>
            </a:r>
            <a:r>
              <a:rPr lang="ru-RU" dirty="0" err="1" smtClean="0"/>
              <a:t>са</a:t>
            </a:r>
            <a:r>
              <a:rPr lang="ru-RU" dirty="0" smtClean="0"/>
              <a:t>.</a:t>
            </a:r>
          </a:p>
          <a:p>
            <a:pPr marL="541782" indent="-514350">
              <a:buAutoNum type="arabicPeriod"/>
            </a:pPr>
            <a:r>
              <a:rPr lang="ru-RU" dirty="0" smtClean="0"/>
              <a:t>Обломов взял п..</a:t>
            </a:r>
            <a:r>
              <a:rPr lang="ru-RU" dirty="0" err="1" smtClean="0"/>
              <a:t>ро</a:t>
            </a:r>
            <a:r>
              <a:rPr lang="ru-RU" dirty="0" smtClean="0"/>
              <a:t>, </a:t>
            </a:r>
            <a:r>
              <a:rPr lang="ru-RU" dirty="0" err="1" smtClean="0"/>
              <a:t>обм</a:t>
            </a:r>
            <a:r>
              <a:rPr lang="ru-RU" dirty="0" smtClean="0"/>
              <a:t>..</a:t>
            </a:r>
            <a:r>
              <a:rPr lang="ru-RU" dirty="0" err="1" smtClean="0"/>
              <a:t>кнул</a:t>
            </a:r>
            <a:r>
              <a:rPr lang="ru-RU" dirty="0" smtClean="0"/>
              <a:t> в чернильницу, но чернил не было.</a:t>
            </a:r>
          </a:p>
          <a:p>
            <a:pPr marL="541782" indent="-514350">
              <a:buAutoNum type="arabicPeriod"/>
            </a:pPr>
            <a:r>
              <a:rPr lang="ru-RU" dirty="0" smtClean="0"/>
              <a:t>Перед нами лежала р..</a:t>
            </a:r>
            <a:r>
              <a:rPr lang="ru-RU" dirty="0" err="1" smtClean="0"/>
              <a:t>внина</a:t>
            </a:r>
            <a:r>
              <a:rPr lang="ru-RU" dirty="0" smtClean="0"/>
              <a:t>, безграничная, как небо.</a:t>
            </a:r>
          </a:p>
          <a:p>
            <a:pPr marL="541782" indent="-514350">
              <a:buAutoNum type="arabicPeriod"/>
            </a:pPr>
            <a:r>
              <a:rPr lang="ru-RU" dirty="0" smtClean="0"/>
              <a:t>Трава </a:t>
            </a:r>
            <a:r>
              <a:rPr lang="ru-RU" dirty="0" err="1" smtClean="0"/>
              <a:t>бл</a:t>
            </a:r>
            <a:r>
              <a:rPr lang="ru-RU" dirty="0" smtClean="0"/>
              <a:t>..стела в брильянтах д..</a:t>
            </a:r>
            <a:r>
              <a:rPr lang="ru-RU" dirty="0" err="1" smtClean="0"/>
              <a:t>ждя</a:t>
            </a:r>
            <a:r>
              <a:rPr lang="ru-RU" dirty="0" smtClean="0"/>
              <a:t>, и </a:t>
            </a:r>
            <a:r>
              <a:rPr lang="ru-RU" dirty="0" err="1" smtClean="0"/>
              <a:t>зол..том</a:t>
            </a:r>
            <a:r>
              <a:rPr lang="ru-RU" dirty="0" smtClean="0"/>
              <a:t> сверкала </a:t>
            </a:r>
            <a:r>
              <a:rPr lang="ru-RU" dirty="0" err="1" smtClean="0"/>
              <a:t>р..ка</a:t>
            </a:r>
            <a:r>
              <a:rPr lang="ru-RU" dirty="0" smtClean="0"/>
              <a:t>.</a:t>
            </a:r>
          </a:p>
          <a:p>
            <a:pPr marL="541782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441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56523"/>
            <a:ext cx="7498080" cy="1143000"/>
          </a:xfrm>
        </p:spPr>
        <p:txBody>
          <a:bodyPr/>
          <a:lstStyle/>
          <a:p>
            <a:pPr algn="ctr"/>
            <a:r>
              <a:rPr lang="ru-RU" dirty="0" smtClean="0"/>
              <a:t>Эталон ответа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41782" indent="-514350">
              <a:buAutoNum type="arabicPeriod"/>
            </a:pPr>
            <a:r>
              <a:rPr lang="ru-RU" dirty="0" err="1" smtClean="0"/>
              <a:t>ЗагОрелась</a:t>
            </a:r>
            <a:r>
              <a:rPr lang="ru-RU" dirty="0" smtClean="0"/>
              <a:t> </a:t>
            </a:r>
            <a:r>
              <a:rPr lang="ru-RU" dirty="0"/>
              <a:t>над степью </a:t>
            </a:r>
            <a:r>
              <a:rPr lang="ru-RU" dirty="0" err="1" smtClean="0"/>
              <a:t>зАря</a:t>
            </a:r>
            <a:r>
              <a:rPr lang="ru-RU" dirty="0"/>
              <a:t>, на траве засверкала </a:t>
            </a:r>
            <a:r>
              <a:rPr lang="ru-RU" dirty="0" err="1" smtClean="0"/>
              <a:t>рОса</a:t>
            </a:r>
            <a:r>
              <a:rPr lang="ru-RU" dirty="0" smtClean="0"/>
              <a:t> (</a:t>
            </a:r>
            <a:r>
              <a:rPr lang="ru-RU" dirty="0" err="1" smtClean="0"/>
              <a:t>рОсы</a:t>
            </a:r>
            <a:r>
              <a:rPr lang="ru-RU" dirty="0" smtClean="0"/>
              <a:t>).</a:t>
            </a:r>
            <a:endParaRPr lang="ru-RU" dirty="0"/>
          </a:p>
          <a:p>
            <a:pPr marL="541782" indent="-514350">
              <a:buAutoNum type="arabicPeriod"/>
            </a:pPr>
            <a:r>
              <a:rPr lang="ru-RU" dirty="0"/>
              <a:t>Обломов взял </a:t>
            </a:r>
            <a:r>
              <a:rPr lang="ru-RU" dirty="0" err="1" smtClean="0"/>
              <a:t>пЕро</a:t>
            </a:r>
            <a:r>
              <a:rPr lang="ru-RU" dirty="0" smtClean="0"/>
              <a:t> (</a:t>
            </a:r>
            <a:r>
              <a:rPr lang="ru-RU" dirty="0" err="1" smtClean="0"/>
              <a:t>пЕрья</a:t>
            </a:r>
            <a:r>
              <a:rPr lang="ru-RU" dirty="0" smtClean="0"/>
              <a:t>), </a:t>
            </a:r>
            <a:r>
              <a:rPr lang="ru-RU" dirty="0" err="1" smtClean="0"/>
              <a:t>обмАкнул</a:t>
            </a:r>
            <a:r>
              <a:rPr lang="ru-RU" dirty="0" smtClean="0"/>
              <a:t> (=погружать) </a:t>
            </a:r>
            <a:r>
              <a:rPr lang="ru-RU" dirty="0"/>
              <a:t>в чернильницу, но чернил не было.</a:t>
            </a:r>
          </a:p>
          <a:p>
            <a:pPr marL="541782" indent="-514350">
              <a:buAutoNum type="arabicPeriod"/>
            </a:pPr>
            <a:r>
              <a:rPr lang="ru-RU" dirty="0"/>
              <a:t>Перед нами лежала </a:t>
            </a:r>
            <a:r>
              <a:rPr lang="ru-RU" dirty="0" err="1" smtClean="0"/>
              <a:t>рАвнина</a:t>
            </a:r>
            <a:r>
              <a:rPr lang="ru-RU" dirty="0" smtClean="0"/>
              <a:t> (</a:t>
            </a:r>
            <a:r>
              <a:rPr lang="ru-RU" dirty="0" err="1" smtClean="0"/>
              <a:t>искл</a:t>
            </a:r>
            <a:r>
              <a:rPr lang="ru-RU" dirty="0" smtClean="0"/>
              <a:t>.), </a:t>
            </a:r>
            <a:r>
              <a:rPr lang="ru-RU" dirty="0"/>
              <a:t>безграничная, как небо.</a:t>
            </a:r>
          </a:p>
          <a:p>
            <a:pPr marL="541782" indent="-514350">
              <a:buAutoNum type="arabicPeriod"/>
            </a:pPr>
            <a:r>
              <a:rPr lang="ru-RU" dirty="0"/>
              <a:t>Трава </a:t>
            </a:r>
            <a:r>
              <a:rPr lang="ru-RU" dirty="0" err="1" smtClean="0"/>
              <a:t>блЕстела</a:t>
            </a:r>
            <a:r>
              <a:rPr lang="ru-RU" dirty="0" smtClean="0"/>
              <a:t> (нет </a:t>
            </a:r>
            <a:r>
              <a:rPr lang="ru-RU" dirty="0" err="1" smtClean="0"/>
              <a:t>суф</a:t>
            </a:r>
            <a:r>
              <a:rPr lang="ru-RU" dirty="0" smtClean="0"/>
              <a:t>. –а-) </a:t>
            </a:r>
            <a:r>
              <a:rPr lang="ru-RU" dirty="0"/>
              <a:t>в брильянтах </a:t>
            </a:r>
            <a:r>
              <a:rPr lang="ru-RU" dirty="0" err="1" smtClean="0"/>
              <a:t>дОждя</a:t>
            </a:r>
            <a:r>
              <a:rPr lang="ru-RU" dirty="0" smtClean="0"/>
              <a:t> (</a:t>
            </a:r>
            <a:r>
              <a:rPr lang="ru-RU" dirty="0" err="1" smtClean="0"/>
              <a:t>дОждь</a:t>
            </a:r>
            <a:r>
              <a:rPr lang="ru-RU" dirty="0" smtClean="0"/>
              <a:t>), </a:t>
            </a:r>
            <a:r>
              <a:rPr lang="ru-RU" dirty="0"/>
              <a:t>и </a:t>
            </a:r>
            <a:r>
              <a:rPr lang="ru-RU" dirty="0" err="1" smtClean="0"/>
              <a:t>золОтом</a:t>
            </a:r>
            <a:r>
              <a:rPr lang="ru-RU" dirty="0" smtClean="0"/>
              <a:t> (полногласие, </a:t>
            </a:r>
            <a:r>
              <a:rPr lang="ru-RU" dirty="0" err="1" smtClean="0"/>
              <a:t>злАто</a:t>
            </a:r>
            <a:r>
              <a:rPr lang="ru-RU" dirty="0" smtClean="0"/>
              <a:t>) </a:t>
            </a:r>
            <a:r>
              <a:rPr lang="ru-RU" dirty="0"/>
              <a:t>сверкала </a:t>
            </a:r>
            <a:r>
              <a:rPr lang="ru-RU" dirty="0" err="1" smtClean="0"/>
              <a:t>рЕка</a:t>
            </a:r>
            <a:r>
              <a:rPr lang="ru-RU" dirty="0" smtClean="0"/>
              <a:t> (</a:t>
            </a:r>
            <a:r>
              <a:rPr lang="ru-RU" dirty="0" err="1" smtClean="0"/>
              <a:t>рЕки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8" name="Арка 7"/>
          <p:cNvSpPr/>
          <p:nvPr/>
        </p:nvSpPr>
        <p:spPr>
          <a:xfrm>
            <a:off x="2521563" y="1484784"/>
            <a:ext cx="576064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>
            <a:off x="6129266" y="1484784"/>
            <a:ext cx="432048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Арка 9"/>
          <p:cNvSpPr/>
          <p:nvPr/>
        </p:nvSpPr>
        <p:spPr>
          <a:xfrm>
            <a:off x="3995936" y="1880828"/>
            <a:ext cx="648072" cy="7200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4499992" y="2276872"/>
            <a:ext cx="504056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7164288" y="2276872"/>
            <a:ext cx="576064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Арка 12"/>
          <p:cNvSpPr/>
          <p:nvPr/>
        </p:nvSpPr>
        <p:spPr>
          <a:xfrm>
            <a:off x="5508104" y="3501008"/>
            <a:ext cx="621162" cy="7200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Арка 13"/>
          <p:cNvSpPr/>
          <p:nvPr/>
        </p:nvSpPr>
        <p:spPr>
          <a:xfrm>
            <a:off x="3097627" y="4293096"/>
            <a:ext cx="898309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Арка 14"/>
          <p:cNvSpPr/>
          <p:nvPr/>
        </p:nvSpPr>
        <p:spPr>
          <a:xfrm>
            <a:off x="4139952" y="4653136"/>
            <a:ext cx="792088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Арка 15"/>
          <p:cNvSpPr/>
          <p:nvPr/>
        </p:nvSpPr>
        <p:spPr>
          <a:xfrm>
            <a:off x="7236296" y="4653136"/>
            <a:ext cx="864096" cy="7200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Арка 16"/>
          <p:cNvSpPr/>
          <p:nvPr/>
        </p:nvSpPr>
        <p:spPr>
          <a:xfrm>
            <a:off x="7164288" y="5013176"/>
            <a:ext cx="576064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Арка 17"/>
          <p:cNvSpPr/>
          <p:nvPr/>
        </p:nvSpPr>
        <p:spPr>
          <a:xfrm>
            <a:off x="2267744" y="5373216"/>
            <a:ext cx="541851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Арка 18"/>
          <p:cNvSpPr/>
          <p:nvPr/>
        </p:nvSpPr>
        <p:spPr>
          <a:xfrm>
            <a:off x="4535996" y="5013176"/>
            <a:ext cx="612068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Арка 19"/>
          <p:cNvSpPr/>
          <p:nvPr/>
        </p:nvSpPr>
        <p:spPr>
          <a:xfrm>
            <a:off x="5508104" y="4653136"/>
            <a:ext cx="837186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Арка 20"/>
          <p:cNvSpPr/>
          <p:nvPr/>
        </p:nvSpPr>
        <p:spPr>
          <a:xfrm>
            <a:off x="5148064" y="1826822"/>
            <a:ext cx="504056" cy="18002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Арка 21"/>
          <p:cNvSpPr/>
          <p:nvPr/>
        </p:nvSpPr>
        <p:spPr>
          <a:xfrm>
            <a:off x="5472100" y="2282822"/>
            <a:ext cx="612068" cy="7200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572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Вопросы для лексического диктанта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24744"/>
            <a:ext cx="7498080" cy="554461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1.Часть </a:t>
            </a:r>
            <a:r>
              <a:rPr lang="ru-RU" dirty="0" smtClean="0"/>
              <a:t>слова без окончания…</a:t>
            </a:r>
          </a:p>
          <a:p>
            <a:r>
              <a:rPr lang="ru-RU" dirty="0" smtClean="0"/>
              <a:t>2. Часть </a:t>
            </a:r>
            <a:r>
              <a:rPr lang="ru-RU" dirty="0" smtClean="0"/>
              <a:t>слова после корня, служащая для образования новых слов…</a:t>
            </a:r>
          </a:p>
          <a:p>
            <a:r>
              <a:rPr lang="ru-RU" dirty="0" smtClean="0"/>
              <a:t>3. Значимая </a:t>
            </a:r>
            <a:r>
              <a:rPr lang="ru-RU" dirty="0" smtClean="0"/>
              <a:t>часть слова перед корнем…</a:t>
            </a:r>
          </a:p>
          <a:p>
            <a:r>
              <a:rPr lang="ru-RU" dirty="0" smtClean="0"/>
              <a:t>4. Раздел </a:t>
            </a:r>
            <a:r>
              <a:rPr lang="ru-RU" dirty="0" smtClean="0"/>
              <a:t>науки о языке, изучающий строение и способы образования новых слов…</a:t>
            </a:r>
          </a:p>
          <a:p>
            <a:r>
              <a:rPr lang="ru-RU" dirty="0" smtClean="0"/>
              <a:t>5. Изменяемая </a:t>
            </a:r>
            <a:r>
              <a:rPr lang="ru-RU" dirty="0" smtClean="0"/>
              <a:t>часть слова, образующая форму слова…</a:t>
            </a:r>
          </a:p>
          <a:p>
            <a:r>
              <a:rPr lang="ru-RU" dirty="0" smtClean="0"/>
              <a:t>6. Главная </a:t>
            </a:r>
            <a:r>
              <a:rPr lang="ru-RU" dirty="0" smtClean="0"/>
              <a:t>часть слова, где заключено лексическое значение слова…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7863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Эталон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Ученик ___________ класс ___________</a:t>
            </a:r>
          </a:p>
          <a:p>
            <a:r>
              <a:rPr lang="ru-RU" dirty="0" smtClean="0"/>
              <a:t>1. Основа.</a:t>
            </a:r>
          </a:p>
          <a:p>
            <a:r>
              <a:rPr lang="ru-RU" dirty="0" smtClean="0"/>
              <a:t>2. Суффикс.</a:t>
            </a:r>
          </a:p>
          <a:p>
            <a:r>
              <a:rPr lang="ru-RU" dirty="0" smtClean="0"/>
              <a:t>3. Приставка.</a:t>
            </a:r>
          </a:p>
          <a:p>
            <a:r>
              <a:rPr lang="ru-RU" dirty="0" smtClean="0"/>
              <a:t>4. Словообразование.</a:t>
            </a:r>
          </a:p>
          <a:p>
            <a:r>
              <a:rPr lang="ru-RU" dirty="0" smtClean="0"/>
              <a:t>5. Окончание.</a:t>
            </a:r>
          </a:p>
          <a:p>
            <a:r>
              <a:rPr lang="ru-RU" dirty="0" smtClean="0"/>
              <a:t>6. Корень.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7570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Морфемный разбор слова</a:t>
            </a:r>
            <a:br>
              <a:rPr lang="ru-RU" dirty="0" smtClean="0"/>
            </a:br>
            <a:r>
              <a:rPr lang="ru-RU" dirty="0" smtClean="0"/>
              <a:t>(разбор слова по составу)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47800"/>
            <a:ext cx="8106104" cy="514955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 Определить, какой частью речи является          слово.</a:t>
            </a:r>
          </a:p>
          <a:p>
            <a:r>
              <a:rPr lang="ru-RU" dirty="0" smtClean="0"/>
              <a:t>2.Найти окончание и формообразующий </a:t>
            </a:r>
          </a:p>
          <a:p>
            <a:pPr marL="82296" indent="0">
              <a:buNone/>
            </a:pPr>
            <a:r>
              <a:rPr lang="ru-RU" dirty="0"/>
              <a:t> </a:t>
            </a:r>
            <a:r>
              <a:rPr lang="ru-RU" dirty="0" smtClean="0"/>
              <a:t>       суффикс (если есть).</a:t>
            </a:r>
          </a:p>
          <a:p>
            <a:r>
              <a:rPr lang="ru-RU" dirty="0" smtClean="0"/>
              <a:t>3. Выделить основу слова.</a:t>
            </a:r>
          </a:p>
          <a:p>
            <a:r>
              <a:rPr lang="ru-RU" dirty="0" smtClean="0"/>
              <a:t>4. Определить производная основа или   </a:t>
            </a:r>
          </a:p>
          <a:p>
            <a:pPr marL="82296" indent="0">
              <a:buNone/>
            </a:pPr>
            <a:r>
              <a:rPr lang="ru-RU" dirty="0"/>
              <a:t> </a:t>
            </a:r>
            <a:r>
              <a:rPr lang="ru-RU" dirty="0" smtClean="0"/>
              <a:t>        непроизводная.</a:t>
            </a:r>
          </a:p>
          <a:p>
            <a:r>
              <a:rPr lang="ru-RU" dirty="0" smtClean="0"/>
              <a:t>5. Выделить корень слова путем подбора   </a:t>
            </a:r>
          </a:p>
          <a:p>
            <a:pPr marL="82296" indent="0">
              <a:buNone/>
            </a:pPr>
            <a:r>
              <a:rPr lang="ru-RU" dirty="0"/>
              <a:t> </a:t>
            </a:r>
            <a:r>
              <a:rPr lang="ru-RU" dirty="0" smtClean="0"/>
              <a:t>        однокоренных слов.</a:t>
            </a:r>
          </a:p>
          <a:p>
            <a:r>
              <a:rPr lang="ru-RU" dirty="0" smtClean="0"/>
              <a:t>6. Выделить, (если есть) приставки, суффиксы, интерфиксы, постфиксы.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120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275856" y="2276872"/>
            <a:ext cx="2016224" cy="115212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Безударные гласные корня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>
            <a:stCxn id="4" idx="0"/>
          </p:cNvCxnSpPr>
          <p:nvPr/>
        </p:nvCxnSpPr>
        <p:spPr>
          <a:xfrm flipH="1" flipV="1">
            <a:off x="4246307" y="116632"/>
            <a:ext cx="37661" cy="2160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4" idx="6"/>
          </p:cNvCxnSpPr>
          <p:nvPr/>
        </p:nvCxnSpPr>
        <p:spPr>
          <a:xfrm>
            <a:off x="5292080" y="2852936"/>
            <a:ext cx="25922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7"/>
            <a:endCxn id="77" idx="2"/>
          </p:cNvCxnSpPr>
          <p:nvPr/>
        </p:nvCxnSpPr>
        <p:spPr>
          <a:xfrm flipV="1">
            <a:off x="4996811" y="354270"/>
            <a:ext cx="2840397" cy="20913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1"/>
            <a:endCxn id="76" idx="6"/>
          </p:cNvCxnSpPr>
          <p:nvPr/>
        </p:nvCxnSpPr>
        <p:spPr>
          <a:xfrm flipH="1" flipV="1">
            <a:off x="1042060" y="443406"/>
            <a:ext cx="2529065" cy="20021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2"/>
          </p:cNvCxnSpPr>
          <p:nvPr/>
        </p:nvCxnSpPr>
        <p:spPr>
          <a:xfrm flipH="1">
            <a:off x="846786" y="2852936"/>
            <a:ext cx="24290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3"/>
            <a:endCxn id="89" idx="0"/>
          </p:cNvCxnSpPr>
          <p:nvPr/>
        </p:nvCxnSpPr>
        <p:spPr>
          <a:xfrm flipH="1">
            <a:off x="1961712" y="3260275"/>
            <a:ext cx="1609413" cy="24729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4"/>
          </p:cNvCxnSpPr>
          <p:nvPr/>
        </p:nvCxnSpPr>
        <p:spPr>
          <a:xfrm>
            <a:off x="4283968" y="3429000"/>
            <a:ext cx="68388" cy="29993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5"/>
          </p:cNvCxnSpPr>
          <p:nvPr/>
        </p:nvCxnSpPr>
        <p:spPr>
          <a:xfrm>
            <a:off x="4996811" y="3260275"/>
            <a:ext cx="2023461" cy="24009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Овал 74"/>
          <p:cNvSpPr/>
          <p:nvPr/>
        </p:nvSpPr>
        <p:spPr>
          <a:xfrm>
            <a:off x="3571125" y="83366"/>
            <a:ext cx="618572" cy="446277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179009" y="83366"/>
            <a:ext cx="863051" cy="72008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7837208" y="-5768"/>
            <a:ext cx="695231" cy="72007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К4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8" name="Овал 77"/>
          <p:cNvSpPr/>
          <p:nvPr/>
        </p:nvSpPr>
        <p:spPr>
          <a:xfrm>
            <a:off x="7837209" y="2299522"/>
            <a:ext cx="792088" cy="734279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К5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9" name="Овал 78"/>
          <p:cNvSpPr/>
          <p:nvPr/>
        </p:nvSpPr>
        <p:spPr>
          <a:xfrm>
            <a:off x="-17310" y="2380793"/>
            <a:ext cx="864096" cy="64807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0" name="Овал 79"/>
          <p:cNvSpPr/>
          <p:nvPr/>
        </p:nvSpPr>
        <p:spPr>
          <a:xfrm>
            <a:off x="1115616" y="4966759"/>
            <a:ext cx="864096" cy="64807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К8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1" name="Овал 80"/>
          <p:cNvSpPr/>
          <p:nvPr/>
        </p:nvSpPr>
        <p:spPr>
          <a:xfrm>
            <a:off x="3398488" y="6005630"/>
            <a:ext cx="796651" cy="61473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К7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2" name="Овал 81"/>
          <p:cNvSpPr/>
          <p:nvPr/>
        </p:nvSpPr>
        <p:spPr>
          <a:xfrm>
            <a:off x="7093565" y="4941168"/>
            <a:ext cx="792088" cy="64807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К6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352356" y="83366"/>
            <a:ext cx="1875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</a:t>
            </a:r>
            <a:r>
              <a:rPr lang="ru-RU" sz="1400" dirty="0" smtClean="0"/>
              <a:t>.От лексического значения слова</a:t>
            </a:r>
            <a:endParaRPr lang="ru-RU" sz="1400" dirty="0"/>
          </a:p>
        </p:txBody>
      </p:sp>
      <p:sp>
        <p:nvSpPr>
          <p:cNvPr id="84" name="TextBox 83"/>
          <p:cNvSpPr txBox="1"/>
          <p:nvPr/>
        </p:nvSpPr>
        <p:spPr>
          <a:xfrm>
            <a:off x="7092280" y="888975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II</a:t>
            </a:r>
            <a:r>
              <a:rPr lang="ru-RU" sz="1400" dirty="0" smtClean="0"/>
              <a:t>. От ударения</a:t>
            </a:r>
            <a:endParaRPr lang="ru-RU" sz="1400" dirty="0"/>
          </a:p>
        </p:txBody>
      </p:sp>
      <p:sp>
        <p:nvSpPr>
          <p:cNvPr id="85" name="TextBox 84"/>
          <p:cNvSpPr txBox="1"/>
          <p:nvPr/>
        </p:nvSpPr>
        <p:spPr>
          <a:xfrm>
            <a:off x="5727102" y="2267290"/>
            <a:ext cx="1658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III</a:t>
            </a:r>
            <a:r>
              <a:rPr lang="ru-RU" sz="1400" dirty="0" smtClean="0"/>
              <a:t>. От согласной корня</a:t>
            </a:r>
            <a:endParaRPr lang="ru-RU" sz="1400" dirty="0"/>
          </a:p>
        </p:txBody>
      </p:sp>
      <p:sp>
        <p:nvSpPr>
          <p:cNvPr id="86" name="TextBox 85"/>
          <p:cNvSpPr txBox="1"/>
          <p:nvPr/>
        </p:nvSpPr>
        <p:spPr>
          <a:xfrm rot="19307703">
            <a:off x="6554273" y="5347849"/>
            <a:ext cx="461665" cy="1388690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ru-RU" dirty="0" smtClean="0"/>
              <a:t>исключения</a:t>
            </a:r>
            <a:endParaRPr lang="ru-RU" dirty="0"/>
          </a:p>
        </p:txBody>
      </p:sp>
      <p:sp>
        <p:nvSpPr>
          <p:cNvPr id="87" name="TextBox 86"/>
          <p:cNvSpPr txBox="1"/>
          <p:nvPr/>
        </p:nvSpPr>
        <p:spPr>
          <a:xfrm>
            <a:off x="4499992" y="6274468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IV</a:t>
            </a:r>
            <a:r>
              <a:rPr lang="ru-RU" sz="1400" dirty="0" smtClean="0"/>
              <a:t>.От суффикса А</a:t>
            </a:r>
            <a:endParaRPr lang="ru-RU" sz="1400" dirty="0"/>
          </a:p>
        </p:txBody>
      </p:sp>
      <p:sp>
        <p:nvSpPr>
          <p:cNvPr id="89" name="TextBox 88"/>
          <p:cNvSpPr txBox="1"/>
          <p:nvPr/>
        </p:nvSpPr>
        <p:spPr>
          <a:xfrm>
            <a:off x="1295640" y="5733256"/>
            <a:ext cx="1332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Запомни!</a:t>
            </a:r>
            <a:endParaRPr lang="ru-RU" dirty="0"/>
          </a:p>
        </p:txBody>
      </p:sp>
      <p:sp>
        <p:nvSpPr>
          <p:cNvPr id="90" name="TextBox 89"/>
          <p:cNvSpPr txBox="1"/>
          <p:nvPr/>
        </p:nvSpPr>
        <p:spPr>
          <a:xfrm>
            <a:off x="105455" y="3006449"/>
            <a:ext cx="101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Цели</a:t>
            </a:r>
            <a:endParaRPr lang="ru-RU" dirty="0"/>
          </a:p>
        </p:txBody>
      </p:sp>
      <p:sp>
        <p:nvSpPr>
          <p:cNvPr id="91" name="TextBox 90"/>
          <p:cNvSpPr txBox="1"/>
          <p:nvPr/>
        </p:nvSpPr>
        <p:spPr>
          <a:xfrm>
            <a:off x="1270522" y="58230"/>
            <a:ext cx="1655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Группы правил</a:t>
            </a:r>
            <a:endParaRPr lang="ru-RU" dirty="0"/>
          </a:p>
        </p:txBody>
      </p:sp>
      <p:sp>
        <p:nvSpPr>
          <p:cNvPr id="92" name="Овал 91"/>
          <p:cNvSpPr/>
          <p:nvPr/>
        </p:nvSpPr>
        <p:spPr>
          <a:xfrm>
            <a:off x="4128820" y="202540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Овал 92"/>
          <p:cNvSpPr/>
          <p:nvPr/>
        </p:nvSpPr>
        <p:spPr>
          <a:xfrm>
            <a:off x="4128820" y="167716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Овал 93"/>
          <p:cNvSpPr/>
          <p:nvPr/>
        </p:nvSpPr>
        <p:spPr>
          <a:xfrm>
            <a:off x="4109989" y="1343509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Овал 94"/>
          <p:cNvSpPr/>
          <p:nvPr/>
        </p:nvSpPr>
        <p:spPr>
          <a:xfrm>
            <a:off x="4109988" y="100241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Овал 95"/>
          <p:cNvSpPr/>
          <p:nvPr/>
        </p:nvSpPr>
        <p:spPr>
          <a:xfrm>
            <a:off x="4085960" y="547753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6984536" y="655765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>
            <a:off x="6629957" y="93485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Овал 98"/>
          <p:cNvSpPr/>
          <p:nvPr/>
        </p:nvSpPr>
        <p:spPr>
          <a:xfrm>
            <a:off x="6319662" y="119675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Овал 99"/>
          <p:cNvSpPr/>
          <p:nvPr/>
        </p:nvSpPr>
        <p:spPr>
          <a:xfrm>
            <a:off x="6008541" y="144656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Овал 100"/>
          <p:cNvSpPr/>
          <p:nvPr/>
        </p:nvSpPr>
        <p:spPr>
          <a:xfrm>
            <a:off x="5636812" y="167716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Овал 101"/>
          <p:cNvSpPr/>
          <p:nvPr/>
        </p:nvSpPr>
        <p:spPr>
          <a:xfrm>
            <a:off x="5326517" y="198884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7334461" y="42163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Овал 103"/>
          <p:cNvSpPr/>
          <p:nvPr/>
        </p:nvSpPr>
        <p:spPr>
          <a:xfrm>
            <a:off x="4987666" y="2267205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/>
          <p:nvPr/>
        </p:nvSpPr>
        <p:spPr>
          <a:xfrm>
            <a:off x="7230031" y="2790425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вал 107"/>
          <p:cNvSpPr/>
          <p:nvPr/>
        </p:nvSpPr>
        <p:spPr>
          <a:xfrm>
            <a:off x="6228183" y="274492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5297961" y="274492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Овал 109"/>
          <p:cNvSpPr/>
          <p:nvPr/>
        </p:nvSpPr>
        <p:spPr>
          <a:xfrm>
            <a:off x="6736186" y="535381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Овал 110"/>
          <p:cNvSpPr/>
          <p:nvPr/>
        </p:nvSpPr>
        <p:spPr>
          <a:xfrm>
            <a:off x="6383330" y="494116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Овал 111"/>
          <p:cNvSpPr/>
          <p:nvPr/>
        </p:nvSpPr>
        <p:spPr>
          <a:xfrm>
            <a:off x="6049007" y="454512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Овал 112"/>
          <p:cNvSpPr/>
          <p:nvPr/>
        </p:nvSpPr>
        <p:spPr>
          <a:xfrm>
            <a:off x="5791959" y="4244737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Овал 113"/>
          <p:cNvSpPr/>
          <p:nvPr/>
        </p:nvSpPr>
        <p:spPr>
          <a:xfrm>
            <a:off x="5458989" y="386104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Овал 114"/>
          <p:cNvSpPr/>
          <p:nvPr/>
        </p:nvSpPr>
        <p:spPr>
          <a:xfrm>
            <a:off x="5201115" y="350100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Овал 115"/>
          <p:cNvSpPr/>
          <p:nvPr/>
        </p:nvSpPr>
        <p:spPr>
          <a:xfrm>
            <a:off x="4963638" y="3218467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Овал 117"/>
          <p:cNvSpPr/>
          <p:nvPr/>
        </p:nvSpPr>
        <p:spPr>
          <a:xfrm>
            <a:off x="4109987" y="360902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Овал 118"/>
          <p:cNvSpPr/>
          <p:nvPr/>
        </p:nvSpPr>
        <p:spPr>
          <a:xfrm>
            <a:off x="4118368" y="399074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Овал 119"/>
          <p:cNvSpPr/>
          <p:nvPr/>
        </p:nvSpPr>
        <p:spPr>
          <a:xfrm>
            <a:off x="4128820" y="4352749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Овал 120"/>
          <p:cNvSpPr/>
          <p:nvPr/>
        </p:nvSpPr>
        <p:spPr>
          <a:xfrm>
            <a:off x="4163013" y="4750735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Овал 121"/>
          <p:cNvSpPr/>
          <p:nvPr/>
        </p:nvSpPr>
        <p:spPr>
          <a:xfrm>
            <a:off x="4163014" y="511711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Овал 122"/>
          <p:cNvSpPr/>
          <p:nvPr/>
        </p:nvSpPr>
        <p:spPr>
          <a:xfrm>
            <a:off x="4189697" y="5398807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Овал 123"/>
          <p:cNvSpPr/>
          <p:nvPr/>
        </p:nvSpPr>
        <p:spPr>
          <a:xfrm>
            <a:off x="4197208" y="570189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Овал 124"/>
          <p:cNvSpPr/>
          <p:nvPr/>
        </p:nvSpPr>
        <p:spPr>
          <a:xfrm>
            <a:off x="4197208" y="608179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/>
          <p:nvPr/>
        </p:nvSpPr>
        <p:spPr>
          <a:xfrm>
            <a:off x="3275856" y="328498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Овал 127"/>
          <p:cNvSpPr/>
          <p:nvPr/>
        </p:nvSpPr>
        <p:spPr>
          <a:xfrm>
            <a:off x="3063747" y="360902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Овал 128"/>
          <p:cNvSpPr/>
          <p:nvPr/>
        </p:nvSpPr>
        <p:spPr>
          <a:xfrm>
            <a:off x="2876068" y="3963989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Овал 129"/>
          <p:cNvSpPr/>
          <p:nvPr/>
        </p:nvSpPr>
        <p:spPr>
          <a:xfrm>
            <a:off x="2627784" y="433253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Овал 130"/>
          <p:cNvSpPr/>
          <p:nvPr/>
        </p:nvSpPr>
        <p:spPr>
          <a:xfrm>
            <a:off x="2426007" y="467340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Овал 131"/>
          <p:cNvSpPr/>
          <p:nvPr/>
        </p:nvSpPr>
        <p:spPr>
          <a:xfrm>
            <a:off x="2209200" y="501819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Овал 132"/>
          <p:cNvSpPr/>
          <p:nvPr/>
        </p:nvSpPr>
        <p:spPr>
          <a:xfrm>
            <a:off x="1992370" y="537321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Овал 134"/>
          <p:cNvSpPr/>
          <p:nvPr/>
        </p:nvSpPr>
        <p:spPr>
          <a:xfrm>
            <a:off x="1140492" y="274492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Овал 135"/>
          <p:cNvSpPr/>
          <p:nvPr/>
        </p:nvSpPr>
        <p:spPr>
          <a:xfrm>
            <a:off x="1996297" y="274492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Овал 136"/>
          <p:cNvSpPr/>
          <p:nvPr/>
        </p:nvSpPr>
        <p:spPr>
          <a:xfrm>
            <a:off x="2902575" y="2744924"/>
            <a:ext cx="310295" cy="2408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Овал 140"/>
          <p:cNvSpPr/>
          <p:nvPr/>
        </p:nvSpPr>
        <p:spPr>
          <a:xfrm>
            <a:off x="2720920" y="172597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Овал 141"/>
          <p:cNvSpPr/>
          <p:nvPr/>
        </p:nvSpPr>
        <p:spPr>
          <a:xfrm>
            <a:off x="2364348" y="145006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Овал 142"/>
          <p:cNvSpPr/>
          <p:nvPr/>
        </p:nvSpPr>
        <p:spPr>
          <a:xfrm>
            <a:off x="2013064" y="1186647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Овал 143"/>
          <p:cNvSpPr/>
          <p:nvPr/>
        </p:nvSpPr>
        <p:spPr>
          <a:xfrm>
            <a:off x="1705421" y="93485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Овал 144"/>
          <p:cNvSpPr/>
          <p:nvPr/>
        </p:nvSpPr>
        <p:spPr>
          <a:xfrm>
            <a:off x="1392516" y="675199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Овал 145"/>
          <p:cNvSpPr/>
          <p:nvPr/>
        </p:nvSpPr>
        <p:spPr>
          <a:xfrm>
            <a:off x="1115374" y="44340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Овал 146"/>
          <p:cNvSpPr/>
          <p:nvPr/>
        </p:nvSpPr>
        <p:spPr>
          <a:xfrm>
            <a:off x="3028959" y="2018285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Овал 147"/>
          <p:cNvSpPr/>
          <p:nvPr/>
        </p:nvSpPr>
        <p:spPr>
          <a:xfrm>
            <a:off x="3339254" y="224237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805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Правописание безударных гласных в корнях слов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6012160" y="2564904"/>
            <a:ext cx="2808312" cy="100811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Безударные гласные в корне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>
            <a:stCxn id="3" idx="2"/>
          </p:cNvCxnSpPr>
          <p:nvPr/>
        </p:nvCxnSpPr>
        <p:spPr>
          <a:xfrm flipH="1">
            <a:off x="971600" y="3068960"/>
            <a:ext cx="50405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179512" y="2636912"/>
            <a:ext cx="792088" cy="115212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к1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403648" y="2960948"/>
            <a:ext cx="598327" cy="3240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203849" y="2941712"/>
            <a:ext cx="598326" cy="343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8024" y="2960948"/>
            <a:ext cx="670335" cy="3240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97145" y="2073042"/>
            <a:ext cx="1789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Повышение грамотности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771800" y="2073042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Применение правила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17830" y="2241738"/>
            <a:ext cx="1681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Нахождение орфограммы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39832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860032" y="4921762"/>
            <a:ext cx="3168352" cy="1315549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Безударные гласные в корне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>
            <a:stCxn id="3" idx="0"/>
          </p:cNvCxnSpPr>
          <p:nvPr/>
        </p:nvCxnSpPr>
        <p:spPr>
          <a:xfrm flipV="1">
            <a:off x="6444208" y="0"/>
            <a:ext cx="0" cy="49217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1115616" y="581139"/>
            <a:ext cx="4320480" cy="45760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5600171" y="61800"/>
            <a:ext cx="864096" cy="464507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К3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11560" y="116632"/>
            <a:ext cx="1080120" cy="464507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309120" y="94472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289060" y="206084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289059" y="2642255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289060" y="351777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289060" y="443711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259632" y="76470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691680" y="1138977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123728" y="170080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442161" y="206084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804137" y="246088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039969" y="373380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635896" y="328576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492424" y="4204253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599353" y="22150"/>
            <a:ext cx="2005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</a:t>
            </a:r>
            <a:r>
              <a:rPr lang="ru-RU" b="1" dirty="0" smtClean="0"/>
              <a:t>.От лексического значения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599355" y="764704"/>
            <a:ext cx="1717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=одинаковый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6563655" y="964738"/>
            <a:ext cx="1708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</a:t>
            </a:r>
            <a:r>
              <a:rPr lang="ru-RU" sz="2400" dirty="0" err="1" smtClean="0"/>
              <a:t>равн</a:t>
            </a:r>
            <a:r>
              <a:rPr lang="ru-RU" sz="2400" dirty="0" smtClean="0"/>
              <a:t>-</a:t>
            </a:r>
            <a:endParaRPr lang="ru-RU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6685111" y="1984194"/>
            <a:ext cx="1847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/>
              <a:t>Искл</a:t>
            </a:r>
            <a:r>
              <a:rPr lang="ru-RU" sz="2000" dirty="0" smtClean="0"/>
              <a:t>.: равнина</a:t>
            </a:r>
            <a:endParaRPr lang="ru-RU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6652207" y="2457589"/>
            <a:ext cx="1343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-</a:t>
            </a:r>
            <a:r>
              <a:rPr lang="ru-RU" sz="2000" dirty="0" err="1" smtClean="0"/>
              <a:t>ровн</a:t>
            </a:r>
            <a:r>
              <a:rPr lang="ru-RU" sz="2000" dirty="0" smtClean="0"/>
              <a:t>-</a:t>
            </a:r>
          </a:p>
          <a:p>
            <a:r>
              <a:rPr lang="ru-RU" sz="2000" dirty="0" smtClean="0"/>
              <a:t>=гладкий</a:t>
            </a:r>
            <a:endParaRPr lang="ru-RU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6665797" y="3303493"/>
            <a:ext cx="1564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-мок-</a:t>
            </a:r>
          </a:p>
          <a:p>
            <a:r>
              <a:rPr lang="ru-RU" sz="2000" dirty="0" smtClean="0"/>
              <a:t>=пропускать</a:t>
            </a:r>
            <a:endParaRPr lang="ru-RU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6599355" y="4204253"/>
            <a:ext cx="1775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-мак-</a:t>
            </a:r>
          </a:p>
          <a:p>
            <a:r>
              <a:rPr lang="ru-RU" sz="2000" dirty="0" smtClean="0"/>
              <a:t>=погружать</a:t>
            </a:r>
            <a:endParaRPr lang="ru-RU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1691680" y="2215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Группы правил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1691679" y="581139"/>
            <a:ext cx="29558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Проверять ударением нельзя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029950" y="954311"/>
            <a:ext cx="2462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Корни с чередованием</a:t>
            </a:r>
            <a:endParaRPr lang="ru-RU" dirty="0"/>
          </a:p>
        </p:txBody>
      </p:sp>
      <p:sp>
        <p:nvSpPr>
          <p:cNvPr id="37" name="Дуга 36"/>
          <p:cNvSpPr/>
          <p:nvPr/>
        </p:nvSpPr>
        <p:spPr>
          <a:xfrm rot="10314928" flipV="1">
            <a:off x="1879574" y="220493"/>
            <a:ext cx="9229496" cy="944027"/>
          </a:xfrm>
          <a:prstGeom prst="arc">
            <a:avLst>
              <a:gd name="adj1" fmla="val 16200000"/>
              <a:gd name="adj2" fmla="val 2159125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2482876" y="1450420"/>
            <a:ext cx="1442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Орнамент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87281" y="1876182"/>
            <a:ext cx="153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Винегрет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3114432" y="2360921"/>
            <a:ext cx="2969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Непроверяемые =словарь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3907882" y="3179222"/>
            <a:ext cx="2137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Соединение - единый</a:t>
            </a:r>
            <a:endParaRPr lang="ru-RU" sz="1600" dirty="0"/>
          </a:p>
        </p:txBody>
      </p:sp>
      <p:sp>
        <p:nvSpPr>
          <p:cNvPr id="43" name="TextBox 42"/>
          <p:cNvSpPr txBox="1"/>
          <p:nvPr/>
        </p:nvSpPr>
        <p:spPr>
          <a:xfrm>
            <a:off x="4320421" y="3580492"/>
            <a:ext cx="1474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Долина-дол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4818089" y="3949824"/>
            <a:ext cx="1676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Проверяемые ударением</a:t>
            </a:r>
            <a:endParaRPr lang="ru-RU" sz="1600" b="1" dirty="0"/>
          </a:p>
        </p:txBody>
      </p:sp>
      <p:sp>
        <p:nvSpPr>
          <p:cNvPr id="45" name="Дуга 44"/>
          <p:cNvSpPr/>
          <p:nvPr/>
        </p:nvSpPr>
        <p:spPr>
          <a:xfrm rot="9566092">
            <a:off x="3750410" y="2313010"/>
            <a:ext cx="946876" cy="207987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уга 45"/>
          <p:cNvSpPr/>
          <p:nvPr/>
        </p:nvSpPr>
        <p:spPr>
          <a:xfrm rot="13599103">
            <a:off x="4058869" y="3994322"/>
            <a:ext cx="1264183" cy="406986"/>
          </a:xfrm>
          <a:prstGeom prst="arc">
            <a:avLst>
              <a:gd name="adj1" fmla="val 1650812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668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403648" y="5301208"/>
            <a:ext cx="3024336" cy="122413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Безударные гласные в корне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4" name="Прямая со стрелкой 3"/>
          <p:cNvCxnSpPr>
            <a:stCxn id="2" idx="0"/>
          </p:cNvCxnSpPr>
          <p:nvPr/>
        </p:nvCxnSpPr>
        <p:spPr>
          <a:xfrm flipV="1">
            <a:off x="2915816" y="476672"/>
            <a:ext cx="0" cy="48245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7"/>
          </p:cNvCxnSpPr>
          <p:nvPr/>
        </p:nvCxnSpPr>
        <p:spPr>
          <a:xfrm flipV="1">
            <a:off x="3985080" y="980728"/>
            <a:ext cx="3035192" cy="44997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32651" y="642174"/>
            <a:ext cx="2675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От лексического значения</a:t>
            </a:r>
            <a:endParaRPr lang="ru-RU" sz="1600" b="1" dirty="0"/>
          </a:p>
        </p:txBody>
      </p:sp>
      <p:sp>
        <p:nvSpPr>
          <p:cNvPr id="13" name="Овал 12"/>
          <p:cNvSpPr/>
          <p:nvPr/>
        </p:nvSpPr>
        <p:spPr>
          <a:xfrm>
            <a:off x="2792648" y="425709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777503" y="134076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760667" y="362578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760666" y="288894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760665" y="220486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102364" y="490516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459698" y="436510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59109" y="3929743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069404" y="340976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5379699" y="299695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689994" y="256490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989404" y="2193893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277929" y="170080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588224" y="124364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898519" y="289332"/>
            <a:ext cx="864096" cy="76697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К4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40981" y="183537"/>
            <a:ext cx="792088" cy="72008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К3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02943" y="1056302"/>
            <a:ext cx="16381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dirty="0" err="1" smtClean="0"/>
              <a:t>равн</a:t>
            </a:r>
            <a:r>
              <a:rPr lang="ru-RU" dirty="0" smtClean="0"/>
              <a:t>-</a:t>
            </a:r>
          </a:p>
          <a:p>
            <a:r>
              <a:rPr lang="ru-RU" dirty="0" smtClean="0"/>
              <a:t>=одинаковый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3055138" y="2096852"/>
            <a:ext cx="1811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Искл</a:t>
            </a:r>
            <a:r>
              <a:rPr lang="ru-RU" dirty="0" smtClean="0"/>
              <a:t>.: равнина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3055904" y="2673786"/>
            <a:ext cx="1356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dirty="0" err="1" smtClean="0"/>
              <a:t>ровн</a:t>
            </a:r>
            <a:r>
              <a:rPr lang="ru-RU" dirty="0" smtClean="0"/>
              <a:t>-</a:t>
            </a:r>
          </a:p>
          <a:p>
            <a:r>
              <a:rPr lang="ru-RU" dirty="0" smtClean="0"/>
              <a:t>=гладкий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085364" y="3409764"/>
            <a:ext cx="1511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-мок-</a:t>
            </a:r>
          </a:p>
          <a:p>
            <a:r>
              <a:rPr lang="ru-RU" dirty="0" smtClean="0"/>
              <a:t>=пропускать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3113649" y="4027647"/>
            <a:ext cx="16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-мак-</a:t>
            </a:r>
          </a:p>
          <a:p>
            <a:r>
              <a:rPr lang="ru-RU" dirty="0" smtClean="0"/>
              <a:t>=погружать</a:t>
            </a:r>
            <a:endParaRPr lang="ru-RU" dirty="0"/>
          </a:p>
        </p:txBody>
      </p:sp>
      <p:sp>
        <p:nvSpPr>
          <p:cNvPr id="35" name="Арка 34"/>
          <p:cNvSpPr/>
          <p:nvPr/>
        </p:nvSpPr>
        <p:spPr>
          <a:xfrm rot="16200000">
            <a:off x="2283402" y="2333225"/>
            <a:ext cx="900100" cy="643377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94648" y="1560017"/>
            <a:ext cx="257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/>
              <a:t>ПоклОн-клАняться</a:t>
            </a:r>
            <a:r>
              <a:rPr lang="ru-RU" sz="1600" b="1" dirty="0" smtClean="0"/>
              <a:t>, поклонение</a:t>
            </a:r>
            <a:endParaRPr lang="ru-RU" sz="16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299699" y="2117239"/>
            <a:ext cx="1584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-клон-клан-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5967251" y="2519608"/>
            <a:ext cx="2603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Творчество-творение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5689994" y="2888940"/>
            <a:ext cx="2194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dirty="0" err="1" smtClean="0"/>
              <a:t>твор-твар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5379699" y="3333110"/>
            <a:ext cx="1949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Искл</a:t>
            </a:r>
            <a:r>
              <a:rPr lang="ru-RU" dirty="0" smtClean="0"/>
              <a:t>. выгарки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5092155" y="3842981"/>
            <a:ext cx="2104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-гор-</a:t>
            </a:r>
            <a:r>
              <a:rPr lang="ru-RU" dirty="0" err="1" smtClean="0"/>
              <a:t>гар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4791594" y="4288450"/>
            <a:ext cx="2671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Искл</a:t>
            </a:r>
            <a:r>
              <a:rPr lang="ru-RU" dirty="0" smtClean="0"/>
              <a:t>. </a:t>
            </a:r>
            <a:r>
              <a:rPr lang="ru-RU" dirty="0" err="1"/>
              <a:t>з</a:t>
            </a:r>
            <a:r>
              <a:rPr lang="ru-RU" dirty="0" err="1" smtClean="0"/>
              <a:t>орянка</a:t>
            </a:r>
            <a:r>
              <a:rPr lang="ru-RU" dirty="0" smtClean="0"/>
              <a:t>, зоревать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403653" y="4782343"/>
            <a:ext cx="183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</a:t>
            </a:r>
            <a:r>
              <a:rPr lang="ru-RU" sz="2400" dirty="0" err="1" smtClean="0"/>
              <a:t>зор-зар</a:t>
            </a:r>
            <a:r>
              <a:rPr lang="ru-RU" sz="2400" dirty="0" smtClean="0"/>
              <a:t>-</a:t>
            </a:r>
            <a:endParaRPr lang="ru-RU" sz="2400" dirty="0"/>
          </a:p>
        </p:txBody>
      </p:sp>
      <p:sp>
        <p:nvSpPr>
          <p:cNvPr id="44" name="Дуга 43"/>
          <p:cNvSpPr/>
          <p:nvPr/>
        </p:nvSpPr>
        <p:spPr>
          <a:xfrm rot="12271866">
            <a:off x="4474681" y="3805559"/>
            <a:ext cx="99664" cy="1261675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44"/>
          <p:cNvSpPr/>
          <p:nvPr/>
        </p:nvSpPr>
        <p:spPr>
          <a:xfrm rot="14255809">
            <a:off x="4963277" y="2983370"/>
            <a:ext cx="1025136" cy="1616867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671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059632" y="141107"/>
            <a:ext cx="2000200" cy="100811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Безударные гласные в корне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" name="Прямая со стрелкой 3"/>
          <p:cNvCxnSpPr>
            <a:stCxn id="2" idx="4"/>
          </p:cNvCxnSpPr>
          <p:nvPr/>
        </p:nvCxnSpPr>
        <p:spPr>
          <a:xfrm>
            <a:off x="2059732" y="1149219"/>
            <a:ext cx="0" cy="52321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6"/>
          </p:cNvCxnSpPr>
          <p:nvPr/>
        </p:nvCxnSpPr>
        <p:spPr>
          <a:xfrm>
            <a:off x="3059832" y="645163"/>
            <a:ext cx="53285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8316416" y="141107"/>
            <a:ext cx="576064" cy="50405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К5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24462" y="5863841"/>
            <a:ext cx="880120" cy="730357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К7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2" idx="5"/>
          </p:cNvCxnSpPr>
          <p:nvPr/>
        </p:nvCxnSpPr>
        <p:spPr>
          <a:xfrm>
            <a:off x="2766909" y="1001584"/>
            <a:ext cx="4685411" cy="50094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7501206" y="5588369"/>
            <a:ext cx="936104" cy="72008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К6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904584" y="127349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904584" y="173681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904584" y="220486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904584" y="263691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904582" y="306896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934486" y="347367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934487" y="3933056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934488" y="4365104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904584" y="479715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934489" y="579583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904584" y="530120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826171" y="53715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568980" y="53715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297172" y="53715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904684" y="1165479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347864" y="161820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211075" y="252890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722704" y="209685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716157" y="306896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178852" y="3592572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641547" y="4041068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6804248" y="5409220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228184" y="4700871"/>
            <a:ext cx="31029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244784" y="5302078"/>
            <a:ext cx="1788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Искл</a:t>
            </a:r>
            <a:r>
              <a:rPr lang="ru-RU" dirty="0" smtClean="0"/>
              <a:t>. сочетание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4871304" y="141107"/>
            <a:ext cx="294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III</a:t>
            </a:r>
            <a:r>
              <a:rPr lang="ru-RU" dirty="0" smtClean="0"/>
              <a:t>.От согласной корня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1832339" y="6353143"/>
            <a:ext cx="2709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IV</a:t>
            </a:r>
            <a:r>
              <a:rPr lang="ru-RU" sz="2000" dirty="0" smtClean="0"/>
              <a:t>. От суффикса –А-</a:t>
            </a:r>
            <a:endParaRPr lang="ru-RU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6139138" y="6229020"/>
            <a:ext cx="2172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Исключения </a:t>
            </a:r>
            <a:endParaRPr lang="ru-RU" sz="24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617259" y="690099"/>
            <a:ext cx="2619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</a:rPr>
              <a:t>-лаг-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-лож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53127" y="796992"/>
            <a:ext cx="1185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</a:t>
            </a:r>
            <a:r>
              <a:rPr lang="ru-RU" sz="2400" dirty="0" err="1" smtClean="0"/>
              <a:t>скак</a:t>
            </a:r>
            <a:r>
              <a:rPr lang="ru-RU" sz="2400" dirty="0" smtClean="0"/>
              <a:t>-</a:t>
            </a:r>
          </a:p>
          <a:p>
            <a:r>
              <a:rPr lang="ru-RU" sz="2400" dirty="0" smtClean="0"/>
              <a:t>-</a:t>
            </a:r>
            <a:r>
              <a:rPr lang="ru-RU" sz="2400" dirty="0" err="1" smtClean="0"/>
              <a:t>скоч</a:t>
            </a:r>
            <a:r>
              <a:rPr lang="ru-RU" sz="2400" dirty="0" smtClean="0"/>
              <a:t>-</a:t>
            </a:r>
            <a:endParaRPr lang="ru-RU" sz="2400" dirty="0"/>
          </a:p>
        </p:txBody>
      </p:sp>
      <p:sp>
        <p:nvSpPr>
          <p:cNvPr id="43" name="TextBox 42"/>
          <p:cNvSpPr txBox="1"/>
          <p:nvPr/>
        </p:nvSpPr>
        <p:spPr>
          <a:xfrm>
            <a:off x="7114542" y="753175"/>
            <a:ext cx="1273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</a:t>
            </a:r>
            <a:r>
              <a:rPr lang="ru-RU" sz="2400" dirty="0" err="1" smtClean="0"/>
              <a:t>раст</a:t>
            </a:r>
            <a:r>
              <a:rPr lang="ru-RU" sz="2400" dirty="0" smtClean="0"/>
              <a:t>-</a:t>
            </a:r>
          </a:p>
          <a:p>
            <a:r>
              <a:rPr lang="ru-RU" sz="2400" dirty="0" smtClean="0"/>
              <a:t>-</a:t>
            </a:r>
            <a:r>
              <a:rPr lang="ru-RU" sz="2400" dirty="0" err="1" smtClean="0"/>
              <a:t>ращ</a:t>
            </a:r>
            <a:r>
              <a:rPr lang="ru-RU" sz="2400" dirty="0" smtClean="0"/>
              <a:t>-</a:t>
            </a:r>
          </a:p>
          <a:p>
            <a:r>
              <a:rPr lang="ru-RU" sz="2400" dirty="0" smtClean="0"/>
              <a:t>-рос-</a:t>
            </a:r>
            <a:endParaRPr lang="ru-RU" sz="2400" dirty="0"/>
          </a:p>
        </p:txBody>
      </p:sp>
      <p:sp>
        <p:nvSpPr>
          <p:cNvPr id="44" name="TextBox 43"/>
          <p:cNvSpPr txBox="1"/>
          <p:nvPr/>
        </p:nvSpPr>
        <p:spPr>
          <a:xfrm>
            <a:off x="2221211" y="1134579"/>
            <a:ext cx="9999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полог</a:t>
            </a:r>
            <a:endParaRPr lang="ru-RU" sz="2000" dirty="0"/>
          </a:p>
        </p:txBody>
      </p:sp>
      <p:sp>
        <p:nvSpPr>
          <p:cNvPr id="45" name="TextBox 44"/>
          <p:cNvSpPr txBox="1"/>
          <p:nvPr/>
        </p:nvSpPr>
        <p:spPr>
          <a:xfrm>
            <a:off x="2548055" y="1582319"/>
            <a:ext cx="10692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скачок</a:t>
            </a:r>
            <a:endParaRPr lang="ru-RU" sz="2000" dirty="0"/>
          </a:p>
        </p:txBody>
      </p:sp>
      <p:sp>
        <p:nvSpPr>
          <p:cNvPr id="46" name="TextBox 45"/>
          <p:cNvSpPr txBox="1"/>
          <p:nvPr/>
        </p:nvSpPr>
        <p:spPr>
          <a:xfrm>
            <a:off x="2819925" y="1974031"/>
            <a:ext cx="1076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скачу</a:t>
            </a:r>
            <a:endParaRPr lang="ru-RU" sz="2400" dirty="0"/>
          </a:p>
        </p:txBody>
      </p:sp>
      <p:sp>
        <p:nvSpPr>
          <p:cNvPr id="47" name="TextBox 46"/>
          <p:cNvSpPr txBox="1"/>
          <p:nvPr/>
        </p:nvSpPr>
        <p:spPr>
          <a:xfrm>
            <a:off x="3214979" y="2420888"/>
            <a:ext cx="996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скачи</a:t>
            </a:r>
            <a:endParaRPr lang="ru-RU" sz="2400" dirty="0"/>
          </a:p>
        </p:txBody>
      </p:sp>
      <p:sp>
        <p:nvSpPr>
          <p:cNvPr id="48" name="TextBox 47"/>
          <p:cNvSpPr txBox="1"/>
          <p:nvPr/>
        </p:nvSpPr>
        <p:spPr>
          <a:xfrm>
            <a:off x="3743348" y="2976917"/>
            <a:ext cx="974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росток</a:t>
            </a:r>
            <a:endParaRPr lang="ru-RU" sz="2000" dirty="0"/>
          </a:p>
        </p:txBody>
      </p:sp>
      <p:sp>
        <p:nvSpPr>
          <p:cNvPr id="49" name="TextBox 48"/>
          <p:cNvSpPr txBox="1"/>
          <p:nvPr/>
        </p:nvSpPr>
        <p:spPr>
          <a:xfrm>
            <a:off x="4115925" y="3458865"/>
            <a:ext cx="1122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</a:t>
            </a:r>
            <a:r>
              <a:rPr lang="ru-RU" sz="2400" dirty="0" smtClean="0"/>
              <a:t>остов</a:t>
            </a:r>
            <a:endParaRPr lang="ru-RU" sz="2400" dirty="0"/>
          </a:p>
        </p:txBody>
      </p:sp>
      <p:sp>
        <p:nvSpPr>
          <p:cNvPr id="50" name="TextBox 49"/>
          <p:cNvSpPr txBox="1"/>
          <p:nvPr/>
        </p:nvSpPr>
        <p:spPr>
          <a:xfrm>
            <a:off x="4238961" y="3995772"/>
            <a:ext cx="1525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Ростислав</a:t>
            </a:r>
            <a:endParaRPr lang="ru-RU" sz="2000" dirty="0"/>
          </a:p>
        </p:txBody>
      </p:sp>
      <p:sp>
        <p:nvSpPr>
          <p:cNvPr id="51" name="TextBox 50"/>
          <p:cNvSpPr txBox="1"/>
          <p:nvPr/>
        </p:nvSpPr>
        <p:spPr>
          <a:xfrm>
            <a:off x="4871304" y="4581128"/>
            <a:ext cx="1695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ростовщик</a:t>
            </a:r>
            <a:endParaRPr lang="ru-RU" sz="2000" dirty="0"/>
          </a:p>
        </p:txBody>
      </p:sp>
      <p:sp>
        <p:nvSpPr>
          <p:cNvPr id="52" name="TextBox 51"/>
          <p:cNvSpPr txBox="1"/>
          <p:nvPr/>
        </p:nvSpPr>
        <p:spPr>
          <a:xfrm>
            <a:off x="5591421" y="5324015"/>
            <a:ext cx="1470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отрасль</a:t>
            </a:r>
            <a:endParaRPr lang="ru-RU" sz="2400" dirty="0"/>
          </a:p>
        </p:txBody>
      </p:sp>
      <p:cxnSp>
        <p:nvCxnSpPr>
          <p:cNvPr id="54" name="Прямая соединительная линия 53"/>
          <p:cNvCxnSpPr>
            <a:endCxn id="23" idx="3"/>
          </p:cNvCxnSpPr>
          <p:nvPr/>
        </p:nvCxnSpPr>
        <p:spPr>
          <a:xfrm flipV="1">
            <a:off x="3187098" y="721539"/>
            <a:ext cx="684515" cy="4439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45" idx="3"/>
            <a:endCxn id="24" idx="2"/>
          </p:cNvCxnSpPr>
          <p:nvPr/>
        </p:nvCxnSpPr>
        <p:spPr>
          <a:xfrm flipV="1">
            <a:off x="3617259" y="645163"/>
            <a:ext cx="1951721" cy="113721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29" idx="7"/>
            <a:endCxn id="24" idx="3"/>
          </p:cNvCxnSpPr>
          <p:nvPr/>
        </p:nvCxnSpPr>
        <p:spPr>
          <a:xfrm flipV="1">
            <a:off x="3987557" y="721539"/>
            <a:ext cx="1626865" cy="140694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28" idx="0"/>
          </p:cNvCxnSpPr>
          <p:nvPr/>
        </p:nvCxnSpPr>
        <p:spPr>
          <a:xfrm flipV="1">
            <a:off x="4366223" y="796992"/>
            <a:ext cx="1352746" cy="17319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stCxn id="25" idx="4"/>
            <a:endCxn id="30" idx="7"/>
          </p:cNvCxnSpPr>
          <p:nvPr/>
        </p:nvCxnSpPr>
        <p:spPr>
          <a:xfrm flipH="1">
            <a:off x="4981010" y="753175"/>
            <a:ext cx="2471310" cy="234742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endCxn id="31" idx="7"/>
          </p:cNvCxnSpPr>
          <p:nvPr/>
        </p:nvCxnSpPr>
        <p:spPr>
          <a:xfrm flipH="1">
            <a:off x="5443705" y="753175"/>
            <a:ext cx="2008614" cy="287103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endCxn id="32" idx="0"/>
          </p:cNvCxnSpPr>
          <p:nvPr/>
        </p:nvCxnSpPr>
        <p:spPr>
          <a:xfrm flipH="1">
            <a:off x="5796695" y="796992"/>
            <a:ext cx="1655624" cy="32440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H="1">
            <a:off x="6448012" y="796992"/>
            <a:ext cx="1004307" cy="398419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>
            <a:off x="6950165" y="796992"/>
            <a:ext cx="502154" cy="47202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76698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196</TotalTime>
  <Words>638</Words>
  <Application>Microsoft Office PowerPoint</Application>
  <PresentationFormat>Экран (4:3)</PresentationFormat>
  <Paragraphs>192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Интегрированный урок по русскому языку в 10 классе по теме: «Морфемика и словообразование»</vt:lpstr>
      <vt:lpstr>Вопросы для лексического диктанта</vt:lpstr>
      <vt:lpstr>Эталон</vt:lpstr>
      <vt:lpstr>Морфемный разбор слова (разбор слова по составу)</vt:lpstr>
      <vt:lpstr>Презентация PowerPoint</vt:lpstr>
      <vt:lpstr>Правописание безударных гласных в корнях слов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Вставьте пропущенные буквы. Графически объясните свой выбор</vt:lpstr>
      <vt:lpstr>Эталон ответа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по русскому языку в 10 классе «Морфемика и словообразование»</dc:title>
  <dc:creator>Oksana</dc:creator>
  <cp:lastModifiedBy>Oksana</cp:lastModifiedBy>
  <cp:revision>14</cp:revision>
  <dcterms:created xsi:type="dcterms:W3CDTF">2014-11-03T12:21:20Z</dcterms:created>
  <dcterms:modified xsi:type="dcterms:W3CDTF">2014-11-03T17:05:46Z</dcterms:modified>
</cp:coreProperties>
</file>