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  <p:sldId id="265" r:id="rId5"/>
    <p:sldId id="268" r:id="rId6"/>
    <p:sldId id="267" r:id="rId7"/>
    <p:sldId id="269" r:id="rId8"/>
    <p:sldId id="262" r:id="rId9"/>
    <p:sldId id="261" r:id="rId10"/>
    <p:sldId id="270" r:id="rId11"/>
    <p:sldId id="273" r:id="rId12"/>
    <p:sldId id="274" r:id="rId13"/>
    <p:sldId id="275" r:id="rId14"/>
    <p:sldId id="276" r:id="rId15"/>
    <p:sldId id="271" r:id="rId16"/>
    <p:sldId id="278" r:id="rId17"/>
    <p:sldId id="257" r:id="rId18"/>
    <p:sldId id="258" r:id="rId19"/>
    <p:sldId id="27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5877272"/>
            <a:ext cx="3310136" cy="794519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236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с.99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700808"/>
            <a:ext cx="6400800" cy="1752600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Сочинение-описание</a:t>
            </a:r>
          </a:p>
          <a:p>
            <a:pPr>
              <a:spcBef>
                <a:spcPct val="0"/>
              </a:spcBef>
            </a:pP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 личным впечатлениям</a:t>
            </a:r>
          </a:p>
        </p:txBody>
      </p:sp>
      <p:sp>
        <p:nvSpPr>
          <p:cNvPr id="4" name="Прямоугольник 3"/>
          <p:cNvSpPr/>
          <p:nvPr/>
        </p:nvSpPr>
        <p:spPr>
          <a:xfrm rot="20461103">
            <a:off x="217840" y="800387"/>
            <a:ext cx="20882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МУЗЕЙ</a:t>
            </a:r>
            <a:endParaRPr lang="ru-RU" sz="3200" dirty="0">
              <a:solidFill>
                <a:schemeClr val="accent2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0157147">
            <a:off x="743478" y="4235847"/>
            <a:ext cx="30243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ВЫСТАВКА</a:t>
            </a:r>
          </a:p>
        </p:txBody>
      </p:sp>
      <p:sp>
        <p:nvSpPr>
          <p:cNvPr id="7" name="Прямоугольник 6"/>
          <p:cNvSpPr/>
          <p:nvPr/>
        </p:nvSpPr>
        <p:spPr>
          <a:xfrm rot="1518515">
            <a:off x="4644008" y="1123561"/>
            <a:ext cx="31577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ЭКСКУРСИЯ</a:t>
            </a:r>
          </a:p>
        </p:txBody>
      </p:sp>
      <p:sp>
        <p:nvSpPr>
          <p:cNvPr id="9" name="Прямоугольник 8"/>
          <p:cNvSpPr/>
          <p:nvPr/>
        </p:nvSpPr>
        <p:spPr>
          <a:xfrm rot="213517">
            <a:off x="5452230" y="4235846"/>
            <a:ext cx="20882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ТЕАТР</a:t>
            </a:r>
          </a:p>
        </p:txBody>
      </p:sp>
    </p:spTree>
    <p:extLst>
      <p:ext uri="{BB962C8B-B14F-4D97-AF65-F5344CB8AC3E}">
        <p14:creationId xmlns:p14="http://schemas.microsoft.com/office/powerpoint/2010/main" val="71677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5974"/>
            <a:ext cx="5626968" cy="1200329"/>
          </a:xfrm>
          <a:solidFill>
            <a:schemeClr val="accent6">
              <a:lumMod val="40000"/>
              <a:lumOff val="60000"/>
              <a:alpha val="88000"/>
            </a:schemeClr>
          </a:solidFill>
        </p:spPr>
        <p:txBody>
          <a:bodyPr vert="horz" wrap="square" lIns="91440" tIns="45720" rIns="91440" bIns="45720" rtlCol="0"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</a:pP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Сочинение-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8496944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Значит, вам надо что-либо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что угодно: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природу, человека, животное,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явление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процесс, состояние и т.д.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Описать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значит ответить на вопрос: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КАКОЙ? 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предмет? Какая природа? Какой человек? 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4008"/>
            <a:ext cx="27051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809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5974"/>
            <a:ext cx="5626968" cy="1200329"/>
          </a:xfrm>
          <a:solidFill>
            <a:schemeClr val="accent6">
              <a:lumMod val="40000"/>
              <a:lumOff val="60000"/>
              <a:alpha val="88000"/>
            </a:schemeClr>
          </a:solidFill>
        </p:spPr>
        <p:txBody>
          <a:bodyPr vert="horz" wrap="square" lIns="91440" tIns="45720" rIns="91440" bIns="45720" rtlCol="0"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</a:pP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Сочинение-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7920880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фотография,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дает представление о предмете,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явлении и т.д.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создается для того, чтобы читатель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«увидел» то же, что увидел автор.</a:t>
            </a: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4008"/>
            <a:ext cx="27051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499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5974"/>
            <a:ext cx="5626968" cy="1200329"/>
          </a:xfrm>
          <a:solidFill>
            <a:schemeClr val="accent6">
              <a:lumMod val="40000"/>
              <a:lumOff val="60000"/>
              <a:alpha val="88000"/>
            </a:schemeClr>
          </a:solidFill>
        </p:spPr>
        <p:txBody>
          <a:bodyPr vert="horz" wrap="square" lIns="91440" tIns="45720" rIns="91440" bIns="45720" rtlCol="0"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</a:pP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Сочинение-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8496944" cy="48245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перечислить признаки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человека, животного,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явления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процесса, т.е. дать характеристику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сочинениях типа описания должно быть много слов, обозначающих качество: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ПРИЛАГАТЕЛЬНЫХ и ПРИЧАСТИЙ, существительных и наречий!!! </a:t>
            </a:r>
            <a:endParaRPr lang="ru-RU" sz="2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Удивительно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 в текстах-описаниях может совсем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БЫТЬ глаголов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их очень мало. В этом — отличие описаний от текстов-повествований</a:t>
            </a:r>
          </a:p>
          <a:p>
            <a:pPr marL="0" indent="0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4008"/>
            <a:ext cx="27051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857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5974"/>
            <a:ext cx="5626968" cy="1200329"/>
          </a:xfrm>
          <a:solidFill>
            <a:schemeClr val="accent6">
              <a:lumMod val="40000"/>
              <a:lumOff val="60000"/>
              <a:alpha val="88000"/>
            </a:schemeClr>
          </a:solidFill>
        </p:spPr>
        <p:txBody>
          <a:bodyPr vert="horz" wrap="square" lIns="91440" tIns="45720" rIns="91440" bIns="45720" rtlCol="0"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</a:pP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Сочинение-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8496944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сочинениях типа описания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много слов,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обозначающих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качество: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ПРИЛАГАТЕЛЬНЫХ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ПРИЧАСТИЙ, существительных и наречий!!! </a:t>
            </a:r>
            <a:endParaRPr lang="ru-RU" sz="2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Удивительно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 в текстах-описаниях может совсем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БЫТЬ глаголов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их очень мало. В этом — отличие описаний от текстов-повествований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Почему?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4008"/>
            <a:ext cx="27051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839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5974"/>
            <a:ext cx="5626968" cy="1200329"/>
          </a:xfrm>
          <a:solidFill>
            <a:schemeClr val="accent6">
              <a:lumMod val="40000"/>
              <a:lumOff val="60000"/>
              <a:alpha val="88000"/>
            </a:schemeClr>
          </a:solidFill>
        </p:spPr>
        <p:txBody>
          <a:bodyPr vert="horz" wrap="square" lIns="91440" tIns="45720" rIns="91440" bIns="45720" rtlCol="0"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</a:pP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Сочинение-</a:t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8496944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описаниях 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движения, 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действия, нет событий.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и повествование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фотография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4008"/>
            <a:ext cx="27051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00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16632"/>
            <a:ext cx="3816424" cy="275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496" y="3356991"/>
            <a:ext cx="9001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Небо было ясное, чистое, нежно-голубого цвета. Легкие белые облака, освещенные с одной стороны розовым блеском, лениво плыли в прозрачной тишине. Восток алел и пламенел, отливая в иных местах перламутром и серебром. Из-за горизонта, точно гигантские растопыренные пальцы, тянулись вверх по небу золотые полосы от лучей еще не взошедшего солнца.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И. Куприн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13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5877272"/>
            <a:ext cx="3310136" cy="794519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236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с.99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700808"/>
            <a:ext cx="6400800" cy="1752600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Сочинение-описание</a:t>
            </a:r>
          </a:p>
          <a:p>
            <a:pPr>
              <a:spcBef>
                <a:spcPct val="0"/>
              </a:spcBef>
            </a:pP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 личным впечатлениям</a:t>
            </a:r>
          </a:p>
        </p:txBody>
      </p:sp>
      <p:sp>
        <p:nvSpPr>
          <p:cNvPr id="4" name="Прямоугольник 3"/>
          <p:cNvSpPr/>
          <p:nvPr/>
        </p:nvSpPr>
        <p:spPr>
          <a:xfrm rot="20461103">
            <a:off x="217840" y="800387"/>
            <a:ext cx="20882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МУЗЕЙ</a:t>
            </a:r>
            <a:endParaRPr lang="ru-RU" sz="3200" dirty="0">
              <a:solidFill>
                <a:schemeClr val="accent2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0157147">
            <a:off x="743478" y="4235847"/>
            <a:ext cx="30243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ВЫСТАВКА</a:t>
            </a:r>
          </a:p>
        </p:txBody>
      </p:sp>
      <p:sp>
        <p:nvSpPr>
          <p:cNvPr id="7" name="Прямоугольник 6"/>
          <p:cNvSpPr/>
          <p:nvPr/>
        </p:nvSpPr>
        <p:spPr>
          <a:xfrm rot="1518515">
            <a:off x="4644008" y="1123561"/>
            <a:ext cx="31577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ЭКСКУРСИЯ</a:t>
            </a:r>
          </a:p>
        </p:txBody>
      </p:sp>
      <p:sp>
        <p:nvSpPr>
          <p:cNvPr id="9" name="Прямоугольник 8"/>
          <p:cNvSpPr/>
          <p:nvPr/>
        </p:nvSpPr>
        <p:spPr>
          <a:xfrm rot="213517">
            <a:off x="5452230" y="4235846"/>
            <a:ext cx="20882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ТЕАТР</a:t>
            </a:r>
          </a:p>
        </p:txBody>
      </p:sp>
    </p:spTree>
    <p:extLst>
      <p:ext uri="{BB962C8B-B14F-4D97-AF65-F5344CB8AC3E}">
        <p14:creationId xmlns:p14="http://schemas.microsoft.com/office/powerpoint/2010/main" val="115098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понимаете следующие 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строки?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492896"/>
            <a:ext cx="8568952" cy="36724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Скажи, какой ты след оставишь?</a:t>
            </a:r>
          </a:p>
          <a:p>
            <a:pPr marL="0" indent="0">
              <a:buNone/>
            </a:pP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вытерли паркет и посмотрели косо вслед?</a:t>
            </a:r>
          </a:p>
          <a:p>
            <a:pPr marL="0" indent="0">
              <a:buNone/>
            </a:pP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незримый, прочный след</a:t>
            </a:r>
          </a:p>
          <a:p>
            <a:pPr marL="0" indent="0">
              <a:buNone/>
            </a:pP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чужой душе на много лет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r">
              <a:buNone/>
            </a:pP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Леонид Мартынов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60648"/>
            <a:ext cx="8605584" cy="156966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аждый 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должен сделать что-то значимое, оставить после себя то, что будут помнить другие.</a:t>
            </a:r>
          </a:p>
        </p:txBody>
      </p:sp>
    </p:spTree>
    <p:extLst>
      <p:ext uri="{BB962C8B-B14F-4D97-AF65-F5344CB8AC3E}">
        <p14:creationId xmlns:p14="http://schemas.microsoft.com/office/powerpoint/2010/main" val="102667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89640" cy="3528392"/>
          </a:xfrm>
          <a:solidFill>
            <a:schemeClr val="accent6">
              <a:lumMod val="40000"/>
              <a:lumOff val="60000"/>
              <a:alpha val="64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 в душе человека могут оставлять не только люди, 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различные события, которые происходят в его жизни. 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яркими являются события, случившиеся в первый раз.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05064"/>
            <a:ext cx="8291264" cy="2419124"/>
          </a:xfrm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/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думаете, почему такие события кажутся особенными?</a:t>
            </a:r>
          </a:p>
          <a:p>
            <a:pPr marL="0"/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эмоции переживает в этот момент человек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50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22972"/>
            <a:ext cx="8229600" cy="646331"/>
          </a:xfrm>
          <a:solidFill>
            <a:schemeClr val="accent6">
              <a:lumMod val="40000"/>
              <a:lumOff val="60000"/>
              <a:alpha val="88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</a:pP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Сначала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дать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общую характеристику тому, что описываешь,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впечатление.</a:t>
            </a:r>
          </a:p>
          <a:p>
            <a:pPr marL="514350" indent="-514350"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Затем описать отдельные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и детали.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завершении выразить своё отношение к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описываемому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29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Общее впечатление. </a:t>
            </a:r>
          </a:p>
          <a:p>
            <a:r>
              <a:rPr lang="ru-RU" dirty="0"/>
              <a:t> 2. Описание деталей. </a:t>
            </a:r>
          </a:p>
          <a:p>
            <a:r>
              <a:rPr lang="ru-RU" dirty="0"/>
              <a:t> 3. Ваше отношение к описываемому.</a:t>
            </a:r>
          </a:p>
        </p:txBody>
      </p:sp>
    </p:spTree>
    <p:extLst>
      <p:ext uri="{BB962C8B-B14F-4D97-AF65-F5344CB8AC3E}">
        <p14:creationId xmlns:p14="http://schemas.microsoft.com/office/powerpoint/2010/main" val="370289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527"/>
            <a:ext cx="2575942" cy="2455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73713" y="3336708"/>
            <a:ext cx="8496944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buFont typeface="Arial" pitchFamily="34" charset="0"/>
              <a:buNone/>
            </a:pP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Arial" pitchFamily="34" charset="0"/>
              <a:buNone/>
            </a:pPr>
            <a:r>
              <a:rPr lang="ru-RU" sz="3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Тема </a:t>
            </a:r>
            <a:r>
              <a:rPr lang="ru-RU" sz="3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текста </a:t>
            </a:r>
            <a:r>
              <a:rPr lang="ru-RU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это то, о </a:t>
            </a:r>
            <a:r>
              <a:rPr lang="ru-RU" sz="36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чём </a:t>
            </a:r>
            <a:r>
              <a:rPr lang="ru-RU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текст</a:t>
            </a:r>
          </a:p>
          <a:p>
            <a:pPr algn="ctr">
              <a:spcBef>
                <a:spcPct val="0"/>
              </a:spcBef>
              <a:buFont typeface="Arial" pitchFamily="34" charset="0"/>
              <a:buNone/>
            </a:pP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8141"/>
            <a:ext cx="7089912" cy="122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сделать в самом начале работы над сочинением?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93106"/>
            <a:ext cx="6209034" cy="1754326"/>
          </a:xfrm>
          <a:prstGeom prst="rect">
            <a:avLst/>
          </a:prstGeom>
          <a:solidFill>
            <a:schemeClr val="accent6">
              <a:lumMod val="40000"/>
              <a:lumOff val="60000"/>
              <a:alpha val="88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Надо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обдумать </a:t>
            </a:r>
            <a:r>
              <a:rPr 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цель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тему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основную </a:t>
            </a:r>
            <a:r>
              <a:rPr 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мысль </a:t>
            </a:r>
          </a:p>
          <a:p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будущего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текста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70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188640"/>
            <a:ext cx="8552606" cy="27363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Bef>
                <a:spcPct val="0"/>
              </a:spcBef>
              <a:buFont typeface="Arial" pitchFamily="34" charset="0"/>
              <a:buNone/>
            </a:pPr>
            <a:r>
              <a:rPr lang="ru-RU" sz="3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Основная мысль текста </a:t>
            </a:r>
            <a:r>
              <a:rPr lang="ru-RU" sz="3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(идея</a:t>
            </a:r>
            <a:r>
              <a:rPr lang="ru-RU" sz="3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– </a:t>
            </a:r>
            <a:r>
              <a:rPr lang="ru-RU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это </a:t>
            </a:r>
            <a:endParaRPr lang="ru-RU" sz="36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Arial" pitchFamily="34" charset="0"/>
              <a:buNone/>
            </a:pPr>
            <a:r>
              <a:rPr lang="ru-RU" sz="36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то</a:t>
            </a:r>
            <a:r>
              <a:rPr lang="ru-RU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зачем создан текст на данную тему, что именно автор хотел сказать, к чему привлечь внимание, что доказать. </a:t>
            </a:r>
            <a:endParaRPr lang="ru-RU" sz="36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Arial" pitchFamily="34" charset="0"/>
              <a:buNone/>
            </a:pPr>
            <a:endParaRPr lang="ru-RU" sz="2000" i="1" dirty="0" smtClean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3140968"/>
            <a:ext cx="855260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  <a:buFont typeface="Arial" pitchFamily="34" charset="0"/>
              <a:buNone/>
            </a:pP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мысль текста может быть отражена в заглавии. Но чаще ее можно «найти» в самом тексте. Иногда автор «прячет» основную мысль, не высказывает ее «вслух», оставляя читателю возможность самому догадаться и сформулировать для себя идею текста (главную мысль автора).</a:t>
            </a:r>
          </a:p>
        </p:txBody>
      </p:sp>
    </p:spTree>
    <p:extLst>
      <p:ext uri="{BB962C8B-B14F-4D97-AF65-F5344CB8AC3E}">
        <p14:creationId xmlns:p14="http://schemas.microsoft.com/office/powerpoint/2010/main" val="397028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527"/>
            <a:ext cx="2575942" cy="2455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0889" y="2420888"/>
            <a:ext cx="8496944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buFont typeface="Arial" pitchFamily="34" charset="0"/>
              <a:buNone/>
            </a:pPr>
            <a:endParaRPr lang="ru-RU" sz="3600" b="1" dirty="0" smtClean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 typeface="Arial" pitchFamily="34" charset="0"/>
              <a:buNone/>
            </a:pPr>
            <a:r>
              <a:rPr 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Тема </a:t>
            </a:r>
            <a:r>
              <a:rPr 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текста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это </a:t>
            </a:r>
            <a:r>
              <a:rPr lang="ru-RU" sz="3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то, о </a:t>
            </a:r>
            <a:r>
              <a:rPr lang="ru-RU" sz="3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чём </a:t>
            </a:r>
            <a:r>
              <a:rPr lang="ru-RU" sz="3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текст</a:t>
            </a:r>
          </a:p>
          <a:p>
            <a:pPr algn="ctr">
              <a:spcBef>
                <a:spcPct val="0"/>
              </a:spcBef>
              <a:buFont typeface="Arial" pitchFamily="34" charset="0"/>
              <a:buNone/>
            </a:pP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0889" y="198952"/>
            <a:ext cx="620903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Надо </a:t>
            </a:r>
            <a:r>
              <a:rPr lang="ru-RU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обдумать </a:t>
            </a:r>
            <a:r>
              <a:rPr lang="ru-RU" sz="3600" b="1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цель</a:t>
            </a:r>
            <a:r>
              <a:rPr lang="ru-RU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endParaRPr lang="ru-RU" sz="36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тему</a:t>
            </a:r>
            <a:r>
              <a:rPr lang="ru-RU" sz="36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lang="ru-RU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 </a:t>
            </a:r>
            <a:r>
              <a:rPr lang="ru-RU" sz="3600" b="1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основную </a:t>
            </a:r>
            <a:r>
              <a:rPr lang="ru-RU" sz="3600" b="1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мысль </a:t>
            </a:r>
          </a:p>
          <a:p>
            <a:r>
              <a:rPr lang="ru-RU" sz="3600" b="1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</a:t>
            </a:r>
            <a:r>
              <a:rPr lang="ru-RU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будущего </a:t>
            </a:r>
            <a:r>
              <a:rPr lang="ru-RU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текста.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3717032"/>
            <a:ext cx="8552606" cy="27363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Bef>
                <a:spcPct val="0"/>
              </a:spcBef>
              <a:buFont typeface="Arial" pitchFamily="34" charset="0"/>
              <a:buNone/>
            </a:pPr>
            <a:r>
              <a:rPr 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Основная мысль текста 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(идея</a:t>
            </a:r>
            <a:r>
              <a:rPr 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это </a:t>
            </a:r>
            <a:endParaRPr lang="ru-RU" sz="3600" dirty="0" smtClean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Arial" pitchFamily="34" charset="0"/>
              <a:buNone/>
            </a:pPr>
            <a:r>
              <a:rPr lang="ru-RU" sz="3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то</a:t>
            </a:r>
            <a:r>
              <a:rPr lang="ru-RU" sz="3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зачем создан текст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 данную тему, что именно автор хотел сказать, к чему привлечь внимание, что доказать. </a:t>
            </a:r>
            <a:endParaRPr lang="ru-RU" sz="3600" dirty="0" smtClean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 typeface="Arial" pitchFamily="34" charset="0"/>
              <a:buNone/>
            </a:pPr>
            <a:endParaRPr lang="ru-RU" sz="2000" i="1" dirty="0" smtClean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17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6552728" cy="2308324"/>
          </a:xfrm>
          <a:solidFill>
            <a:schemeClr val="accent6">
              <a:lumMod val="40000"/>
              <a:lumOff val="60000"/>
              <a:alpha val="88000"/>
            </a:schemeClr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2. Любая идея должна иметь начало и конец, поэтому нельзя забывать о </a:t>
            </a:r>
            <a:r>
              <a:rPr 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логике сочинения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или </a:t>
            </a:r>
            <a:r>
              <a:rPr 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структуре текста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527"/>
            <a:ext cx="2575942" cy="2455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4450" y="2020957"/>
            <a:ext cx="86246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может быть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сложным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состоит из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3-х частей: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2160" y="3672606"/>
            <a:ext cx="813690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текста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(вступление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(главная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(концовка текста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63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6552728" cy="1865126"/>
          </a:xfrm>
          <a:solidFill>
            <a:schemeClr val="accent6">
              <a:lumMod val="40000"/>
              <a:lumOff val="60000"/>
              <a:alpha val="88000"/>
            </a:schemeClr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3. Выбираем 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стиль 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речи 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 </a:t>
            </a:r>
            <a:r>
              <a:rPr lang="ru-RU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тип 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речи своего будущего текста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527"/>
            <a:ext cx="2575942" cy="2455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Выноска 1 1">
            <a:hlinkClick r:id="rId3" action="ppaction://hlinksldjump"/>
          </p:cNvPr>
          <p:cNvSpPr/>
          <p:nvPr/>
        </p:nvSpPr>
        <p:spPr>
          <a:xfrm>
            <a:off x="1331640" y="2852936"/>
            <a:ext cx="1944216" cy="1296144"/>
          </a:xfrm>
          <a:prstGeom prst="borderCallout1">
            <a:avLst/>
          </a:prstGeom>
          <a:solidFill>
            <a:srgbClr val="FFFF00">
              <a:alpha val="46000"/>
            </a:srgbClr>
          </a:solidFill>
          <a:ln>
            <a:solidFill>
              <a:schemeClr val="accent1">
                <a:shade val="50000"/>
                <a:alpha val="2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6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Выноска 1 7">
            <a:hlinkClick r:id="rId4" action="ppaction://hlinksldjump"/>
          </p:cNvPr>
          <p:cNvSpPr/>
          <p:nvPr/>
        </p:nvSpPr>
        <p:spPr>
          <a:xfrm>
            <a:off x="5508104" y="2852936"/>
            <a:ext cx="1944216" cy="1224136"/>
          </a:xfrm>
          <a:prstGeom prst="borderCallout1">
            <a:avLst/>
          </a:prstGeom>
          <a:solidFill>
            <a:srgbClr val="FFFF00">
              <a:alpha val="46000"/>
            </a:srgbClr>
          </a:solidFill>
          <a:ln>
            <a:solidFill>
              <a:schemeClr val="accent1">
                <a:shade val="50000"/>
                <a:alpha val="2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6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79512" y="4797152"/>
            <a:ext cx="8784976" cy="64633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Озаглавь кластеры 1 и 2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592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789" y="130622"/>
            <a:ext cx="8856984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buFont typeface="Arial" pitchFamily="34" charset="0"/>
            </a:pPr>
            <a:r>
              <a:rPr lang="ru-RU" alt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Стили речи.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altLang="ru-RU" dirty="0" smtClean="0"/>
          </a:p>
          <a:p>
            <a:pPr eaLnBrk="1" hangingPunct="1"/>
            <a:r>
              <a:rPr lang="ru-RU" altLang="ru-RU" dirty="0" smtClean="0"/>
              <a:t> </a:t>
            </a:r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250825" y="1916113"/>
            <a:ext cx="3455988" cy="1081087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EB6E0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84213" y="2133600"/>
            <a:ext cx="28813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Разговорный</a:t>
            </a:r>
            <a:r>
              <a:rPr lang="ru-RU" altLang="ru-RU" sz="2800" b="1" dirty="0">
                <a:solidFill>
                  <a:srgbClr val="990000"/>
                </a:solidFill>
              </a:rPr>
              <a:t> </a:t>
            </a:r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4787900" y="1628775"/>
            <a:ext cx="3024188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EB6E0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251990" y="1841212"/>
            <a:ext cx="23050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Книжный</a:t>
            </a:r>
            <a:r>
              <a:rPr lang="ru-RU" altLang="ru-RU" sz="2800" b="1" dirty="0"/>
              <a:t> 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H="1">
            <a:off x="4932363" y="2636838"/>
            <a:ext cx="86360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2700338" y="3716338"/>
            <a:ext cx="2808287" cy="935037"/>
          </a:xfrm>
          <a:prstGeom prst="rect">
            <a:avLst/>
          </a:prstGeom>
          <a:solidFill>
            <a:srgbClr val="E4E909"/>
          </a:solidFill>
          <a:ln w="9525">
            <a:solidFill>
              <a:srgbClr val="EB6E0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2709498" y="3931698"/>
            <a:ext cx="2808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художественный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6877050" y="2997200"/>
            <a:ext cx="2016125" cy="719138"/>
          </a:xfrm>
          <a:prstGeom prst="rect">
            <a:avLst/>
          </a:prstGeom>
          <a:solidFill>
            <a:srgbClr val="E4E909"/>
          </a:solidFill>
          <a:ln w="9525">
            <a:solidFill>
              <a:srgbClr val="EB6E0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7164388" y="2636838"/>
            <a:ext cx="287337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6948487" y="3142584"/>
            <a:ext cx="1873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>
              <a:spcBef>
                <a:spcPct val="50000"/>
              </a:spcBef>
              <a:defRPr sz="24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latin typeface="Arial" charset="0"/>
              </a:defRPr>
            </a:lvl2pPr>
            <a:lvl3pPr marL="1143000" indent="-228600" eaLnBrk="0" hangingPunct="0">
              <a:defRPr sz="2400">
                <a:latin typeface="Arial" charset="0"/>
              </a:defRPr>
            </a:lvl3pPr>
            <a:lvl4pPr marL="1600200" indent="-228600" eaLnBrk="0" hangingPunct="0">
              <a:defRPr sz="2400">
                <a:latin typeface="Arial" charset="0"/>
              </a:defRPr>
            </a:lvl4pPr>
            <a:lvl5pPr marL="2057400" indent="-228600" eaLnBrk="0" hangingPunct="0">
              <a:defRPr sz="2400"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</a:defRPr>
            </a:lvl9pPr>
          </a:lstStyle>
          <a:p>
            <a:r>
              <a:rPr lang="ru-RU" altLang="ru-RU" dirty="0"/>
              <a:t>научный</a:t>
            </a:r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6516688" y="2781300"/>
            <a:ext cx="503237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6300788" y="4652963"/>
            <a:ext cx="2592387" cy="1008062"/>
          </a:xfrm>
          <a:prstGeom prst="rect">
            <a:avLst/>
          </a:prstGeom>
          <a:solidFill>
            <a:srgbClr val="E4E909"/>
          </a:solidFill>
          <a:ln w="9525">
            <a:solidFill>
              <a:srgbClr val="EB6E0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6443663" y="4724400"/>
            <a:ext cx="2449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официально-деловой</a:t>
            </a:r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 flipH="1">
            <a:off x="5651500" y="2708275"/>
            <a:ext cx="504825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2916238" y="5300663"/>
            <a:ext cx="3240087" cy="1223962"/>
          </a:xfrm>
          <a:prstGeom prst="rect">
            <a:avLst/>
          </a:prstGeom>
          <a:solidFill>
            <a:srgbClr val="E4E90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2916238" y="5589588"/>
            <a:ext cx="3168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публицистический</a:t>
            </a:r>
          </a:p>
        </p:txBody>
      </p:sp>
      <p:sp>
        <p:nvSpPr>
          <p:cNvPr id="2" name="Управляющая кнопка: назад 1">
            <a:hlinkClick r:id="rId2" action="ppaction://hlinksldjump" highlightClick="1"/>
          </p:cNvPr>
          <p:cNvSpPr/>
          <p:nvPr/>
        </p:nvSpPr>
        <p:spPr>
          <a:xfrm>
            <a:off x="228017" y="260648"/>
            <a:ext cx="792088" cy="5760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1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504" y="148705"/>
            <a:ext cx="8928545" cy="852971"/>
          </a:xfr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l">
              <a:buFont typeface="Arial" pitchFamily="34" charset="0"/>
            </a:pPr>
            <a:r>
              <a:rPr lang="ru-RU" alt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Типы речи</a:t>
            </a:r>
            <a:endParaRPr lang="ru-RU" alt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5795962" y="2708275"/>
            <a:ext cx="3240088" cy="1584325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EB6E0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030875" y="3219482"/>
            <a:ext cx="2951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Повествование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7506456" y="1001676"/>
            <a:ext cx="377912" cy="17065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7451109" y="4292601"/>
            <a:ext cx="0" cy="10927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5947938" y="5389372"/>
            <a:ext cx="3024188" cy="1225550"/>
          </a:xfrm>
          <a:prstGeom prst="ellipse">
            <a:avLst/>
          </a:prstGeom>
          <a:solidFill>
            <a:srgbClr val="E4E909"/>
          </a:solidFill>
          <a:ln w="9525">
            <a:solidFill>
              <a:srgbClr val="EB6E0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5795963" y="47974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sz="1800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119812" y="5553087"/>
            <a:ext cx="259238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Рассказывать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b="1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altLang="ru-RU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чём-то</a:t>
            </a:r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2700338" y="1822069"/>
            <a:ext cx="3024187" cy="1366837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EB6E0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059832" y="2205038"/>
            <a:ext cx="241307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  <a:r>
              <a:rPr lang="ru-RU" alt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4156157" y="1001676"/>
            <a:ext cx="0" cy="7767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4156157" y="3219483"/>
            <a:ext cx="0" cy="10731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2447925" y="4296556"/>
            <a:ext cx="3529012" cy="1732432"/>
          </a:xfrm>
          <a:prstGeom prst="ellipse">
            <a:avLst/>
          </a:prstGeom>
          <a:solidFill>
            <a:srgbClr val="E4E909"/>
          </a:solidFill>
          <a:ln w="9525">
            <a:solidFill>
              <a:srgbClr val="EB6E0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555875" y="4545014"/>
            <a:ext cx="327434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 предмет, </a:t>
            </a:r>
            <a:endParaRPr lang="ru-RU" altLang="ru-RU" b="1" dirty="0" smtClean="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ru-RU" altLang="ru-RU" b="1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altLang="ru-RU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выглядит</a:t>
            </a:r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 flipH="1">
            <a:off x="1403647" y="981076"/>
            <a:ext cx="540394" cy="19438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6" name="Oval 18"/>
          <p:cNvSpPr>
            <a:spLocks noChangeArrowheads="1"/>
          </p:cNvSpPr>
          <p:nvPr/>
        </p:nvSpPr>
        <p:spPr bwMode="auto">
          <a:xfrm>
            <a:off x="214860" y="2995613"/>
            <a:ext cx="2591966" cy="1512887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EB6E0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342901" y="3429000"/>
            <a:ext cx="2305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Рассуждение</a:t>
            </a:r>
            <a:r>
              <a:rPr lang="ru-RU" altLang="ru-RU" b="1" dirty="0" smtClean="0"/>
              <a:t> </a:t>
            </a:r>
            <a:endParaRPr lang="ru-RU" altLang="ru-RU" b="1" dirty="0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 flipH="1">
            <a:off x="1403648" y="4523625"/>
            <a:ext cx="0" cy="1029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9" name="Oval 21"/>
          <p:cNvSpPr>
            <a:spLocks noChangeArrowheads="1"/>
          </p:cNvSpPr>
          <p:nvPr/>
        </p:nvSpPr>
        <p:spPr bwMode="auto">
          <a:xfrm>
            <a:off x="233362" y="5545995"/>
            <a:ext cx="2538438" cy="1079500"/>
          </a:xfrm>
          <a:prstGeom prst="ellipse">
            <a:avLst/>
          </a:prstGeom>
          <a:solidFill>
            <a:srgbClr val="E4E909"/>
          </a:solidFill>
          <a:ln w="9525">
            <a:solidFill>
              <a:srgbClr val="EB6E0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350056" y="5857145"/>
            <a:ext cx="2305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Доказывать</a:t>
            </a:r>
            <a:r>
              <a:rPr lang="ru-RU" altLang="ru-RU" b="1" dirty="0"/>
              <a:t> </a:t>
            </a:r>
          </a:p>
        </p:txBody>
      </p:sp>
      <p:sp>
        <p:nvSpPr>
          <p:cNvPr id="2" name="Управляющая кнопка: далее 1">
            <a:hlinkClick r:id="rId2" action="ppaction://hlinksldjump" highlightClick="1"/>
          </p:cNvPr>
          <p:cNvSpPr/>
          <p:nvPr/>
        </p:nvSpPr>
        <p:spPr>
          <a:xfrm>
            <a:off x="8100392" y="276688"/>
            <a:ext cx="799726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30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698</Words>
  <Application>Microsoft Office PowerPoint</Application>
  <PresentationFormat>Экран (4:3)</PresentationFormat>
  <Paragraphs>114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Упражнение 236 с.99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Стили речи.</vt:lpstr>
      <vt:lpstr>                        Типы речи</vt:lpstr>
      <vt:lpstr>Сочинение- описание</vt:lpstr>
      <vt:lpstr>Сочинение- описание</vt:lpstr>
      <vt:lpstr>Сочинение- описание</vt:lpstr>
      <vt:lpstr>Сочинение- описание</vt:lpstr>
      <vt:lpstr>Сочинение- описание</vt:lpstr>
      <vt:lpstr>Презентация PowerPoint</vt:lpstr>
      <vt:lpstr>Упражнение 236 с.99</vt:lpstr>
      <vt:lpstr>Как вы понимаете следующие строки? </vt:lpstr>
      <vt:lpstr>След в душе человека могут оставлять не только люди,  но и различные события, которые происходят в его жизни.  Особенно яркими являются события, случившиеся в первый раз.</vt:lpstr>
      <vt:lpstr>План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17</cp:revision>
  <dcterms:modified xsi:type="dcterms:W3CDTF">2014-12-04T06:33:03Z</dcterms:modified>
</cp:coreProperties>
</file>