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64" r:id="rId2"/>
    <p:sldId id="256" r:id="rId3"/>
    <p:sldId id="260" r:id="rId4"/>
    <p:sldId id="283" r:id="rId5"/>
    <p:sldId id="285" r:id="rId6"/>
    <p:sldId id="286" r:id="rId7"/>
    <p:sldId id="284" r:id="rId8"/>
    <p:sldId id="287" r:id="rId9"/>
    <p:sldId id="262" r:id="rId10"/>
    <p:sldId id="265" r:id="rId11"/>
    <p:sldId id="270" r:id="rId12"/>
    <p:sldId id="269" r:id="rId13"/>
    <p:sldId id="267" r:id="rId14"/>
    <p:sldId id="274" r:id="rId15"/>
    <p:sldId id="282" r:id="rId16"/>
    <p:sldId id="276" r:id="rId17"/>
    <p:sldId id="278" r:id="rId18"/>
    <p:sldId id="280" r:id="rId19"/>
    <p:sldId id="281" r:id="rId20"/>
    <p:sldId id="28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5F2701"/>
    <a:srgbClr val="813501"/>
    <a:srgbClr val="9D4001"/>
    <a:srgbClr val="632901"/>
    <a:srgbClr val="41B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1402F-8010-4F9F-BB92-1292CDBD4268}" type="datetimeFigureOut">
              <a:rPr lang="ru-RU" smtClean="0"/>
              <a:pPr/>
              <a:t>03.01.2015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A37CC-EC9D-47F9-93FC-7AB3FEF34CC1}" type="slidenum">
              <a:rPr lang="ru-RU" smtClean="0"/>
              <a:pPr/>
              <a:t>‹#›</a:t>
            </a:fld>
            <a:endParaRPr lang="ru-RU"/>
          </a:p>
        </p:txBody>
      </p:sp>
    </p:spTree>
    <p:extLst>
      <p:ext uri="{BB962C8B-B14F-4D97-AF65-F5344CB8AC3E}">
        <p14:creationId xmlns:p14="http://schemas.microsoft.com/office/powerpoint/2010/main" val="4009786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F7A37CC-EC9D-47F9-93FC-7AB3FEF34CC1}"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03.01.2015</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03.01.2015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03.01.2015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dirty="0"/>
          </a:p>
        </p:txBody>
      </p:sp>
    </p:spTree>
  </p:cSld>
  <p:clrMapOvr>
    <a:masterClrMapping/>
  </p:clrMapOvr>
  <p:transition>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03.01.2015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03.01.2015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03.01.2015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03.01.2015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03.01.2015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03.01.2015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03.01.2015</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heel/>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9144000" cy="6408712"/>
          </a:xfrm>
        </p:spPr>
        <p:txBody>
          <a:bodyPr>
            <a:normAutofit/>
          </a:bodyPr>
          <a:lstStyle/>
          <a:p>
            <a:pPr algn="ctr" fontAlgn="base">
              <a:buNone/>
            </a:pPr>
            <a:r>
              <a:rPr lang="ru-RU" sz="2800" b="1" i="1" dirty="0" smtClean="0">
                <a:solidFill>
                  <a:srgbClr val="002060"/>
                </a:solidFill>
                <a:latin typeface="Times New Roman" pitchFamily="18" charset="0"/>
                <a:cs typeface="Times New Roman" pitchFamily="18" charset="0"/>
              </a:rPr>
              <a:t>    </a:t>
            </a:r>
            <a:r>
              <a:rPr lang="ru-RU" b="1" i="1" dirty="0" smtClean="0">
                <a:solidFill>
                  <a:srgbClr val="002060"/>
                </a:solidFill>
                <a:latin typeface="Times New Roman" pitchFamily="18" charset="0"/>
                <a:cs typeface="Times New Roman" pitchFamily="18" charset="0"/>
              </a:rPr>
              <a:t>КГУ «Средняя школа №15»</a:t>
            </a:r>
            <a:endParaRPr lang="kk-KZ" b="1" i="1" dirty="0" smtClean="0">
              <a:solidFill>
                <a:srgbClr val="002060"/>
              </a:solidFill>
              <a:latin typeface="Times New Roman" pitchFamily="18" charset="0"/>
              <a:cs typeface="Times New Roman" pitchFamily="18" charset="0"/>
            </a:endParaRPr>
          </a:p>
          <a:p>
            <a:pPr algn="ctr" fontAlgn="base">
              <a:buNone/>
            </a:pPr>
            <a:endParaRPr lang="kk-KZ" sz="3000" b="1" i="1" dirty="0" smtClean="0">
              <a:latin typeface="Times New Roman" pitchFamily="18" charset="0"/>
              <a:cs typeface="Times New Roman" pitchFamily="18" charset="0"/>
            </a:endParaRPr>
          </a:p>
          <a:p>
            <a:pPr algn="ctr" fontAlgn="base">
              <a:buNone/>
            </a:pPr>
            <a:r>
              <a:rPr lang="kk-KZ" sz="3400" b="1" i="1" dirty="0" smtClean="0">
                <a:solidFill>
                  <a:schemeClr val="bg1"/>
                </a:solidFill>
                <a:latin typeface="Times New Roman" pitchFamily="18" charset="0"/>
                <a:cs typeface="Times New Roman" pitchFamily="18" charset="0"/>
              </a:rPr>
              <a:t>«Реализация потенциала содержания образования в целях духовно – нравственного воспитания учащихся на уроках казахского языка в вечерней школе»</a:t>
            </a:r>
            <a:endParaRPr lang="ru-RU" sz="3400" b="1" i="1" dirty="0" smtClean="0">
              <a:solidFill>
                <a:schemeClr val="bg1"/>
              </a:solidFill>
              <a:latin typeface="Times New Roman" pitchFamily="18" charset="0"/>
              <a:cs typeface="Times New Roman" pitchFamily="18" charset="0"/>
            </a:endParaRPr>
          </a:p>
          <a:p>
            <a:pPr algn="ctr" fontAlgn="base">
              <a:buNone/>
            </a:pPr>
            <a:r>
              <a:rPr lang="kk-KZ" b="1" i="1" dirty="0" smtClean="0">
                <a:solidFill>
                  <a:schemeClr val="bg1"/>
                </a:solidFill>
                <a:latin typeface="Times New Roman" pitchFamily="18" charset="0"/>
                <a:cs typeface="Times New Roman" pitchFamily="18" charset="0"/>
              </a:rPr>
              <a:t> </a:t>
            </a:r>
            <a:endParaRPr lang="ru-RU" b="1" i="1" dirty="0" smtClean="0">
              <a:solidFill>
                <a:schemeClr val="bg1"/>
              </a:solidFill>
              <a:latin typeface="Times New Roman" pitchFamily="18" charset="0"/>
              <a:cs typeface="Times New Roman" pitchFamily="18" charset="0"/>
            </a:endParaRPr>
          </a:p>
          <a:p>
            <a:pPr algn="ctr">
              <a:buNone/>
            </a:pPr>
            <a:r>
              <a:rPr lang="kk-KZ" i="1" dirty="0" smtClean="0"/>
              <a:t>    </a:t>
            </a:r>
          </a:p>
          <a:p>
            <a:pPr algn="ctr">
              <a:buNone/>
            </a:pPr>
            <a:r>
              <a:rPr lang="kk-KZ" sz="3200" b="1" i="1" dirty="0" smtClean="0">
                <a:solidFill>
                  <a:srgbClr val="002060"/>
                </a:solidFill>
                <a:latin typeface="Times New Roman" pitchFamily="18" charset="0"/>
                <a:cs typeface="Times New Roman" pitchFamily="18" charset="0"/>
              </a:rPr>
              <a:t>Из опыта работы учителя казахского языка</a:t>
            </a:r>
          </a:p>
          <a:p>
            <a:pPr algn="ctr">
              <a:buNone/>
            </a:pPr>
            <a:r>
              <a:rPr lang="kk-KZ" sz="4000" b="1" i="1" dirty="0" smtClean="0">
                <a:solidFill>
                  <a:srgbClr val="002060"/>
                </a:solidFill>
                <a:latin typeface="Times New Roman" pitchFamily="18" charset="0"/>
                <a:cs typeface="Times New Roman" pitchFamily="18" charset="0"/>
              </a:rPr>
              <a:t>Байбосыновой Касиет Абдуалиевны</a:t>
            </a:r>
            <a:endParaRPr lang="ru-RU" sz="4000" b="1" i="1" dirty="0" smtClean="0">
              <a:solidFill>
                <a:srgbClr val="002060"/>
              </a:solidFill>
              <a:latin typeface="Times New Roman" pitchFamily="18" charset="0"/>
              <a:cs typeface="Times New Roman" pitchFamily="18" charset="0"/>
            </a:endParaRPr>
          </a:p>
          <a:p>
            <a:endParaRPr lang="ru-RU" dirty="0"/>
          </a:p>
        </p:txBody>
      </p:sp>
    </p:spTree>
  </p:cSld>
  <p:clrMapOvr>
    <a:masterClrMapping/>
  </p:clrMapOvr>
  <p:transition>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0"/>
            <a:ext cx="8712968" cy="6264696"/>
          </a:xfrm>
        </p:spPr>
        <p:txBody>
          <a:bodyPr>
            <a:normAutofit fontScale="92500"/>
          </a:bodyPr>
          <a:lstStyle/>
          <a:p>
            <a:pPr algn="ctr">
              <a:buNone/>
            </a:pPr>
            <a:r>
              <a:rPr lang="kk-KZ" sz="2800" b="1" i="1" dirty="0" smtClean="0">
                <a:solidFill>
                  <a:srgbClr val="002060"/>
                </a:solidFill>
                <a:latin typeface="Arial" pitchFamily="34" charset="0"/>
                <a:cs typeface="Arial" pitchFamily="34" charset="0"/>
              </a:rPr>
              <a:t>Нақыл сөздер </a:t>
            </a:r>
            <a:r>
              <a:rPr lang="kk-KZ" sz="2600" b="1" i="1" dirty="0" smtClean="0">
                <a:solidFill>
                  <a:srgbClr val="002060"/>
                </a:solidFill>
                <a:latin typeface="Arial" pitchFamily="34" charset="0"/>
                <a:cs typeface="Arial" pitchFamily="34" charset="0"/>
              </a:rPr>
              <a:t>(</a:t>
            </a:r>
            <a:r>
              <a:rPr lang="kk-KZ" sz="2600" b="1" i="1" dirty="0" smtClean="0">
                <a:solidFill>
                  <a:srgbClr val="002060"/>
                </a:solidFill>
              </a:rPr>
              <a:t>Крылатые выражения </a:t>
            </a:r>
            <a:r>
              <a:rPr lang="ru-RU" sz="2600" i="1" dirty="0" smtClean="0">
                <a:solidFill>
                  <a:srgbClr val="002060"/>
                </a:solidFill>
              </a:rPr>
              <a:t>и</a:t>
            </a:r>
            <a:r>
              <a:rPr lang="ru-RU" sz="2600" b="1" i="1" dirty="0" smtClean="0">
                <a:solidFill>
                  <a:srgbClr val="002060"/>
                </a:solidFill>
              </a:rPr>
              <a:t> слова назидания </a:t>
            </a:r>
            <a:r>
              <a:rPr lang="kk-KZ" sz="2600" b="1" i="1" dirty="0" smtClean="0">
                <a:solidFill>
                  <a:srgbClr val="002060"/>
                </a:solidFill>
                <a:latin typeface="Arial" pitchFamily="34" charset="0"/>
                <a:cs typeface="Arial" pitchFamily="34" charset="0"/>
              </a:rPr>
              <a:t>)</a:t>
            </a:r>
            <a:endParaRPr lang="en-US" sz="2600" b="1" i="1" dirty="0" smtClean="0">
              <a:solidFill>
                <a:srgbClr val="002060"/>
              </a:solidFill>
              <a:latin typeface="Arial" pitchFamily="34" charset="0"/>
              <a:cs typeface="Arial" pitchFamily="34" charset="0"/>
            </a:endParaRPr>
          </a:p>
          <a:p>
            <a:pPr>
              <a:buNone/>
            </a:pPr>
            <a:endParaRPr lang="kk-KZ" sz="2000" dirty="0" smtClean="0">
              <a:latin typeface="Arial" pitchFamily="34" charset="0"/>
              <a:cs typeface="Arial" pitchFamily="34" charset="0"/>
            </a:endParaRPr>
          </a:p>
          <a:p>
            <a:pPr algn="just">
              <a:buNone/>
            </a:pPr>
            <a:r>
              <a:rPr lang="kk-KZ" sz="2200" b="1" i="1" dirty="0" smtClean="0">
                <a:latin typeface="Arial" pitchFamily="34" charset="0"/>
                <a:cs typeface="Arial" pitchFamily="34" charset="0"/>
              </a:rPr>
              <a:t>  </a:t>
            </a:r>
            <a:r>
              <a:rPr lang="kk-KZ" sz="2200" b="1" i="1" dirty="0" smtClean="0">
                <a:solidFill>
                  <a:schemeClr val="bg1"/>
                </a:solidFill>
                <a:latin typeface="Arial" pitchFamily="34" charset="0"/>
                <a:cs typeface="Arial" pitchFamily="34" charset="0"/>
              </a:rPr>
              <a:t>Мінез бен ақыл жарасса – адамгершілік ұтады.        (Әл-Фараби)</a:t>
            </a:r>
          </a:p>
          <a:p>
            <a:pPr algn="just">
              <a:buNone/>
            </a:pPr>
            <a:r>
              <a:rPr lang="kk-KZ" sz="2200" b="1" i="1" dirty="0" smtClean="0">
                <a:solidFill>
                  <a:schemeClr val="bg1"/>
                </a:solidFill>
                <a:latin typeface="Arial" pitchFamily="34" charset="0"/>
                <a:cs typeface="Arial" pitchFamily="34" charset="0"/>
              </a:rPr>
              <a:t> </a:t>
            </a:r>
          </a:p>
          <a:p>
            <a:pPr algn="just">
              <a:buNone/>
            </a:pPr>
            <a:r>
              <a:rPr lang="kk-KZ" sz="2200" b="1" i="1" dirty="0" smtClean="0">
                <a:solidFill>
                  <a:schemeClr val="bg1"/>
                </a:solidFill>
                <a:latin typeface="Arial" pitchFamily="34" charset="0"/>
                <a:cs typeface="Arial" pitchFamily="34" charset="0"/>
              </a:rPr>
              <a:t>  Егер балаға қуаныш пен бақыт бере білсек, ол бала солай бола</a:t>
            </a:r>
          </a:p>
          <a:p>
            <a:pPr algn="just">
              <a:buNone/>
            </a:pPr>
            <a:r>
              <a:rPr lang="kk-KZ" sz="2200" b="1" i="1" dirty="0" smtClean="0">
                <a:solidFill>
                  <a:schemeClr val="bg1"/>
                </a:solidFill>
                <a:latin typeface="Arial" pitchFamily="34" charset="0"/>
                <a:cs typeface="Arial" pitchFamily="34" charset="0"/>
              </a:rPr>
              <a:t>  алады.</a:t>
            </a:r>
          </a:p>
          <a:p>
            <a:pPr algn="just">
              <a:buNone/>
            </a:pPr>
            <a:r>
              <a:rPr lang="kk-KZ" sz="2200" b="1" i="1" dirty="0" smtClean="0">
                <a:solidFill>
                  <a:schemeClr val="bg1"/>
                </a:solidFill>
                <a:latin typeface="Arial" pitchFamily="34" charset="0"/>
                <a:cs typeface="Arial" pitchFamily="34" charset="0"/>
              </a:rPr>
              <a:t>                                                                                     (В. Сухомлинский)</a:t>
            </a:r>
            <a:endParaRPr lang="en-US" sz="2200" b="1" i="1" dirty="0" smtClean="0">
              <a:solidFill>
                <a:schemeClr val="bg1"/>
              </a:solidFill>
              <a:latin typeface="Arial" pitchFamily="34" charset="0"/>
              <a:cs typeface="Arial" pitchFamily="34" charset="0"/>
            </a:endParaRPr>
          </a:p>
          <a:p>
            <a:pPr algn="just">
              <a:buNone/>
            </a:pPr>
            <a:endParaRPr lang="kk-KZ" sz="2100" b="1" i="1" dirty="0" smtClean="0">
              <a:solidFill>
                <a:schemeClr val="bg1"/>
              </a:solidFill>
              <a:latin typeface="Arial" pitchFamily="34" charset="0"/>
              <a:cs typeface="Arial" pitchFamily="34" charset="0"/>
            </a:endParaRPr>
          </a:p>
          <a:p>
            <a:pPr algn="just">
              <a:buNone/>
            </a:pPr>
            <a:r>
              <a:rPr lang="kk-KZ" sz="2100" b="1" i="1" dirty="0" smtClean="0">
                <a:solidFill>
                  <a:schemeClr val="bg1"/>
                </a:solidFill>
                <a:latin typeface="Arial" pitchFamily="34" charset="0"/>
                <a:cs typeface="Arial" pitchFamily="34" charset="0"/>
              </a:rPr>
              <a:t>  </a:t>
            </a:r>
            <a:r>
              <a:rPr lang="kk-KZ" sz="2200" b="1" i="1" dirty="0" smtClean="0">
                <a:solidFill>
                  <a:schemeClr val="bg1"/>
                </a:solidFill>
                <a:latin typeface="Arial" pitchFamily="34" charset="0"/>
                <a:cs typeface="Arial" pitchFamily="34" charset="0"/>
              </a:rPr>
              <a:t>Адамгершілікке тәрбиелеу құралы – еңбек пен ата-ана үлгісі. </a:t>
            </a:r>
          </a:p>
          <a:p>
            <a:pPr algn="just">
              <a:buNone/>
            </a:pPr>
            <a:r>
              <a:rPr lang="kk-KZ" sz="2200" b="1" i="1" dirty="0" smtClean="0">
                <a:solidFill>
                  <a:schemeClr val="bg1"/>
                </a:solidFill>
                <a:latin typeface="Arial" pitchFamily="34" charset="0"/>
                <a:cs typeface="Arial" pitchFamily="34" charset="0"/>
              </a:rPr>
              <a:t>                                                                                     </a:t>
            </a:r>
          </a:p>
          <a:p>
            <a:pPr algn="just">
              <a:buNone/>
            </a:pPr>
            <a:r>
              <a:rPr lang="kk-KZ" sz="2100" b="1" i="1" dirty="0" smtClean="0">
                <a:solidFill>
                  <a:schemeClr val="bg1"/>
                </a:solidFill>
                <a:latin typeface="Arial" pitchFamily="34" charset="0"/>
                <a:cs typeface="Arial" pitchFamily="34" charset="0"/>
              </a:rPr>
              <a:t>                                                                               </a:t>
            </a:r>
            <a:r>
              <a:rPr lang="kk-KZ" sz="2200" b="1" i="1" dirty="0" smtClean="0">
                <a:solidFill>
                  <a:schemeClr val="bg1"/>
                </a:solidFill>
                <a:latin typeface="Arial" pitchFamily="34" charset="0"/>
                <a:cs typeface="Arial" pitchFamily="34" charset="0"/>
              </a:rPr>
              <a:t>(Ыбырай Алтынсарин)</a:t>
            </a:r>
            <a:endParaRPr lang="en-US" sz="2200" b="1" i="1" dirty="0" smtClean="0">
              <a:solidFill>
                <a:schemeClr val="bg1"/>
              </a:solidFill>
              <a:latin typeface="Arial" pitchFamily="34" charset="0"/>
              <a:cs typeface="Arial" pitchFamily="34" charset="0"/>
            </a:endParaRPr>
          </a:p>
          <a:p>
            <a:pPr algn="just">
              <a:buNone/>
            </a:pPr>
            <a:endParaRPr lang="kk-KZ" sz="2100" b="1" i="1" dirty="0" smtClean="0">
              <a:solidFill>
                <a:schemeClr val="bg1"/>
              </a:solidFill>
              <a:latin typeface="Arial" pitchFamily="34" charset="0"/>
              <a:cs typeface="Arial" pitchFamily="34" charset="0"/>
            </a:endParaRPr>
          </a:p>
          <a:p>
            <a:pPr algn="just">
              <a:buNone/>
            </a:pPr>
            <a:r>
              <a:rPr lang="kk-KZ" sz="2100" b="1" i="1" dirty="0" smtClean="0">
                <a:solidFill>
                  <a:schemeClr val="bg1"/>
                </a:solidFill>
                <a:latin typeface="Arial" pitchFamily="34" charset="0"/>
                <a:cs typeface="Arial" pitchFamily="34" charset="0"/>
              </a:rPr>
              <a:t>  </a:t>
            </a:r>
            <a:r>
              <a:rPr lang="kk-KZ" sz="2200" b="1" i="1" dirty="0" smtClean="0">
                <a:solidFill>
                  <a:schemeClr val="bg1"/>
                </a:solidFill>
                <a:latin typeface="Arial" pitchFamily="34" charset="0"/>
                <a:cs typeface="Arial" pitchFamily="34" charset="0"/>
              </a:rPr>
              <a:t>Ақылды әрі адал адамға жақындауға талпын. Ақылды әрі </a:t>
            </a:r>
          </a:p>
          <a:p>
            <a:pPr algn="just">
              <a:buNone/>
            </a:pPr>
            <a:r>
              <a:rPr lang="kk-KZ" sz="2200" b="1" i="1" dirty="0" smtClean="0">
                <a:solidFill>
                  <a:schemeClr val="bg1"/>
                </a:solidFill>
                <a:latin typeface="Arial" pitchFamily="34" charset="0"/>
                <a:cs typeface="Arial" pitchFamily="34" charset="0"/>
              </a:rPr>
              <a:t>  өтірікші адамнан сақ бол. Адал әрі ақымақ адамды ая. Өтірікші </a:t>
            </a:r>
          </a:p>
          <a:p>
            <a:pPr algn="just">
              <a:buNone/>
            </a:pPr>
            <a:r>
              <a:rPr lang="kk-KZ" sz="2200" b="1" i="1" dirty="0" smtClean="0">
                <a:solidFill>
                  <a:schemeClr val="bg1"/>
                </a:solidFill>
                <a:latin typeface="Arial" pitchFamily="34" charset="0"/>
                <a:cs typeface="Arial" pitchFamily="34" charset="0"/>
              </a:rPr>
              <a:t>  әрі ақымақ адамнан аулақ қаш.                                </a:t>
            </a:r>
          </a:p>
          <a:p>
            <a:pPr algn="just">
              <a:buNone/>
            </a:pPr>
            <a:r>
              <a:rPr lang="kk-KZ" sz="2200" b="1" i="1" dirty="0" smtClean="0">
                <a:solidFill>
                  <a:schemeClr val="bg1"/>
                </a:solidFill>
                <a:latin typeface="Arial" pitchFamily="34" charset="0"/>
                <a:cs typeface="Arial" pitchFamily="34" charset="0"/>
              </a:rPr>
              <a:t>                                                                                             (Үнді нақылы)</a:t>
            </a:r>
            <a:endParaRPr lang="ru-RU" sz="2200" b="1" i="1" dirty="0" smtClean="0">
              <a:solidFill>
                <a:schemeClr val="bg1"/>
              </a:solidFill>
              <a:latin typeface="Arial" pitchFamily="34" charset="0"/>
              <a:cs typeface="Arial" pitchFamily="34" charset="0"/>
            </a:endParaRPr>
          </a:p>
        </p:txBody>
      </p:sp>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64704"/>
            <a:ext cx="8640960" cy="2979712"/>
          </a:xfrm>
        </p:spPr>
        <p:txBody>
          <a:bodyPr numCol="2">
            <a:normAutofit lnSpcReduction="10000"/>
          </a:bodyPr>
          <a:lstStyle/>
          <a:p>
            <a:pPr>
              <a:buNone/>
            </a:pPr>
            <a:r>
              <a:rPr lang="ru-RU" b="1" dirty="0" smtClean="0"/>
              <a:t>    </a:t>
            </a:r>
            <a:r>
              <a:rPr lang="en-US" sz="2400" b="1" dirty="0" smtClean="0">
                <a:solidFill>
                  <a:schemeClr val="bg1"/>
                </a:solidFill>
                <a:latin typeface="Arial" pitchFamily="34" charset="0"/>
                <a:cs typeface="Arial" pitchFamily="34" charset="0"/>
              </a:rPr>
              <a:t> </a:t>
            </a:r>
            <a:r>
              <a:rPr lang="ru-RU" sz="2000" b="1" dirty="0" err="1" smtClean="0">
                <a:solidFill>
                  <a:schemeClr val="bg1"/>
                </a:solidFill>
                <a:latin typeface="Arial" pitchFamily="34" charset="0"/>
                <a:cs typeface="Arial" pitchFamily="34" charset="0"/>
              </a:rPr>
              <a:t>Ғылым таппай</a:t>
            </a:r>
            <a:r>
              <a:rPr lang="ru-RU" sz="2000" b="1" dirty="0" smtClean="0">
                <a:solidFill>
                  <a:schemeClr val="bg1"/>
                </a:solidFill>
                <a:latin typeface="Arial" pitchFamily="34" charset="0"/>
                <a:cs typeface="Arial" pitchFamily="34" charset="0"/>
              </a:rPr>
              <a:t> </a:t>
            </a:r>
            <a:r>
              <a:rPr lang="ru-RU" sz="2000" b="1" dirty="0" err="1" smtClean="0">
                <a:solidFill>
                  <a:schemeClr val="bg1"/>
                </a:solidFill>
                <a:latin typeface="Arial" pitchFamily="34" charset="0"/>
                <a:cs typeface="Arial" pitchFamily="34" charset="0"/>
              </a:rPr>
              <a:t>мақтанба,</a:t>
            </a:r>
            <a:r>
              <a:rPr lang="ru-RU" sz="2000" b="1" dirty="0" smtClean="0">
                <a:solidFill>
                  <a:schemeClr val="bg1"/>
                </a:solidFill>
                <a:latin typeface="Arial" pitchFamily="34" charset="0"/>
                <a:cs typeface="Arial" pitchFamily="34" charset="0"/>
              </a:rPr>
              <a:t/>
            </a:r>
            <a:br>
              <a:rPr lang="ru-RU" sz="2000" b="1" dirty="0" smtClean="0">
                <a:solidFill>
                  <a:schemeClr val="bg1"/>
                </a:solidFill>
                <a:latin typeface="Arial" pitchFamily="34" charset="0"/>
                <a:cs typeface="Arial" pitchFamily="34" charset="0"/>
              </a:rPr>
            </a:br>
            <a:r>
              <a:rPr lang="ru-RU" sz="2000" b="1" dirty="0" err="1" smtClean="0">
                <a:solidFill>
                  <a:schemeClr val="bg1"/>
                </a:solidFill>
                <a:latin typeface="Arial" pitchFamily="34" charset="0"/>
                <a:cs typeface="Arial" pitchFamily="34" charset="0"/>
              </a:rPr>
              <a:t>Орын</a:t>
            </a:r>
            <a:r>
              <a:rPr lang="ru-RU" sz="2000" b="1" dirty="0" smtClean="0">
                <a:solidFill>
                  <a:schemeClr val="bg1"/>
                </a:solidFill>
                <a:latin typeface="Arial" pitchFamily="34" charset="0"/>
                <a:cs typeface="Arial" pitchFamily="34" charset="0"/>
              </a:rPr>
              <a:t> </a:t>
            </a:r>
            <a:r>
              <a:rPr lang="ru-RU" sz="2000" b="1" dirty="0" err="1" smtClean="0">
                <a:solidFill>
                  <a:schemeClr val="bg1"/>
                </a:solidFill>
                <a:latin typeface="Arial" pitchFamily="34" charset="0"/>
                <a:cs typeface="Arial" pitchFamily="34" charset="0"/>
              </a:rPr>
              <a:t>таппай</a:t>
            </a:r>
            <a:r>
              <a:rPr lang="ru-RU" sz="2000" b="1" dirty="0" smtClean="0">
                <a:solidFill>
                  <a:schemeClr val="bg1"/>
                </a:solidFill>
                <a:latin typeface="Arial" pitchFamily="34" charset="0"/>
                <a:cs typeface="Arial" pitchFamily="34" charset="0"/>
              </a:rPr>
              <a:t> </a:t>
            </a:r>
            <a:r>
              <a:rPr lang="ru-RU" sz="2000" b="1" dirty="0" err="1" smtClean="0">
                <a:solidFill>
                  <a:schemeClr val="bg1"/>
                </a:solidFill>
                <a:latin typeface="Arial" pitchFamily="34" charset="0"/>
                <a:cs typeface="Arial" pitchFamily="34" charset="0"/>
              </a:rPr>
              <a:t>баптанба</a:t>
            </a:r>
            <a:r>
              <a:rPr lang="ru-RU" sz="2000" b="1" dirty="0" smtClean="0">
                <a:solidFill>
                  <a:schemeClr val="bg1"/>
                </a:solidFill>
                <a:latin typeface="Arial" pitchFamily="34" charset="0"/>
                <a:cs typeface="Arial" pitchFamily="34" charset="0"/>
              </a:rPr>
              <a:t>, </a:t>
            </a:r>
            <a:br>
              <a:rPr lang="ru-RU" sz="2000" b="1" dirty="0" smtClean="0">
                <a:solidFill>
                  <a:schemeClr val="bg1"/>
                </a:solidFill>
                <a:latin typeface="Arial" pitchFamily="34" charset="0"/>
                <a:cs typeface="Arial" pitchFamily="34" charset="0"/>
              </a:rPr>
            </a:br>
            <a:r>
              <a:rPr lang="ru-RU" sz="2000" b="1" dirty="0" err="1" smtClean="0">
                <a:solidFill>
                  <a:schemeClr val="bg1"/>
                </a:solidFill>
                <a:latin typeface="Arial" pitchFamily="34" charset="0"/>
                <a:cs typeface="Arial" pitchFamily="34" charset="0"/>
              </a:rPr>
              <a:t>Құмарланып шаттанба</a:t>
            </a:r>
            <a:r>
              <a:rPr lang="ru-RU" sz="2000" b="1" dirty="0" smtClean="0">
                <a:solidFill>
                  <a:schemeClr val="bg1"/>
                </a:solidFill>
                <a:latin typeface="Arial" pitchFamily="34" charset="0"/>
                <a:cs typeface="Arial" pitchFamily="34" charset="0"/>
              </a:rPr>
              <a:t>,</a:t>
            </a:r>
            <a:br>
              <a:rPr lang="ru-RU" sz="2000" b="1" dirty="0" smtClean="0">
                <a:solidFill>
                  <a:schemeClr val="bg1"/>
                </a:solidFill>
                <a:latin typeface="Arial" pitchFamily="34" charset="0"/>
                <a:cs typeface="Arial" pitchFamily="34" charset="0"/>
              </a:rPr>
            </a:br>
            <a:r>
              <a:rPr lang="ru-RU" sz="2000" b="1" dirty="0" err="1" smtClean="0">
                <a:solidFill>
                  <a:schemeClr val="bg1"/>
                </a:solidFill>
                <a:latin typeface="Arial" pitchFamily="34" charset="0"/>
                <a:cs typeface="Arial" pitchFamily="34" charset="0"/>
              </a:rPr>
              <a:t>Ойнап</a:t>
            </a:r>
            <a:r>
              <a:rPr lang="ru-RU" sz="2000" b="1" dirty="0" smtClean="0">
                <a:solidFill>
                  <a:schemeClr val="bg1"/>
                </a:solidFill>
                <a:latin typeface="Arial" pitchFamily="34" charset="0"/>
                <a:cs typeface="Arial" pitchFamily="34" charset="0"/>
              </a:rPr>
              <a:t> </a:t>
            </a:r>
            <a:r>
              <a:rPr lang="ru-RU" sz="2000" b="1" dirty="0" err="1" smtClean="0">
                <a:solidFill>
                  <a:schemeClr val="bg1"/>
                </a:solidFill>
                <a:latin typeface="Arial" pitchFamily="34" charset="0"/>
                <a:cs typeface="Arial" pitchFamily="34" charset="0"/>
              </a:rPr>
              <a:t>босқа күлуге.</a:t>
            </a:r>
            <a:r>
              <a:rPr lang="ru-RU" sz="2000" b="1" dirty="0" smtClean="0">
                <a:solidFill>
                  <a:schemeClr val="bg1"/>
                </a:solidFill>
                <a:latin typeface="Arial" pitchFamily="34" charset="0"/>
                <a:cs typeface="Arial" pitchFamily="34" charset="0"/>
              </a:rPr>
              <a:t/>
            </a:r>
            <a:br>
              <a:rPr lang="ru-RU" sz="2000" b="1" dirty="0" smtClean="0">
                <a:solidFill>
                  <a:schemeClr val="bg1"/>
                </a:solidFill>
                <a:latin typeface="Arial" pitchFamily="34" charset="0"/>
                <a:cs typeface="Arial" pitchFamily="34" charset="0"/>
              </a:rPr>
            </a:br>
            <a:r>
              <a:rPr lang="ru-RU" sz="2000" b="1" dirty="0" smtClean="0">
                <a:solidFill>
                  <a:schemeClr val="bg1"/>
                </a:solidFill>
                <a:latin typeface="Arial" pitchFamily="34" charset="0"/>
                <a:cs typeface="Arial" pitchFamily="34" charset="0"/>
              </a:rPr>
              <a:t>Бес </a:t>
            </a:r>
            <a:r>
              <a:rPr lang="ru-RU" sz="2000" b="1" dirty="0" err="1" smtClean="0">
                <a:solidFill>
                  <a:schemeClr val="bg1"/>
                </a:solidFill>
                <a:latin typeface="Arial" pitchFamily="34" charset="0"/>
                <a:cs typeface="Arial" pitchFamily="34" charset="0"/>
              </a:rPr>
              <a:t>нәрседен қашық </a:t>
            </a:r>
            <a:r>
              <a:rPr lang="ru-RU" sz="2000" b="1" dirty="0" smtClean="0">
                <a:solidFill>
                  <a:schemeClr val="bg1"/>
                </a:solidFill>
                <a:latin typeface="Arial" pitchFamily="34" charset="0"/>
                <a:cs typeface="Arial" pitchFamily="34" charset="0"/>
              </a:rPr>
              <a:t>бол,</a:t>
            </a:r>
            <a:br>
              <a:rPr lang="ru-RU" sz="2000" b="1" dirty="0" smtClean="0">
                <a:solidFill>
                  <a:schemeClr val="bg1"/>
                </a:solidFill>
                <a:latin typeface="Arial" pitchFamily="34" charset="0"/>
                <a:cs typeface="Arial" pitchFamily="34" charset="0"/>
              </a:rPr>
            </a:br>
            <a:r>
              <a:rPr lang="ru-RU" sz="2000" b="1" dirty="0" smtClean="0">
                <a:solidFill>
                  <a:schemeClr val="bg1"/>
                </a:solidFill>
                <a:latin typeface="Arial" pitchFamily="34" charset="0"/>
                <a:cs typeface="Arial" pitchFamily="34" charset="0"/>
              </a:rPr>
              <a:t>Бес </a:t>
            </a:r>
            <a:r>
              <a:rPr lang="ru-RU" sz="2000" b="1" dirty="0" err="1" smtClean="0">
                <a:solidFill>
                  <a:schemeClr val="bg1"/>
                </a:solidFill>
                <a:latin typeface="Arial" pitchFamily="34" charset="0"/>
                <a:cs typeface="Arial" pitchFamily="34" charset="0"/>
              </a:rPr>
              <a:t>нәрсеге асық </a:t>
            </a:r>
            <a:r>
              <a:rPr lang="ru-RU" sz="2000" b="1" dirty="0" smtClean="0">
                <a:solidFill>
                  <a:schemeClr val="bg1"/>
                </a:solidFill>
                <a:latin typeface="Arial" pitchFamily="34" charset="0"/>
                <a:cs typeface="Arial" pitchFamily="34" charset="0"/>
              </a:rPr>
              <a:t>бол,</a:t>
            </a:r>
            <a:br>
              <a:rPr lang="ru-RU" sz="2000" b="1" dirty="0" smtClean="0">
                <a:solidFill>
                  <a:schemeClr val="bg1"/>
                </a:solidFill>
                <a:latin typeface="Arial" pitchFamily="34" charset="0"/>
                <a:cs typeface="Arial" pitchFamily="34" charset="0"/>
              </a:rPr>
            </a:br>
            <a:r>
              <a:rPr lang="ru-RU" sz="2000" b="1" dirty="0" smtClean="0">
                <a:solidFill>
                  <a:schemeClr val="bg1"/>
                </a:solidFill>
                <a:latin typeface="Arial" pitchFamily="34" charset="0"/>
                <a:cs typeface="Arial" pitchFamily="34" charset="0"/>
              </a:rPr>
              <a:t>Адам </a:t>
            </a:r>
            <a:r>
              <a:rPr lang="ru-RU" sz="2000" b="1" dirty="0" err="1" smtClean="0">
                <a:solidFill>
                  <a:schemeClr val="bg1"/>
                </a:solidFill>
                <a:latin typeface="Arial" pitchFamily="34" charset="0"/>
                <a:cs typeface="Arial" pitchFamily="34" charset="0"/>
              </a:rPr>
              <a:t>болам</a:t>
            </a:r>
            <a:r>
              <a:rPr lang="ru-RU" sz="2000" b="1" dirty="0" smtClean="0">
                <a:solidFill>
                  <a:schemeClr val="bg1"/>
                </a:solidFill>
                <a:latin typeface="Arial" pitchFamily="34" charset="0"/>
                <a:cs typeface="Arial" pitchFamily="34" charset="0"/>
              </a:rPr>
              <a:t> </a:t>
            </a:r>
            <a:r>
              <a:rPr lang="ru-RU" sz="2000" b="1" dirty="0" err="1" smtClean="0">
                <a:solidFill>
                  <a:schemeClr val="bg1"/>
                </a:solidFill>
                <a:latin typeface="Arial" pitchFamily="34" charset="0"/>
                <a:cs typeface="Arial" pitchFamily="34" charset="0"/>
              </a:rPr>
              <a:t>десеңіз</a:t>
            </a:r>
            <a:r>
              <a:rPr lang="ru-RU" sz="2000" b="1" dirty="0" smtClean="0">
                <a:solidFill>
                  <a:schemeClr val="bg1"/>
                </a:solidFill>
                <a:latin typeface="Arial" pitchFamily="34" charset="0"/>
                <a:cs typeface="Arial" pitchFamily="34" charset="0"/>
              </a:rPr>
              <a:t>.</a:t>
            </a:r>
          </a:p>
          <a:p>
            <a:pPr>
              <a:buNone/>
            </a:pPr>
            <a:r>
              <a:rPr lang="ru-RU" sz="2000" b="1" dirty="0" smtClean="0">
                <a:solidFill>
                  <a:schemeClr val="bg1"/>
                </a:solidFill>
                <a:latin typeface="Arial" pitchFamily="34" charset="0"/>
                <a:cs typeface="Arial" pitchFamily="34" charset="0"/>
              </a:rPr>
              <a:t>      </a:t>
            </a:r>
            <a:r>
              <a:rPr lang="ru-RU" sz="2000" b="1" dirty="0" err="1" smtClean="0">
                <a:solidFill>
                  <a:schemeClr val="bg1"/>
                </a:solidFill>
                <a:latin typeface="Arial" pitchFamily="34" charset="0"/>
                <a:cs typeface="Arial" pitchFamily="34" charset="0"/>
              </a:rPr>
              <a:t>Тілеуің, өмірің алдыңда,</a:t>
            </a:r>
            <a:r>
              <a:rPr lang="ru-RU" sz="2000" b="1" dirty="0" smtClean="0">
                <a:solidFill>
                  <a:schemeClr val="bg1"/>
                </a:solidFill>
                <a:latin typeface="Arial" pitchFamily="34" charset="0"/>
                <a:cs typeface="Arial" pitchFamily="34" charset="0"/>
              </a:rPr>
              <a:t/>
            </a:r>
            <a:br>
              <a:rPr lang="ru-RU" sz="2000" b="1" dirty="0" smtClean="0">
                <a:solidFill>
                  <a:schemeClr val="bg1"/>
                </a:solidFill>
                <a:latin typeface="Arial" pitchFamily="34" charset="0"/>
                <a:cs typeface="Arial" pitchFamily="34" charset="0"/>
              </a:rPr>
            </a:br>
            <a:endParaRPr lang="ru-RU" sz="2000" b="1" dirty="0" smtClean="0">
              <a:solidFill>
                <a:schemeClr val="bg1"/>
              </a:solidFill>
              <a:latin typeface="Arial" pitchFamily="34" charset="0"/>
              <a:cs typeface="Arial" pitchFamily="34" charset="0"/>
            </a:endParaRPr>
          </a:p>
          <a:p>
            <a:pPr>
              <a:buNone/>
            </a:pPr>
            <a:endParaRPr lang="ru-RU" sz="2000" b="1" dirty="0" smtClean="0">
              <a:solidFill>
                <a:schemeClr val="bg1"/>
              </a:solidFill>
              <a:latin typeface="Arial" pitchFamily="34" charset="0"/>
              <a:cs typeface="Arial" pitchFamily="34" charset="0"/>
            </a:endParaRPr>
          </a:p>
          <a:p>
            <a:pPr>
              <a:buNone/>
            </a:pPr>
            <a:r>
              <a:rPr lang="ru-RU" sz="2000" b="1" dirty="0" smtClean="0">
                <a:solidFill>
                  <a:schemeClr val="bg1"/>
                </a:solidFill>
                <a:latin typeface="Arial" pitchFamily="34" charset="0"/>
                <a:cs typeface="Arial" pitchFamily="34" charset="0"/>
              </a:rPr>
              <a:t>      </a:t>
            </a:r>
            <a:r>
              <a:rPr lang="ru-RU" sz="2000" b="1" dirty="0" err="1" smtClean="0">
                <a:solidFill>
                  <a:schemeClr val="bg1"/>
                </a:solidFill>
                <a:latin typeface="Arial" pitchFamily="34" charset="0"/>
                <a:cs typeface="Arial" pitchFamily="34" charset="0"/>
              </a:rPr>
              <a:t>Оған қайғы жесеңіз.</a:t>
            </a:r>
            <a:r>
              <a:rPr lang="ru-RU" sz="2000" b="1" dirty="0" smtClean="0">
                <a:solidFill>
                  <a:schemeClr val="bg1"/>
                </a:solidFill>
                <a:latin typeface="Arial" pitchFamily="34" charset="0"/>
                <a:cs typeface="Arial" pitchFamily="34" charset="0"/>
              </a:rPr>
              <a:t/>
            </a:r>
            <a:br>
              <a:rPr lang="ru-RU" sz="2000" b="1" dirty="0" smtClean="0">
                <a:solidFill>
                  <a:schemeClr val="bg1"/>
                </a:solidFill>
                <a:latin typeface="Arial" pitchFamily="34" charset="0"/>
                <a:cs typeface="Arial" pitchFamily="34" charset="0"/>
              </a:rPr>
            </a:br>
            <a:r>
              <a:rPr lang="ru-RU" sz="2000" b="1" dirty="0" err="1" smtClean="0">
                <a:solidFill>
                  <a:schemeClr val="bg1"/>
                </a:solidFill>
                <a:latin typeface="Arial" pitchFamily="34" charset="0"/>
                <a:cs typeface="Arial" pitchFamily="34" charset="0"/>
              </a:rPr>
              <a:t>Өсек, өтірік, мақтаншақ, </a:t>
            </a:r>
            <a:br>
              <a:rPr lang="ru-RU" sz="2000" b="1" dirty="0" err="1" smtClean="0">
                <a:solidFill>
                  <a:schemeClr val="bg1"/>
                </a:solidFill>
                <a:latin typeface="Arial" pitchFamily="34" charset="0"/>
                <a:cs typeface="Arial" pitchFamily="34" charset="0"/>
              </a:rPr>
            </a:br>
            <a:r>
              <a:rPr lang="ru-RU" sz="2000" b="1" dirty="0" err="1" smtClean="0">
                <a:solidFill>
                  <a:schemeClr val="bg1"/>
                </a:solidFill>
                <a:latin typeface="Arial" pitchFamily="34" charset="0"/>
                <a:cs typeface="Arial" pitchFamily="34" charset="0"/>
              </a:rPr>
              <a:t>Еріншек</a:t>
            </a:r>
            <a:r>
              <a:rPr lang="ru-RU" sz="2000" b="1" dirty="0" smtClean="0">
                <a:solidFill>
                  <a:schemeClr val="bg1"/>
                </a:solidFill>
                <a:latin typeface="Arial" pitchFamily="34" charset="0"/>
                <a:cs typeface="Arial" pitchFamily="34" charset="0"/>
              </a:rPr>
              <a:t>, </a:t>
            </a:r>
            <a:r>
              <a:rPr lang="ru-RU" sz="2000" b="1" dirty="0" err="1" smtClean="0">
                <a:solidFill>
                  <a:schemeClr val="bg1"/>
                </a:solidFill>
                <a:latin typeface="Arial" pitchFamily="34" charset="0"/>
                <a:cs typeface="Arial" pitchFamily="34" charset="0"/>
              </a:rPr>
              <a:t>бекер</a:t>
            </a:r>
            <a:r>
              <a:rPr lang="ru-RU" sz="2000" b="1" dirty="0" smtClean="0">
                <a:solidFill>
                  <a:schemeClr val="bg1"/>
                </a:solidFill>
                <a:latin typeface="Arial" pitchFamily="34" charset="0"/>
                <a:cs typeface="Arial" pitchFamily="34" charset="0"/>
              </a:rPr>
              <a:t> мал </a:t>
            </a:r>
            <a:r>
              <a:rPr lang="ru-RU" sz="2000" b="1" dirty="0" err="1" smtClean="0">
                <a:solidFill>
                  <a:schemeClr val="bg1"/>
                </a:solidFill>
                <a:latin typeface="Arial" pitchFamily="34" charset="0"/>
                <a:cs typeface="Arial" pitchFamily="34" charset="0"/>
              </a:rPr>
              <a:t>шашпақ </a:t>
            </a:r>
            <a:r>
              <a:rPr lang="ru-RU" sz="2000" b="1" dirty="0" smtClean="0">
                <a:solidFill>
                  <a:schemeClr val="bg1"/>
                </a:solidFill>
                <a:latin typeface="Arial" pitchFamily="34" charset="0"/>
                <a:cs typeface="Arial" pitchFamily="34" charset="0"/>
              </a:rPr>
              <a:t/>
            </a:r>
            <a:br>
              <a:rPr lang="ru-RU" sz="2000" b="1" dirty="0" smtClean="0">
                <a:solidFill>
                  <a:schemeClr val="bg1"/>
                </a:solidFill>
                <a:latin typeface="Arial" pitchFamily="34" charset="0"/>
                <a:cs typeface="Arial" pitchFamily="34" charset="0"/>
              </a:rPr>
            </a:br>
            <a:r>
              <a:rPr lang="ru-RU" sz="2000" b="1" dirty="0" smtClean="0">
                <a:solidFill>
                  <a:schemeClr val="bg1"/>
                </a:solidFill>
                <a:latin typeface="Arial" pitchFamily="34" charset="0"/>
                <a:cs typeface="Arial" pitchFamily="34" charset="0"/>
              </a:rPr>
              <a:t>Бес </a:t>
            </a:r>
            <a:r>
              <a:rPr lang="ru-RU" sz="2000" b="1" dirty="0" err="1" smtClean="0">
                <a:solidFill>
                  <a:schemeClr val="bg1"/>
                </a:solidFill>
                <a:latin typeface="Arial" pitchFamily="34" charset="0"/>
                <a:cs typeface="Arial" pitchFamily="34" charset="0"/>
              </a:rPr>
              <a:t>дұшпаның</a:t>
            </a:r>
            <a:r>
              <a:rPr lang="ru-RU" sz="2000" b="1" dirty="0" smtClean="0">
                <a:solidFill>
                  <a:schemeClr val="bg1"/>
                </a:solidFill>
                <a:latin typeface="Arial" pitchFamily="34" charset="0"/>
                <a:cs typeface="Arial" pitchFamily="34" charset="0"/>
              </a:rPr>
              <a:t>, </a:t>
            </a:r>
            <a:r>
              <a:rPr lang="ru-RU" sz="2000" b="1" dirty="0" err="1" smtClean="0">
                <a:solidFill>
                  <a:schemeClr val="bg1"/>
                </a:solidFill>
                <a:latin typeface="Arial" pitchFamily="34" charset="0"/>
                <a:cs typeface="Arial" pitchFamily="34" charset="0"/>
              </a:rPr>
              <a:t>білсеңіз</a:t>
            </a:r>
            <a:r>
              <a:rPr lang="ru-RU" sz="2000" b="1" dirty="0" smtClean="0">
                <a:solidFill>
                  <a:schemeClr val="bg1"/>
                </a:solidFill>
                <a:latin typeface="Arial" pitchFamily="34" charset="0"/>
                <a:cs typeface="Arial" pitchFamily="34" charset="0"/>
              </a:rPr>
              <a:t>. </a:t>
            </a:r>
            <a:br>
              <a:rPr lang="ru-RU" sz="2000" b="1" dirty="0" smtClean="0">
                <a:solidFill>
                  <a:schemeClr val="bg1"/>
                </a:solidFill>
                <a:latin typeface="Arial" pitchFamily="34" charset="0"/>
                <a:cs typeface="Arial" pitchFamily="34" charset="0"/>
              </a:rPr>
            </a:br>
            <a:r>
              <a:rPr lang="ru-RU" sz="2000" b="1" dirty="0" err="1" smtClean="0">
                <a:solidFill>
                  <a:schemeClr val="bg1"/>
                </a:solidFill>
                <a:latin typeface="Arial" pitchFamily="34" charset="0"/>
                <a:cs typeface="Arial" pitchFamily="34" charset="0"/>
              </a:rPr>
              <a:t>Талап</a:t>
            </a:r>
            <a:r>
              <a:rPr lang="ru-RU" sz="2000" b="1" dirty="0" smtClean="0">
                <a:solidFill>
                  <a:schemeClr val="bg1"/>
                </a:solidFill>
                <a:latin typeface="Arial" pitchFamily="34" charset="0"/>
                <a:cs typeface="Arial" pitchFamily="34" charset="0"/>
              </a:rPr>
              <a:t>, </a:t>
            </a:r>
            <a:r>
              <a:rPr lang="ru-RU" sz="2000" b="1" dirty="0" err="1" smtClean="0">
                <a:solidFill>
                  <a:schemeClr val="bg1"/>
                </a:solidFill>
                <a:latin typeface="Arial" pitchFamily="34" charset="0"/>
                <a:cs typeface="Arial" pitchFamily="34" charset="0"/>
              </a:rPr>
              <a:t>еңбек, терең </a:t>
            </a:r>
            <a:r>
              <a:rPr lang="ru-RU" sz="2000" b="1" dirty="0" smtClean="0">
                <a:solidFill>
                  <a:schemeClr val="bg1"/>
                </a:solidFill>
                <a:latin typeface="Arial" pitchFamily="34" charset="0"/>
                <a:cs typeface="Arial" pitchFamily="34" charset="0"/>
              </a:rPr>
              <a:t>ой, </a:t>
            </a:r>
            <a:br>
              <a:rPr lang="ru-RU" sz="20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 </a:t>
            </a:r>
            <a:r>
              <a:rPr lang="ru-RU" sz="2000" b="1" dirty="0" err="1" smtClean="0">
                <a:solidFill>
                  <a:schemeClr val="bg1"/>
                </a:solidFill>
                <a:latin typeface="Arial" pitchFamily="34" charset="0"/>
                <a:cs typeface="Arial" pitchFamily="34" charset="0"/>
              </a:rPr>
              <a:t>Қанағат, рақым, ойлап</a:t>
            </a:r>
            <a:r>
              <a:rPr lang="ru-RU" sz="2000" b="1" dirty="0" smtClean="0">
                <a:solidFill>
                  <a:schemeClr val="bg1"/>
                </a:solidFill>
                <a:latin typeface="Arial" pitchFamily="34" charset="0"/>
                <a:cs typeface="Arial" pitchFamily="34" charset="0"/>
              </a:rPr>
              <a:t> </a:t>
            </a:r>
            <a:r>
              <a:rPr lang="ru-RU" sz="2000" b="1" dirty="0" err="1" smtClean="0">
                <a:solidFill>
                  <a:schemeClr val="bg1"/>
                </a:solidFill>
                <a:latin typeface="Arial" pitchFamily="34" charset="0"/>
                <a:cs typeface="Arial" pitchFamily="34" charset="0"/>
              </a:rPr>
              <a:t>қой </a:t>
            </a:r>
            <a:r>
              <a:rPr lang="ru-RU" sz="2000" b="1" dirty="0" smtClean="0">
                <a:solidFill>
                  <a:schemeClr val="bg1"/>
                </a:solidFill>
                <a:latin typeface="Arial" pitchFamily="34" charset="0"/>
                <a:cs typeface="Arial" pitchFamily="34" charset="0"/>
              </a:rPr>
              <a:t>–</a:t>
            </a:r>
            <a:br>
              <a:rPr lang="ru-RU" sz="20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 </a:t>
            </a:r>
            <a:r>
              <a:rPr lang="ru-RU" sz="2000" b="1" dirty="0" smtClean="0">
                <a:solidFill>
                  <a:schemeClr val="bg1"/>
                </a:solidFill>
                <a:latin typeface="Arial" pitchFamily="34" charset="0"/>
                <a:cs typeface="Arial" pitchFamily="34" charset="0"/>
              </a:rPr>
              <a:t>Бес </a:t>
            </a:r>
            <a:r>
              <a:rPr lang="ru-RU" sz="2000" b="1" dirty="0" err="1" smtClean="0">
                <a:solidFill>
                  <a:schemeClr val="bg1"/>
                </a:solidFill>
                <a:latin typeface="Arial" pitchFamily="34" charset="0"/>
                <a:cs typeface="Arial" pitchFamily="34" charset="0"/>
              </a:rPr>
              <a:t>асыл</a:t>
            </a:r>
            <a:r>
              <a:rPr lang="ru-RU" sz="2000" b="1" dirty="0" smtClean="0">
                <a:solidFill>
                  <a:schemeClr val="bg1"/>
                </a:solidFill>
                <a:latin typeface="Arial" pitchFamily="34" charset="0"/>
                <a:cs typeface="Arial" pitchFamily="34" charset="0"/>
              </a:rPr>
              <a:t> </a:t>
            </a:r>
            <a:r>
              <a:rPr lang="ru-RU" sz="2000" b="1" dirty="0" err="1" smtClean="0">
                <a:solidFill>
                  <a:schemeClr val="bg1"/>
                </a:solidFill>
                <a:latin typeface="Arial" pitchFamily="34" charset="0"/>
                <a:cs typeface="Arial" pitchFamily="34" charset="0"/>
              </a:rPr>
              <a:t>іс</a:t>
            </a:r>
            <a:r>
              <a:rPr lang="ru-RU" sz="2000" b="1" dirty="0" smtClean="0">
                <a:solidFill>
                  <a:schemeClr val="bg1"/>
                </a:solidFill>
                <a:latin typeface="Arial" pitchFamily="34" charset="0"/>
                <a:cs typeface="Arial" pitchFamily="34" charset="0"/>
              </a:rPr>
              <a:t>, </a:t>
            </a:r>
            <a:r>
              <a:rPr lang="ru-RU" sz="2000" b="1" dirty="0" err="1" smtClean="0">
                <a:solidFill>
                  <a:schemeClr val="bg1"/>
                </a:solidFill>
                <a:latin typeface="Arial" pitchFamily="34" charset="0"/>
                <a:cs typeface="Arial" pitchFamily="34" charset="0"/>
              </a:rPr>
              <a:t>көнсеңіз</a:t>
            </a:r>
            <a:r>
              <a:rPr lang="ru-RU" sz="2000" b="1" dirty="0" smtClean="0">
                <a:solidFill>
                  <a:schemeClr val="bg1"/>
                </a:solidFill>
                <a:latin typeface="Arial" pitchFamily="34" charset="0"/>
                <a:cs typeface="Arial" pitchFamily="34" charset="0"/>
              </a:rPr>
              <a:t>. </a:t>
            </a:r>
          </a:p>
          <a:p>
            <a:pPr>
              <a:buNone/>
            </a:pPr>
            <a:endParaRPr lang="ru-RU" dirty="0"/>
          </a:p>
        </p:txBody>
      </p:sp>
      <p:sp>
        <p:nvSpPr>
          <p:cNvPr id="17409" name="Rectangle 1"/>
          <p:cNvSpPr>
            <a:spLocks noChangeArrowheads="1"/>
          </p:cNvSpPr>
          <p:nvPr/>
        </p:nvSpPr>
        <p:spPr bwMode="auto">
          <a:xfrm>
            <a:off x="611560" y="-9900434"/>
            <a:ext cx="7992888" cy="1668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dirty="0" smtClean="0">
              <a:solidFill>
                <a:srgbClr val="002060"/>
              </a:solidFill>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err="1" smtClean="0">
                <a:ln>
                  <a:noFill/>
                </a:ln>
                <a:solidFill>
                  <a:srgbClr val="002060"/>
                </a:solidFill>
                <a:effectLst/>
                <a:ea typeface="Calibri" pitchFamily="34" charset="0"/>
                <a:cs typeface="Times New Roman" pitchFamily="18" charset="0"/>
              </a:rPr>
              <a:t>Сұрақ </a:t>
            </a:r>
            <a:r>
              <a:rPr kumimoji="0" lang="ru-RU" b="1" i="0" u="none" strike="noStrike" cap="none" normalizeH="0" baseline="0" dirty="0" smtClean="0">
                <a:ln>
                  <a:noFill/>
                </a:ln>
                <a:solidFill>
                  <a:srgbClr val="002060"/>
                </a:solidFill>
                <a:effectLst/>
                <a:ea typeface="Calibri" pitchFamily="34" charset="0"/>
                <a:cs typeface="Times New Roman" pitchFamily="18" charset="0"/>
              </a:rPr>
              <a:t>-</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жауап</a:t>
            </a:r>
            <a:endParaRPr kumimoji="0" lang="ru-RU" b="1"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2060"/>
                </a:solidFill>
                <a:effectLst/>
                <a:ea typeface="Calibri" pitchFamily="34" charset="0"/>
                <a:cs typeface="Times New Roman" pitchFamily="18" charset="0"/>
              </a:rPr>
              <a:t>      1.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Ақын жастарды</a:t>
            </a:r>
            <a:r>
              <a:rPr kumimoji="0" lang="ru-RU" b="1" i="0" u="none" strike="noStrike" cap="none" normalizeH="0" baseline="0" dirty="0" smtClean="0">
                <a:ln>
                  <a:noFill/>
                </a:ln>
                <a:solidFill>
                  <a:srgbClr val="002060"/>
                </a:solidFill>
                <a:effectLst/>
                <a:ea typeface="Calibri" pitchFamily="34" charset="0"/>
                <a:cs typeface="Times New Roman" pitchFamily="18" charset="0"/>
              </a:rPr>
              <a:t> неге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шақырады</a:t>
            </a:r>
            <a:r>
              <a:rPr kumimoji="0" lang="ru-RU" b="1" i="0" u="none" strike="noStrike" cap="none" normalizeH="0" baseline="0" dirty="0" smtClean="0">
                <a:ln>
                  <a:noFill/>
                </a:ln>
                <a:solidFill>
                  <a:srgbClr val="002060"/>
                </a:solidFill>
                <a:effectLst/>
                <a:ea typeface="Calibri" pitchFamily="34" charset="0"/>
                <a:cs typeface="Times New Roman" pitchFamily="18" charset="0"/>
              </a:rPr>
              <a:t>? /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Ғылым, білімге</a:t>
            </a:r>
            <a:r>
              <a:rPr kumimoji="0" lang="ru-RU" b="1" i="0" u="none" strike="noStrike" cap="none" normalizeH="0" baseline="0" dirty="0" smtClean="0">
                <a:ln>
                  <a:noFill/>
                </a:ln>
                <a:solidFill>
                  <a:srgbClr val="002060"/>
                </a:solidFill>
                <a:effectLst/>
                <a:ea typeface="Calibri" pitchFamily="34" charset="0"/>
                <a:cs typeface="Times New Roman" pitchFamily="18" charset="0"/>
              </a:rPr>
              <a:t>,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өнерге </a:t>
            </a:r>
            <a:r>
              <a:rPr kumimoji="0" lang="ru-RU" b="1" i="0" u="none" strike="noStrike" cap="none" normalizeH="0" baseline="0" dirty="0" smtClean="0">
                <a:ln>
                  <a:noFill/>
                </a:ln>
                <a:solidFill>
                  <a:srgbClr val="002060"/>
                </a:solidFill>
                <a:effectLst/>
                <a:ea typeface="Calibri" pitchFamily="34" charset="0"/>
                <a:cs typeface="Times New Roman" pitchFamily="18" charset="0"/>
              </a:rPr>
              <a:t>/</a:t>
            </a:r>
            <a:endParaRPr kumimoji="0" lang="ru-RU" b="1"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2060"/>
                </a:solidFill>
                <a:effectLst/>
                <a:ea typeface="Calibri" pitchFamily="34" charset="0"/>
                <a:cs typeface="Times New Roman" pitchFamily="18" charset="0"/>
              </a:rPr>
              <a:t>      2.  Абай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қандай нәрселерден қашық </a:t>
            </a:r>
            <a:r>
              <a:rPr kumimoji="0" lang="ru-RU" b="1" i="0" u="none" strike="noStrike" cap="none" normalizeH="0" baseline="0" dirty="0" smtClean="0">
                <a:ln>
                  <a:noFill/>
                </a:ln>
                <a:solidFill>
                  <a:srgbClr val="002060"/>
                </a:solidFill>
                <a:effectLst/>
                <a:ea typeface="Calibri" pitchFamily="34" charset="0"/>
                <a:cs typeface="Times New Roman" pitchFamily="18" charset="0"/>
              </a:rPr>
              <a:t>бол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дейді</a:t>
            </a:r>
            <a:r>
              <a:rPr kumimoji="0" lang="ru-RU" b="1" i="0" u="none" strike="noStrike" cap="none" normalizeH="0" baseline="0" dirty="0" smtClean="0">
                <a:ln>
                  <a:noFill/>
                </a:ln>
                <a:solidFill>
                  <a:srgbClr val="002060"/>
                </a:solidFill>
                <a:effectLst/>
                <a:ea typeface="Calibri" pitchFamily="34" charset="0"/>
                <a:cs typeface="Times New Roman" pitchFamily="18" charset="0"/>
              </a:rPr>
              <a:t>?</a:t>
            </a:r>
            <a:br>
              <a:rPr kumimoji="0" lang="ru-RU" b="1" i="0" u="none" strike="noStrike" cap="none" normalizeH="0" baseline="0" dirty="0" smtClean="0">
                <a:ln>
                  <a:noFill/>
                </a:ln>
                <a:solidFill>
                  <a:srgbClr val="002060"/>
                </a:solidFill>
                <a:effectLst/>
                <a:ea typeface="Calibri" pitchFamily="34" charset="0"/>
                <a:cs typeface="Times New Roman" pitchFamily="18" charset="0"/>
              </a:rPr>
            </a:br>
            <a:r>
              <a:rPr kumimoji="0" lang="ru-RU" b="1" i="0" u="none" strike="noStrike" cap="none" normalizeH="0" baseline="0" dirty="0" smtClean="0">
                <a:ln>
                  <a:noFill/>
                </a:ln>
                <a:solidFill>
                  <a:srgbClr val="002060"/>
                </a:solidFill>
                <a:effectLst/>
                <a:ea typeface="Calibri" pitchFamily="34" charset="0"/>
                <a:cs typeface="Times New Roman" pitchFamily="18" charset="0"/>
              </a:rPr>
              <a:t>/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Өсек, өтірік, мақтаншақ, еріншек</a:t>
            </a:r>
            <a:r>
              <a:rPr kumimoji="0" lang="ru-RU" b="1" i="0" u="none" strike="noStrike" cap="none" normalizeH="0" baseline="0" dirty="0" smtClean="0">
                <a:ln>
                  <a:noFill/>
                </a:ln>
                <a:solidFill>
                  <a:srgbClr val="002060"/>
                </a:solidFill>
                <a:effectLst/>
                <a:ea typeface="Calibri" pitchFamily="34" charset="0"/>
                <a:cs typeface="Times New Roman" pitchFamily="18" charset="0"/>
              </a:rPr>
              <a:t>,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бекер</a:t>
            </a:r>
            <a:r>
              <a:rPr kumimoji="0" lang="ru-RU" b="1" i="0" u="none" strike="noStrike" cap="none" normalizeH="0" baseline="0" dirty="0" smtClean="0">
                <a:ln>
                  <a:noFill/>
                </a:ln>
                <a:solidFill>
                  <a:srgbClr val="002060"/>
                </a:solidFill>
                <a:effectLst/>
                <a:ea typeface="Calibri" pitchFamily="34" charset="0"/>
                <a:cs typeface="Times New Roman" pitchFamily="18" charset="0"/>
              </a:rPr>
              <a:t> мал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шашпақ</a:t>
            </a:r>
            <a:r>
              <a:rPr kumimoji="0" lang="ru-RU" b="1" i="0" u="none" strike="noStrike" cap="none" normalizeH="0" baseline="0" dirty="0" smtClean="0">
                <a:ln>
                  <a:noFill/>
                </a:ln>
                <a:solidFill>
                  <a:srgbClr val="002060"/>
                </a:solidFill>
                <a:effectLst/>
                <a:ea typeface="Calibri" pitchFamily="34" charset="0"/>
                <a:cs typeface="Times New Roman" pitchFamily="18" charset="0"/>
              </a:rPr>
              <a:t>/</a:t>
            </a:r>
            <a:endParaRPr kumimoji="0" lang="ru-RU" b="1"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2060"/>
                </a:solidFill>
                <a:effectLst/>
                <a:ea typeface="Calibri" pitchFamily="34" charset="0"/>
                <a:cs typeface="Times New Roman" pitchFamily="18" charset="0"/>
              </a:rPr>
              <a:t>      3.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Абайдың </a:t>
            </a:r>
            <a:r>
              <a:rPr kumimoji="0" lang="ru-RU" b="1" i="0" u="none" strike="noStrike" cap="none" normalizeH="0" baseline="0" dirty="0" smtClean="0">
                <a:ln>
                  <a:noFill/>
                </a:ln>
                <a:solidFill>
                  <a:srgbClr val="002060"/>
                </a:solidFill>
                <a:effectLst/>
                <a:ea typeface="Calibri" pitchFamily="34" charset="0"/>
                <a:cs typeface="Times New Roman" pitchFamily="18" charset="0"/>
              </a:rPr>
              <a:t>бес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асыл</a:t>
            </a:r>
            <a:r>
              <a:rPr kumimoji="0" lang="ru-RU" b="1" i="0" u="none" strike="noStrike" cap="none" normalizeH="0" baseline="0" dirty="0" smtClean="0">
                <a:ln>
                  <a:noFill/>
                </a:ln>
                <a:solidFill>
                  <a:srgbClr val="002060"/>
                </a:solidFill>
                <a:effectLst/>
                <a:ea typeface="Calibri" pitchFamily="34" charset="0"/>
                <a:cs typeface="Times New Roman" pitchFamily="18" charset="0"/>
              </a:rPr>
              <a:t>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іс</a:t>
            </a:r>
            <a:r>
              <a:rPr kumimoji="0" lang="ru-RU" b="1" i="0" u="none" strike="noStrike" cap="none" normalizeH="0" baseline="0" dirty="0" smtClean="0">
                <a:ln>
                  <a:noFill/>
                </a:ln>
                <a:solidFill>
                  <a:srgbClr val="002060"/>
                </a:solidFill>
                <a:effectLst/>
                <a:ea typeface="Calibri" pitchFamily="34" charset="0"/>
                <a:cs typeface="Times New Roman" pitchFamily="18" charset="0"/>
              </a:rPr>
              <a:t>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деп</a:t>
            </a:r>
            <a:r>
              <a:rPr kumimoji="0" lang="ru-RU" b="1" i="0" u="none" strike="noStrike" cap="none" normalizeH="0" baseline="0" dirty="0" smtClean="0">
                <a:ln>
                  <a:noFill/>
                </a:ln>
                <a:solidFill>
                  <a:srgbClr val="002060"/>
                </a:solidFill>
                <a:effectLst/>
                <a:ea typeface="Calibri" pitchFamily="34" charset="0"/>
                <a:cs typeface="Times New Roman" pitchFamily="18" charset="0"/>
              </a:rPr>
              <a:t>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отырғаны нелер</a:t>
            </a:r>
            <a:r>
              <a:rPr kumimoji="0" lang="ru-RU" b="1" i="0" u="none" strike="noStrike" cap="none" normalizeH="0" baseline="0" dirty="0" smtClean="0">
                <a:ln>
                  <a:noFill/>
                </a:ln>
                <a:solidFill>
                  <a:srgbClr val="002060"/>
                </a:solidFill>
                <a:effectLst/>
                <a:ea typeface="Calibri" pitchFamily="34" charset="0"/>
                <a:cs typeface="Times New Roman" pitchFamily="18" charset="0"/>
              </a:rPr>
              <a:t>?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Талап</a:t>
            </a:r>
            <a:r>
              <a:rPr kumimoji="0" lang="ru-RU" b="1" i="0" u="none" strike="noStrike" cap="none" normalizeH="0" baseline="0" dirty="0" smtClean="0">
                <a:ln>
                  <a:noFill/>
                </a:ln>
                <a:solidFill>
                  <a:srgbClr val="002060"/>
                </a:solidFill>
                <a:effectLst/>
                <a:ea typeface="Calibri" pitchFamily="34" charset="0"/>
                <a:cs typeface="Times New Roman" pitchFamily="18" charset="0"/>
              </a:rPr>
              <a:t>,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еңбек, терең </a:t>
            </a:r>
            <a:r>
              <a:rPr kumimoji="0" lang="ru-RU" b="1" i="0" u="none" strike="noStrike" cap="none" normalizeH="0" baseline="0" dirty="0" smtClean="0">
                <a:ln>
                  <a:noFill/>
                </a:ln>
                <a:solidFill>
                  <a:srgbClr val="002060"/>
                </a:solidFill>
                <a:effectLst/>
                <a:ea typeface="Calibri" pitchFamily="34" charset="0"/>
                <a:cs typeface="Times New Roman" pitchFamily="18" charset="0"/>
              </a:rPr>
              <a:t>ой,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қанағат, рақым/</a:t>
            </a:r>
            <a:endParaRPr kumimoji="0" lang="ru-RU" b="1"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2060"/>
                </a:solidFill>
                <a:effectLst/>
                <a:ea typeface="Calibri" pitchFamily="34" charset="0"/>
                <a:cs typeface="Times New Roman" pitchFamily="18" charset="0"/>
              </a:rPr>
              <a:t>      4.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Өлеңдегі </a:t>
            </a:r>
            <a:r>
              <a:rPr kumimoji="0" lang="ru-RU" b="1" i="0" u="none" strike="noStrike" cap="none" normalizeH="0" baseline="0" dirty="0" smtClean="0">
                <a:ln>
                  <a:noFill/>
                </a:ln>
                <a:solidFill>
                  <a:srgbClr val="002060"/>
                </a:solidFill>
                <a:effectLst/>
                <a:ea typeface="Calibri" pitchFamily="34" charset="0"/>
                <a:cs typeface="Times New Roman" pitchFamily="18" charset="0"/>
              </a:rPr>
              <a:t>бес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асыл</a:t>
            </a:r>
            <a:r>
              <a:rPr kumimoji="0" lang="ru-RU" b="1" i="0" u="none" strike="noStrike" cap="none" normalizeH="0" baseline="0" dirty="0" smtClean="0">
                <a:ln>
                  <a:noFill/>
                </a:ln>
                <a:solidFill>
                  <a:srgbClr val="002060"/>
                </a:solidFill>
                <a:effectLst/>
                <a:ea typeface="Calibri" pitchFamily="34" charset="0"/>
                <a:cs typeface="Times New Roman" pitchFamily="18" charset="0"/>
              </a:rPr>
              <a:t>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істі</a:t>
            </a:r>
            <a:r>
              <a:rPr kumimoji="0" lang="ru-RU" b="1" i="0" u="none" strike="noStrike" cap="none" normalizeH="0" baseline="0" dirty="0" smtClean="0">
                <a:ln>
                  <a:noFill/>
                </a:ln>
                <a:solidFill>
                  <a:srgbClr val="002060"/>
                </a:solidFill>
                <a:effectLst/>
                <a:ea typeface="Calibri" pitchFamily="34" charset="0"/>
                <a:cs typeface="Times New Roman" pitchFamily="18" charset="0"/>
              </a:rPr>
              <a:t>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тауып</a:t>
            </a:r>
            <a:r>
              <a:rPr kumimoji="0" lang="ru-RU" b="1" i="0" u="none" strike="noStrike" cap="none" normalizeH="0" baseline="0" dirty="0" smtClean="0">
                <a:ln>
                  <a:noFill/>
                </a:ln>
                <a:solidFill>
                  <a:srgbClr val="002060"/>
                </a:solidFill>
                <a:effectLst/>
                <a:ea typeface="Calibri" pitchFamily="34" charset="0"/>
                <a:cs typeface="Times New Roman" pitchFamily="18" charset="0"/>
              </a:rPr>
              <a:t>,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дәптерге жазып</a:t>
            </a:r>
            <a:r>
              <a:rPr kumimoji="0" lang="ru-RU" b="1" i="0" u="none" strike="noStrike" cap="none" normalizeH="0" baseline="0" dirty="0" smtClean="0">
                <a:ln>
                  <a:noFill/>
                </a:ln>
                <a:solidFill>
                  <a:srgbClr val="002060"/>
                </a:solidFill>
                <a:effectLst/>
                <a:ea typeface="Calibri" pitchFamily="34" charset="0"/>
                <a:cs typeface="Times New Roman" pitchFamily="18" charset="0"/>
              </a:rPr>
              <a:t>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қойыңдар</a:t>
            </a:r>
            <a:r>
              <a:rPr kumimoji="0" lang="ru-RU" b="1" i="0" u="none" strike="noStrike" cap="none" normalizeH="0" baseline="0" dirty="0" smtClean="0">
                <a:ln>
                  <a:noFill/>
                </a:ln>
                <a:solidFill>
                  <a:srgbClr val="002060"/>
                </a:solidFill>
                <a:effectLst/>
                <a:ea typeface="Calibri" pitchFamily="34" charset="0"/>
                <a:cs typeface="Times New Roman" pitchFamily="18" charset="0"/>
              </a:rPr>
              <a:t>.</a:t>
            </a:r>
            <a:endParaRPr kumimoji="0" lang="ru-RU" b="1"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2060"/>
                </a:solidFill>
                <a:effectLst/>
                <a:ea typeface="Calibri" pitchFamily="34" charset="0"/>
                <a:cs typeface="Times New Roman" pitchFamily="18" charset="0"/>
              </a:rPr>
              <a:t>      5.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«Ғылым таппай</a:t>
            </a:r>
            <a:r>
              <a:rPr kumimoji="0" lang="ru-RU" b="1" i="0" u="none" strike="noStrike" cap="none" normalizeH="0" baseline="0" dirty="0" smtClean="0">
                <a:ln>
                  <a:noFill/>
                </a:ln>
                <a:solidFill>
                  <a:srgbClr val="002060"/>
                </a:solidFill>
                <a:effectLst/>
                <a:ea typeface="Calibri" pitchFamily="34" charset="0"/>
                <a:cs typeface="Times New Roman" pitchFamily="18" charset="0"/>
              </a:rPr>
              <a:t>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мақтанба,</a:t>
            </a:r>
            <a:r>
              <a:rPr kumimoji="0" lang="ru-RU" b="1" i="0" u="none" strike="noStrike" cap="none" normalizeH="0" dirty="0" err="1" smtClean="0">
                <a:ln>
                  <a:noFill/>
                </a:ln>
                <a:solidFill>
                  <a:srgbClr val="002060"/>
                </a:solidFill>
                <a:effectLst/>
                <a:ea typeface="Calibri" pitchFamily="34" charset="0"/>
                <a:cs typeface="Times New Roman" pitchFamily="18" charset="0"/>
              </a:rPr>
              <a:t> о</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рын</a:t>
            </a:r>
            <a:r>
              <a:rPr kumimoji="0" lang="ru-RU" b="1" i="0" u="none" strike="noStrike" cap="none" normalizeH="0" baseline="0" dirty="0" smtClean="0">
                <a:ln>
                  <a:noFill/>
                </a:ln>
                <a:solidFill>
                  <a:srgbClr val="002060"/>
                </a:solidFill>
                <a:effectLst/>
                <a:ea typeface="Calibri" pitchFamily="34" charset="0"/>
                <a:cs typeface="Times New Roman" pitchFamily="18" charset="0"/>
              </a:rPr>
              <a:t>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таппай</a:t>
            </a:r>
            <a:r>
              <a:rPr kumimoji="0" lang="ru-RU" b="1" i="0" u="none" strike="noStrike" cap="none" normalizeH="0" baseline="0" dirty="0" smtClean="0">
                <a:ln>
                  <a:noFill/>
                </a:ln>
                <a:solidFill>
                  <a:srgbClr val="002060"/>
                </a:solidFill>
                <a:effectLst/>
                <a:ea typeface="Calibri" pitchFamily="34" charset="0"/>
                <a:cs typeface="Times New Roman" pitchFamily="18" charset="0"/>
              </a:rPr>
              <a:t>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баптанба</a:t>
            </a:r>
            <a:r>
              <a:rPr kumimoji="0" lang="ru-RU" b="1" i="0" u="none" strike="noStrike" cap="none" normalizeH="0" baseline="0" dirty="0" smtClean="0">
                <a:ln>
                  <a:noFill/>
                </a:ln>
                <a:solidFill>
                  <a:srgbClr val="002060"/>
                </a:solidFill>
                <a:effectLst/>
                <a:ea typeface="Calibri" pitchFamily="34" charset="0"/>
                <a:cs typeface="Times New Roman" pitchFamily="18" charset="0"/>
              </a:rPr>
              <a:t>»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деп</a:t>
            </a:r>
            <a:r>
              <a:rPr kumimoji="0" lang="ru-RU" b="1" i="0" u="none" strike="noStrike" cap="none" normalizeH="0" baseline="0" dirty="0" smtClean="0">
                <a:ln>
                  <a:noFill/>
                </a:ln>
                <a:solidFill>
                  <a:srgbClr val="002060"/>
                </a:solidFill>
                <a:effectLst/>
                <a:ea typeface="Calibri" pitchFamily="34" charset="0"/>
                <a:cs typeface="Times New Roman" pitchFamily="18" charset="0"/>
              </a:rPr>
              <a:t> неге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айтып</a:t>
            </a:r>
            <a:r>
              <a:rPr kumimoji="0" lang="ru-RU" b="1" i="0" u="none" strike="noStrike" cap="none" normalizeH="0" baseline="0" dirty="0" smtClean="0">
                <a:ln>
                  <a:noFill/>
                </a:ln>
                <a:solidFill>
                  <a:srgbClr val="002060"/>
                </a:solidFill>
                <a:effectLst/>
                <a:ea typeface="Calibri" pitchFamily="34" charset="0"/>
                <a:cs typeface="Times New Roman" pitchFamily="18" charset="0"/>
              </a:rPr>
              <a:t> </a:t>
            </a:r>
            <a:r>
              <a:rPr kumimoji="0" lang="ru-RU" b="1" i="0" u="none" strike="noStrike" cap="none" normalizeH="0" baseline="0" dirty="0" err="1" smtClean="0">
                <a:ln>
                  <a:noFill/>
                </a:ln>
                <a:solidFill>
                  <a:srgbClr val="002060"/>
                </a:solidFill>
                <a:effectLst/>
                <a:ea typeface="Calibri" pitchFamily="34" charset="0"/>
                <a:cs typeface="Times New Roman" pitchFamily="18" charset="0"/>
              </a:rPr>
              <a:t>отыр</a:t>
            </a:r>
            <a:r>
              <a:rPr kumimoji="0" lang="ru-RU" b="1" i="0" u="none" strike="noStrike" cap="none" normalizeH="0" baseline="0" dirty="0" smtClean="0">
                <a:ln>
                  <a:noFill/>
                </a:ln>
                <a:solidFill>
                  <a:srgbClr val="002060"/>
                </a:solidFill>
                <a:effectLst/>
                <a:ea typeface="Calibri" pitchFamily="34" charset="0"/>
                <a:cs typeface="Times New Roman" pitchFamily="18" charset="0"/>
              </a:rPr>
              <a:t>?</a:t>
            </a:r>
            <a:endParaRPr kumimoji="0" lang="ru-RU" b="1"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2060"/>
                </a:solidFill>
                <a:effectLst/>
                <a:ea typeface="Calibri" pitchFamily="34" charset="0"/>
                <a:cs typeface="Times New Roman" pitchFamily="18" charset="0"/>
              </a:rPr>
              <a:t>    </a:t>
            </a:r>
            <a:endParaRPr kumimoji="0" lang="ru-RU" b="0" i="0" u="none" strike="noStrike" cap="none" normalizeH="0" baseline="0" dirty="0" smtClean="0">
              <a:ln>
                <a:noFill/>
              </a:ln>
              <a:solidFill>
                <a:srgbClr val="002060"/>
              </a:solidFill>
              <a:effectLst/>
              <a:cs typeface="Arial" pitchFamily="34" charset="0"/>
            </a:endParaRPr>
          </a:p>
        </p:txBody>
      </p:sp>
      <p:sp>
        <p:nvSpPr>
          <p:cNvPr id="4" name="Прямоугольник 3"/>
          <p:cNvSpPr/>
          <p:nvPr/>
        </p:nvSpPr>
        <p:spPr>
          <a:xfrm>
            <a:off x="899592" y="188640"/>
            <a:ext cx="7596336" cy="461665"/>
          </a:xfrm>
          <a:prstGeom prst="rect">
            <a:avLst/>
          </a:prstGeom>
        </p:spPr>
        <p:txBody>
          <a:bodyPr wrap="square">
            <a:spAutoFit/>
          </a:bodyPr>
          <a:lstStyle/>
          <a:p>
            <a:r>
              <a:rPr lang="ru-RU" sz="2400" b="1" i="1" dirty="0" smtClean="0">
                <a:solidFill>
                  <a:srgbClr val="002060"/>
                </a:solidFill>
                <a:latin typeface="Arial" pitchFamily="34" charset="0"/>
                <a:cs typeface="Arial" pitchFamily="34" charset="0"/>
              </a:rPr>
              <a:t>Абай </a:t>
            </a:r>
            <a:r>
              <a:rPr lang="ru-RU" sz="2400" b="1" i="1" dirty="0" err="1" smtClean="0">
                <a:solidFill>
                  <a:srgbClr val="002060"/>
                </a:solidFill>
                <a:latin typeface="Arial" pitchFamily="34" charset="0"/>
                <a:cs typeface="Arial" pitchFamily="34" charset="0"/>
              </a:rPr>
              <a:t>Құнанбаев </a:t>
            </a:r>
            <a:r>
              <a:rPr lang="ru-RU" sz="2400" b="1" dirty="0" err="1" smtClean="0">
                <a:solidFill>
                  <a:srgbClr val="002060"/>
                </a:solidFill>
                <a:latin typeface="Arial" pitchFamily="34" charset="0"/>
                <a:cs typeface="Arial" pitchFamily="34" charset="0"/>
              </a:rPr>
              <a:t> </a:t>
            </a:r>
            <a:r>
              <a:rPr lang="ru-RU" sz="2400" b="1" dirty="0" smtClean="0">
                <a:solidFill>
                  <a:srgbClr val="002060"/>
                </a:solidFill>
                <a:latin typeface="Arial" pitchFamily="34" charset="0"/>
                <a:cs typeface="Arial" pitchFamily="34" charset="0"/>
              </a:rPr>
              <a:t>(«</a:t>
            </a:r>
            <a:r>
              <a:rPr lang="ru-RU" sz="2400" b="1" dirty="0" err="1" smtClean="0">
                <a:solidFill>
                  <a:srgbClr val="002060"/>
                </a:solidFill>
                <a:latin typeface="Arial" pitchFamily="34" charset="0"/>
                <a:cs typeface="Arial" pitchFamily="34" charset="0"/>
              </a:rPr>
              <a:t>Ғылым таппай</a:t>
            </a:r>
            <a:r>
              <a:rPr lang="ru-RU" sz="2400" b="1" dirty="0" smtClean="0">
                <a:solidFill>
                  <a:srgbClr val="002060"/>
                </a:solidFill>
                <a:latin typeface="Arial" pitchFamily="34" charset="0"/>
                <a:cs typeface="Arial" pitchFamily="34" charset="0"/>
              </a:rPr>
              <a:t> </a:t>
            </a:r>
            <a:r>
              <a:rPr lang="ru-RU" sz="2400" b="1" dirty="0" err="1" smtClean="0">
                <a:solidFill>
                  <a:srgbClr val="002060"/>
                </a:solidFill>
                <a:latin typeface="Arial" pitchFamily="34" charset="0"/>
                <a:cs typeface="Arial" pitchFamily="34" charset="0"/>
              </a:rPr>
              <a:t>мақтанба</a:t>
            </a:r>
            <a:r>
              <a:rPr lang="ru-RU" sz="2400" b="1" dirty="0" smtClean="0">
                <a:solidFill>
                  <a:srgbClr val="002060"/>
                </a:solidFill>
                <a:latin typeface="Arial" pitchFamily="34" charset="0"/>
                <a:cs typeface="Arial" pitchFamily="34" charset="0"/>
              </a:rPr>
              <a:t>…»)</a:t>
            </a:r>
            <a:r>
              <a:rPr lang="ru-RU" sz="2400" dirty="0" smtClean="0">
                <a:solidFill>
                  <a:srgbClr val="002060"/>
                </a:solidFill>
                <a:latin typeface="Arial" pitchFamily="34" charset="0"/>
                <a:cs typeface="Arial" pitchFamily="34" charset="0"/>
              </a:rPr>
              <a:t> </a:t>
            </a:r>
            <a:endParaRPr lang="ru-RU" sz="2400" dirty="0"/>
          </a:p>
        </p:txBody>
      </p:sp>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Овал 3"/>
          <p:cNvSpPr/>
          <p:nvPr/>
        </p:nvSpPr>
        <p:spPr>
          <a:xfrm>
            <a:off x="2699792" y="2348880"/>
            <a:ext cx="3600400" cy="15841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i="1" dirty="0" smtClean="0">
                <a:solidFill>
                  <a:schemeClr val="tx1"/>
                </a:solidFill>
                <a:latin typeface="Arial" pitchFamily="34" charset="0"/>
                <a:cs typeface="Arial" pitchFamily="34" charset="0"/>
              </a:rPr>
              <a:t>Қайырымдылық</a:t>
            </a:r>
          </a:p>
          <a:p>
            <a:pPr algn="ctr"/>
            <a:r>
              <a:rPr lang="kk-KZ" sz="1600" b="1" i="1" dirty="0" smtClean="0">
                <a:solidFill>
                  <a:schemeClr val="tx1"/>
                </a:solidFill>
                <a:latin typeface="Arial" pitchFamily="34" charset="0"/>
                <a:cs typeface="Arial" pitchFamily="34" charset="0"/>
              </a:rPr>
              <a:t>Благотворительн-ть</a:t>
            </a:r>
            <a:endParaRPr lang="ru-RU" sz="1600" b="1" i="1" dirty="0">
              <a:solidFill>
                <a:schemeClr val="tx1"/>
              </a:solidFill>
              <a:latin typeface="Arial" pitchFamily="34" charset="0"/>
              <a:cs typeface="Arial" pitchFamily="34" charset="0"/>
            </a:endParaRPr>
          </a:p>
        </p:txBody>
      </p:sp>
      <p:sp>
        <p:nvSpPr>
          <p:cNvPr id="5" name="Овал 4"/>
          <p:cNvSpPr/>
          <p:nvPr/>
        </p:nvSpPr>
        <p:spPr>
          <a:xfrm>
            <a:off x="1259632" y="908720"/>
            <a:ext cx="2808312"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b="1" i="1" dirty="0" smtClean="0">
                <a:solidFill>
                  <a:schemeClr val="tx1"/>
                </a:solidFill>
                <a:latin typeface="Arial" pitchFamily="34" charset="0"/>
                <a:cs typeface="Arial" pitchFamily="34" charset="0"/>
              </a:rPr>
              <a:t>Қамқорлық</a:t>
            </a:r>
          </a:p>
          <a:p>
            <a:pPr algn="ctr"/>
            <a:r>
              <a:rPr lang="kk-KZ" sz="1400" b="1" i="1" dirty="0" smtClean="0">
                <a:solidFill>
                  <a:schemeClr val="tx1"/>
                </a:solidFill>
                <a:latin typeface="Arial" pitchFamily="34" charset="0"/>
                <a:cs typeface="Arial" pitchFamily="34" charset="0"/>
              </a:rPr>
              <a:t>Заботливость</a:t>
            </a:r>
            <a:endParaRPr lang="ru-RU" sz="1400" b="1" i="1" dirty="0">
              <a:solidFill>
                <a:schemeClr val="tx1"/>
              </a:solidFill>
              <a:latin typeface="Arial" pitchFamily="34" charset="0"/>
              <a:cs typeface="Arial" pitchFamily="34" charset="0"/>
            </a:endParaRPr>
          </a:p>
        </p:txBody>
      </p:sp>
      <p:sp>
        <p:nvSpPr>
          <p:cNvPr id="6" name="Овал 5"/>
          <p:cNvSpPr/>
          <p:nvPr/>
        </p:nvSpPr>
        <p:spPr>
          <a:xfrm>
            <a:off x="5220072" y="908720"/>
            <a:ext cx="2664296"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b="1" dirty="0" smtClean="0">
                <a:solidFill>
                  <a:schemeClr val="tx1"/>
                </a:solidFill>
                <a:latin typeface="Arial" pitchFamily="34" charset="0"/>
                <a:cs typeface="Arial" pitchFamily="34" charset="0"/>
              </a:rPr>
              <a:t>Жақсылық</a:t>
            </a:r>
          </a:p>
          <a:p>
            <a:pPr algn="ctr"/>
            <a:r>
              <a:rPr lang="kk-KZ" sz="1400" b="1" i="1" dirty="0" smtClean="0">
                <a:solidFill>
                  <a:schemeClr val="tx1"/>
                </a:solidFill>
                <a:latin typeface="Arial" pitchFamily="34" charset="0"/>
                <a:cs typeface="Arial" pitchFamily="34" charset="0"/>
              </a:rPr>
              <a:t>Доброта</a:t>
            </a:r>
          </a:p>
        </p:txBody>
      </p:sp>
      <p:sp>
        <p:nvSpPr>
          <p:cNvPr id="7" name="Овал 6"/>
          <p:cNvSpPr/>
          <p:nvPr/>
        </p:nvSpPr>
        <p:spPr>
          <a:xfrm>
            <a:off x="0" y="2708920"/>
            <a:ext cx="2411760"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b="1" dirty="0" smtClean="0">
                <a:solidFill>
                  <a:schemeClr val="tx1"/>
                </a:solidFill>
                <a:latin typeface="Arial" pitchFamily="34" charset="0"/>
                <a:cs typeface="Arial" pitchFamily="34" charset="0"/>
              </a:rPr>
              <a:t>Адамгершілік         </a:t>
            </a:r>
          </a:p>
          <a:p>
            <a:pPr algn="ctr"/>
            <a:r>
              <a:rPr lang="kk-KZ" sz="1400" b="1" dirty="0" smtClean="0">
                <a:solidFill>
                  <a:schemeClr val="tx1"/>
                </a:solidFill>
                <a:latin typeface="Arial" pitchFamily="34" charset="0"/>
                <a:cs typeface="Arial" pitchFamily="34" charset="0"/>
              </a:rPr>
              <a:t>Человечность</a:t>
            </a:r>
          </a:p>
        </p:txBody>
      </p:sp>
      <p:sp>
        <p:nvSpPr>
          <p:cNvPr id="8" name="Овал 7"/>
          <p:cNvSpPr/>
          <p:nvPr/>
        </p:nvSpPr>
        <p:spPr>
          <a:xfrm>
            <a:off x="6588224" y="2708920"/>
            <a:ext cx="2555776"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b="1" dirty="0" smtClean="0">
                <a:solidFill>
                  <a:schemeClr val="tx1"/>
                </a:solidFill>
                <a:latin typeface="Arial" pitchFamily="34" charset="0"/>
                <a:cs typeface="Arial" pitchFamily="34" charset="0"/>
              </a:rPr>
              <a:t>Мейірімділік</a:t>
            </a:r>
          </a:p>
          <a:p>
            <a:pPr algn="ctr"/>
            <a:r>
              <a:rPr lang="kk-KZ" sz="1400" b="1" i="1" dirty="0" smtClean="0">
                <a:solidFill>
                  <a:schemeClr val="tx1"/>
                </a:solidFill>
                <a:latin typeface="Arial" pitchFamily="34" charset="0"/>
                <a:cs typeface="Arial" pitchFamily="34" charset="0"/>
              </a:rPr>
              <a:t>Милосердность</a:t>
            </a:r>
            <a:endParaRPr lang="ru-RU" sz="1400" b="1" i="1" dirty="0">
              <a:solidFill>
                <a:schemeClr val="tx1"/>
              </a:solidFill>
              <a:latin typeface="Arial" pitchFamily="34" charset="0"/>
              <a:cs typeface="Arial" pitchFamily="34" charset="0"/>
            </a:endParaRPr>
          </a:p>
        </p:txBody>
      </p:sp>
      <p:sp>
        <p:nvSpPr>
          <p:cNvPr id="9" name="Овал 8"/>
          <p:cNvSpPr/>
          <p:nvPr/>
        </p:nvSpPr>
        <p:spPr>
          <a:xfrm>
            <a:off x="3131840" y="5229200"/>
            <a:ext cx="2808312" cy="9361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b="1" dirty="0" smtClean="0">
                <a:solidFill>
                  <a:schemeClr val="tx1"/>
                </a:solidFill>
                <a:latin typeface="Arial" pitchFamily="34" charset="0"/>
                <a:cs typeface="Arial" pitchFamily="34" charset="0"/>
              </a:rPr>
              <a:t>Аяушылық</a:t>
            </a:r>
          </a:p>
          <a:p>
            <a:pPr algn="ctr"/>
            <a:r>
              <a:rPr lang="kk-KZ" sz="1400" b="1" i="1" dirty="0" smtClean="0">
                <a:solidFill>
                  <a:schemeClr val="tx1"/>
                </a:solidFill>
                <a:latin typeface="Arial" pitchFamily="34" charset="0"/>
                <a:cs typeface="Arial" pitchFamily="34" charset="0"/>
              </a:rPr>
              <a:t>Пощада</a:t>
            </a:r>
            <a:endParaRPr lang="ru-RU" sz="1400" b="1" i="1" dirty="0">
              <a:solidFill>
                <a:schemeClr val="tx1"/>
              </a:solidFill>
              <a:latin typeface="Arial" pitchFamily="34" charset="0"/>
              <a:cs typeface="Arial" pitchFamily="34" charset="0"/>
            </a:endParaRPr>
          </a:p>
        </p:txBody>
      </p:sp>
      <p:sp>
        <p:nvSpPr>
          <p:cNvPr id="10" name="Овал 9"/>
          <p:cNvSpPr/>
          <p:nvPr/>
        </p:nvSpPr>
        <p:spPr>
          <a:xfrm>
            <a:off x="5868144" y="4077072"/>
            <a:ext cx="2952328"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b="1" i="1" dirty="0" smtClean="0">
                <a:solidFill>
                  <a:schemeClr val="tx1"/>
                </a:solidFill>
                <a:latin typeface="Arial" pitchFamily="34" charset="0"/>
                <a:cs typeface="Arial" pitchFamily="34" charset="0"/>
              </a:rPr>
              <a:t>Көмек жасау</a:t>
            </a:r>
          </a:p>
          <a:p>
            <a:pPr algn="ctr"/>
            <a:r>
              <a:rPr lang="kk-KZ" sz="1400" b="1" i="1" dirty="0" smtClean="0">
                <a:solidFill>
                  <a:schemeClr val="tx1"/>
                </a:solidFill>
                <a:latin typeface="Arial" pitchFamily="34" charset="0"/>
                <a:cs typeface="Arial" pitchFamily="34" charset="0"/>
              </a:rPr>
              <a:t>Помогать</a:t>
            </a:r>
            <a:endParaRPr lang="ru-RU" sz="1400" b="1" i="1" dirty="0">
              <a:solidFill>
                <a:schemeClr val="tx1"/>
              </a:solidFill>
              <a:latin typeface="Arial" pitchFamily="34" charset="0"/>
              <a:cs typeface="Arial" pitchFamily="34" charset="0"/>
            </a:endParaRPr>
          </a:p>
        </p:txBody>
      </p:sp>
      <p:sp>
        <p:nvSpPr>
          <p:cNvPr id="11" name="Овал 10"/>
          <p:cNvSpPr/>
          <p:nvPr/>
        </p:nvSpPr>
        <p:spPr>
          <a:xfrm>
            <a:off x="323528" y="4077072"/>
            <a:ext cx="2808312"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b="1" i="1" dirty="0" smtClean="0">
                <a:solidFill>
                  <a:schemeClr val="tx1"/>
                </a:solidFill>
                <a:latin typeface="Arial" pitchFamily="34" charset="0"/>
                <a:cs typeface="Arial" pitchFamily="34" charset="0"/>
              </a:rPr>
              <a:t>Жанашырлық</a:t>
            </a:r>
          </a:p>
          <a:p>
            <a:pPr algn="ctr"/>
            <a:r>
              <a:rPr lang="kk-KZ" sz="1400" b="1" i="1" dirty="0" smtClean="0">
                <a:solidFill>
                  <a:schemeClr val="tx1"/>
                </a:solidFill>
                <a:latin typeface="Arial" pitchFamily="34" charset="0"/>
                <a:cs typeface="Arial" pitchFamily="34" charset="0"/>
              </a:rPr>
              <a:t>Сочувствие</a:t>
            </a:r>
            <a:endParaRPr lang="ru-RU" sz="1400" b="1" i="1" dirty="0">
              <a:solidFill>
                <a:schemeClr val="tx1"/>
              </a:solidFill>
              <a:latin typeface="Arial" pitchFamily="34" charset="0"/>
              <a:cs typeface="Arial" pitchFamily="34" charset="0"/>
            </a:endParaRPr>
          </a:p>
        </p:txBody>
      </p:sp>
      <p:cxnSp>
        <p:nvCxnSpPr>
          <p:cNvPr id="31" name="Прямая со стрелкой 30"/>
          <p:cNvCxnSpPr/>
          <p:nvPr/>
        </p:nvCxnSpPr>
        <p:spPr>
          <a:xfrm flipH="1" flipV="1">
            <a:off x="3491880" y="1772816"/>
            <a:ext cx="720080" cy="57606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endCxn id="6" idx="3"/>
          </p:cNvCxnSpPr>
          <p:nvPr/>
        </p:nvCxnSpPr>
        <p:spPr>
          <a:xfrm flipV="1">
            <a:off x="4860032" y="1689209"/>
            <a:ext cx="750217" cy="65967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a:stCxn id="4" idx="2"/>
          </p:cNvCxnSpPr>
          <p:nvPr/>
        </p:nvCxnSpPr>
        <p:spPr>
          <a:xfrm flipH="1">
            <a:off x="2267744" y="3140968"/>
            <a:ext cx="432048"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a:stCxn id="4" idx="4"/>
            <a:endCxn id="9" idx="0"/>
          </p:cNvCxnSpPr>
          <p:nvPr/>
        </p:nvCxnSpPr>
        <p:spPr>
          <a:xfrm>
            <a:off x="4499992" y="3933056"/>
            <a:ext cx="36004" cy="129614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1" name="Прямая со стрелкой 70"/>
          <p:cNvCxnSpPr/>
          <p:nvPr/>
        </p:nvCxnSpPr>
        <p:spPr>
          <a:xfrm>
            <a:off x="5868144" y="3645024"/>
            <a:ext cx="504056" cy="43204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3" name="Прямая со стрелкой 72"/>
          <p:cNvCxnSpPr/>
          <p:nvPr/>
        </p:nvCxnSpPr>
        <p:spPr>
          <a:xfrm flipH="1">
            <a:off x="2699792" y="3717032"/>
            <a:ext cx="432048" cy="43204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3" name="Прямая со стрелкой 82"/>
          <p:cNvCxnSpPr>
            <a:stCxn id="4" idx="6"/>
          </p:cNvCxnSpPr>
          <p:nvPr/>
        </p:nvCxnSpPr>
        <p:spPr>
          <a:xfrm>
            <a:off x="6300192" y="3140968"/>
            <a:ext cx="432048"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289" name="Rectangle 1"/>
          <p:cNvSpPr>
            <a:spLocks noChangeArrowheads="1"/>
          </p:cNvSpPr>
          <p:nvPr/>
        </p:nvSpPr>
        <p:spPr bwMode="auto">
          <a:xfrm>
            <a:off x="1907704" y="188640"/>
            <a:ext cx="5240024"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000" b="1" i="1" u="none" strike="noStrike" cap="none" normalizeH="0" baseline="0" dirty="0" err="1" smtClean="0">
                <a:ln>
                  <a:noFill/>
                </a:ln>
                <a:solidFill>
                  <a:srgbClr val="FFFF00"/>
                </a:solidFill>
                <a:effectLst/>
                <a:ea typeface="Times New Roman" pitchFamily="18" charset="0"/>
                <a:cs typeface="Arial" pitchFamily="34" charset="0"/>
              </a:rPr>
              <a:t>Тірек</a:t>
            </a:r>
            <a:r>
              <a:rPr kumimoji="0" lang="ru-RU" sz="3000" b="1" i="1" u="none" strike="noStrike" cap="none" normalizeH="0" baseline="0" dirty="0" smtClean="0">
                <a:ln>
                  <a:noFill/>
                </a:ln>
                <a:solidFill>
                  <a:srgbClr val="FFFF00"/>
                </a:solidFill>
                <a:effectLst/>
                <a:ea typeface="Times New Roman" pitchFamily="18" charset="0"/>
                <a:cs typeface="Arial" pitchFamily="34" charset="0"/>
              </a:rPr>
              <a:t>- </a:t>
            </a:r>
            <a:r>
              <a:rPr kumimoji="0" lang="ru-RU" sz="3000" b="1" i="1" u="none" strike="noStrike" cap="none" normalizeH="0" baseline="0" dirty="0" err="1" smtClean="0">
                <a:ln>
                  <a:noFill/>
                </a:ln>
                <a:solidFill>
                  <a:srgbClr val="FFFF00"/>
                </a:solidFill>
                <a:effectLst/>
                <a:ea typeface="Times New Roman" pitchFamily="18" charset="0"/>
                <a:cs typeface="Arial" pitchFamily="34" charset="0"/>
              </a:rPr>
              <a:t>сызбалар</a:t>
            </a:r>
            <a:r>
              <a:rPr kumimoji="0" lang="ru-RU" sz="3000" b="1" i="1" u="none" strike="noStrike" cap="none" normalizeH="0" baseline="0" dirty="0" smtClean="0">
                <a:ln>
                  <a:noFill/>
                </a:ln>
                <a:solidFill>
                  <a:srgbClr val="FFFF00"/>
                </a:solidFill>
                <a:effectLst/>
                <a:ea typeface="Times New Roman" pitchFamily="18" charset="0"/>
                <a:cs typeface="Arial" pitchFamily="34" charset="0"/>
              </a:rPr>
              <a:t> </a:t>
            </a:r>
            <a:r>
              <a:rPr kumimoji="0" lang="ru-RU" sz="2400" b="1" i="1" u="none" strike="noStrike" cap="none" normalizeH="0" baseline="0" dirty="0" smtClean="0">
                <a:ln>
                  <a:noFill/>
                </a:ln>
                <a:solidFill>
                  <a:srgbClr val="FFFF00"/>
                </a:solidFill>
                <a:effectLst/>
                <a:ea typeface="Times New Roman" pitchFamily="18" charset="0"/>
                <a:cs typeface="Arial" pitchFamily="34" charset="0"/>
              </a:rPr>
              <a:t>(опорные схемы)</a:t>
            </a:r>
            <a:endParaRPr kumimoji="0" lang="ru-RU" sz="2000" b="1" i="1"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6" name="8-конечная звезда 5"/>
          <p:cNvSpPr/>
          <p:nvPr/>
        </p:nvSpPr>
        <p:spPr>
          <a:xfrm>
            <a:off x="2555776" y="0"/>
            <a:ext cx="4104456" cy="3861048"/>
          </a:xfrm>
          <a:prstGeom prst="star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i="1" dirty="0" smtClean="0">
                <a:solidFill>
                  <a:schemeClr val="tx1"/>
                </a:solidFill>
                <a:latin typeface="Arial" pitchFamily="34" charset="0"/>
                <a:cs typeface="Arial" pitchFamily="34" charset="0"/>
              </a:rPr>
              <a:t>Адам бойындағы  </a:t>
            </a:r>
          </a:p>
          <a:p>
            <a:pPr algn="ctr"/>
            <a:r>
              <a:rPr lang="kk-KZ" sz="2000" b="1" i="1" dirty="0" smtClean="0">
                <a:solidFill>
                  <a:schemeClr val="tx1"/>
                </a:solidFill>
                <a:latin typeface="Arial" pitchFamily="34" charset="0"/>
                <a:cs typeface="Arial" pitchFamily="34" charset="0"/>
              </a:rPr>
              <a:t>асыл қасиеттер</a:t>
            </a:r>
            <a:endParaRPr lang="ru-RU" sz="2000" b="1" i="1" dirty="0">
              <a:solidFill>
                <a:schemeClr val="tx1"/>
              </a:solidFill>
              <a:latin typeface="Arial" pitchFamily="34" charset="0"/>
              <a:cs typeface="Arial" pitchFamily="34" charset="0"/>
            </a:endParaRPr>
          </a:p>
        </p:txBody>
      </p:sp>
      <p:sp>
        <p:nvSpPr>
          <p:cNvPr id="8" name="Овал 7"/>
          <p:cNvSpPr/>
          <p:nvPr/>
        </p:nvSpPr>
        <p:spPr>
          <a:xfrm>
            <a:off x="6660232" y="2204864"/>
            <a:ext cx="2483768"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Arial" pitchFamily="34" charset="0"/>
                <a:cs typeface="Arial" pitchFamily="34" charset="0"/>
              </a:rPr>
              <a:t>білімділік </a:t>
            </a:r>
            <a:r>
              <a:rPr lang="kk-KZ" sz="1600" b="1" dirty="0" smtClean="0">
                <a:solidFill>
                  <a:schemeClr val="tx1"/>
                </a:solidFill>
                <a:latin typeface="Arial" pitchFamily="34" charset="0"/>
                <a:cs typeface="Arial" pitchFamily="34" charset="0"/>
              </a:rPr>
              <a:t>образован-ть</a:t>
            </a:r>
            <a:endParaRPr lang="ru-RU" sz="1600" b="1" dirty="0">
              <a:solidFill>
                <a:schemeClr val="tx1"/>
              </a:solidFill>
              <a:latin typeface="Arial" pitchFamily="34" charset="0"/>
              <a:cs typeface="Arial" pitchFamily="34" charset="0"/>
            </a:endParaRPr>
          </a:p>
        </p:txBody>
      </p:sp>
      <p:sp>
        <p:nvSpPr>
          <p:cNvPr id="9" name="Овал 8"/>
          <p:cNvSpPr/>
          <p:nvPr/>
        </p:nvSpPr>
        <p:spPr>
          <a:xfrm rot="10800000" flipV="1">
            <a:off x="6516216" y="3789040"/>
            <a:ext cx="2340768"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Arial" pitchFamily="34" charset="0"/>
                <a:cs typeface="Arial" pitchFamily="34" charset="0"/>
              </a:rPr>
              <a:t>сыйластық</a:t>
            </a:r>
          </a:p>
          <a:p>
            <a:pPr algn="ctr"/>
            <a:r>
              <a:rPr lang="kk-KZ" sz="1600" b="1" dirty="0" smtClean="0">
                <a:solidFill>
                  <a:schemeClr val="tx1"/>
                </a:solidFill>
                <a:latin typeface="Arial" pitchFamily="34" charset="0"/>
                <a:cs typeface="Arial" pitchFamily="34" charset="0"/>
              </a:rPr>
              <a:t>уважение</a:t>
            </a:r>
            <a:endParaRPr lang="ru-RU" sz="1600" b="1" dirty="0">
              <a:solidFill>
                <a:schemeClr val="tx1"/>
              </a:solidFill>
              <a:latin typeface="Arial" pitchFamily="34" charset="0"/>
              <a:cs typeface="Arial" pitchFamily="34" charset="0"/>
            </a:endParaRPr>
          </a:p>
        </p:txBody>
      </p:sp>
      <p:sp>
        <p:nvSpPr>
          <p:cNvPr id="10" name="Овал 9"/>
          <p:cNvSpPr/>
          <p:nvPr/>
        </p:nvSpPr>
        <p:spPr>
          <a:xfrm>
            <a:off x="5940152" y="5085184"/>
            <a:ext cx="28083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Arial" pitchFamily="34" charset="0"/>
                <a:cs typeface="Arial" pitchFamily="34" charset="0"/>
              </a:rPr>
              <a:t>мәдениеттілік </a:t>
            </a:r>
            <a:r>
              <a:rPr lang="kk-KZ" sz="1600" b="1" dirty="0" smtClean="0">
                <a:solidFill>
                  <a:schemeClr val="tx1"/>
                </a:solidFill>
                <a:latin typeface="Arial" pitchFamily="34" charset="0"/>
                <a:cs typeface="Arial" pitchFamily="34" charset="0"/>
              </a:rPr>
              <a:t>культурность</a:t>
            </a:r>
            <a:endParaRPr lang="ru-RU" sz="1600" b="1" dirty="0">
              <a:solidFill>
                <a:schemeClr val="tx1"/>
              </a:solidFill>
              <a:latin typeface="Arial" pitchFamily="34" charset="0"/>
              <a:cs typeface="Arial" pitchFamily="34" charset="0"/>
            </a:endParaRPr>
          </a:p>
        </p:txBody>
      </p:sp>
      <p:sp>
        <p:nvSpPr>
          <p:cNvPr id="11" name="Овал 10"/>
          <p:cNvSpPr/>
          <p:nvPr/>
        </p:nvSpPr>
        <p:spPr>
          <a:xfrm>
            <a:off x="3275856" y="5661248"/>
            <a:ext cx="2736304"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Arial" pitchFamily="34" charset="0"/>
                <a:cs typeface="Arial" pitchFamily="34" charset="0"/>
              </a:rPr>
              <a:t>адамгершілік </a:t>
            </a:r>
            <a:r>
              <a:rPr lang="kk-KZ" sz="1600" b="1" dirty="0" smtClean="0">
                <a:solidFill>
                  <a:schemeClr val="tx1"/>
                </a:solidFill>
                <a:latin typeface="Arial" pitchFamily="34" charset="0"/>
                <a:cs typeface="Arial" pitchFamily="34" charset="0"/>
              </a:rPr>
              <a:t>человечность</a:t>
            </a:r>
            <a:endParaRPr lang="ru-RU" sz="1600" b="1" dirty="0">
              <a:solidFill>
                <a:schemeClr val="tx1"/>
              </a:solidFill>
              <a:latin typeface="Arial" pitchFamily="34" charset="0"/>
              <a:cs typeface="Arial" pitchFamily="34" charset="0"/>
            </a:endParaRPr>
          </a:p>
        </p:txBody>
      </p:sp>
      <p:sp>
        <p:nvSpPr>
          <p:cNvPr id="12" name="Овал 11"/>
          <p:cNvSpPr/>
          <p:nvPr/>
        </p:nvSpPr>
        <p:spPr>
          <a:xfrm>
            <a:off x="755576" y="5013176"/>
            <a:ext cx="2664296"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Arial" pitchFamily="34" charset="0"/>
                <a:cs typeface="Arial" pitchFamily="34" charset="0"/>
              </a:rPr>
              <a:t>еңбекқорлық</a:t>
            </a:r>
          </a:p>
          <a:p>
            <a:pPr algn="ctr"/>
            <a:r>
              <a:rPr lang="kk-KZ" sz="1600" b="1" dirty="0" smtClean="0">
                <a:solidFill>
                  <a:schemeClr val="tx1"/>
                </a:solidFill>
                <a:latin typeface="Arial" pitchFamily="34" charset="0"/>
                <a:cs typeface="Arial" pitchFamily="34" charset="0"/>
              </a:rPr>
              <a:t>трудолюбие</a:t>
            </a:r>
            <a:endParaRPr lang="ru-RU" sz="1600" b="1" dirty="0">
              <a:solidFill>
                <a:schemeClr val="tx1"/>
              </a:solidFill>
              <a:latin typeface="Arial" pitchFamily="34" charset="0"/>
              <a:cs typeface="Arial" pitchFamily="34" charset="0"/>
            </a:endParaRPr>
          </a:p>
        </p:txBody>
      </p:sp>
      <p:sp>
        <p:nvSpPr>
          <p:cNvPr id="13" name="Овал 12"/>
          <p:cNvSpPr/>
          <p:nvPr/>
        </p:nvSpPr>
        <p:spPr>
          <a:xfrm>
            <a:off x="0" y="3717032"/>
            <a:ext cx="2699792"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Arial" pitchFamily="34" charset="0"/>
                <a:cs typeface="Arial" pitchFamily="34" charset="0"/>
              </a:rPr>
              <a:t>отансүйгіштік</a:t>
            </a:r>
          </a:p>
          <a:p>
            <a:pPr algn="ctr"/>
            <a:r>
              <a:rPr lang="kk-KZ" sz="1600" b="1" dirty="0" smtClean="0">
                <a:solidFill>
                  <a:schemeClr val="tx1"/>
                </a:solidFill>
                <a:latin typeface="Arial" pitchFamily="34" charset="0"/>
                <a:cs typeface="Arial" pitchFamily="34" charset="0"/>
              </a:rPr>
              <a:t>патриотизм</a:t>
            </a:r>
            <a:endParaRPr lang="ru-RU" sz="1600" b="1" dirty="0">
              <a:solidFill>
                <a:schemeClr val="tx1"/>
              </a:solidFill>
              <a:latin typeface="Arial" pitchFamily="34" charset="0"/>
              <a:cs typeface="Arial" pitchFamily="34" charset="0"/>
            </a:endParaRPr>
          </a:p>
        </p:txBody>
      </p:sp>
      <p:sp>
        <p:nvSpPr>
          <p:cNvPr id="14" name="Овал 13"/>
          <p:cNvSpPr/>
          <p:nvPr/>
        </p:nvSpPr>
        <p:spPr>
          <a:xfrm>
            <a:off x="0" y="2132856"/>
            <a:ext cx="2555776" cy="10081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chemeClr val="tx1"/>
                </a:solidFill>
                <a:latin typeface="Arial" pitchFamily="34" charset="0"/>
                <a:cs typeface="Arial" pitchFamily="34" charset="0"/>
              </a:rPr>
              <a:t>шыдамдылық </a:t>
            </a:r>
            <a:r>
              <a:rPr lang="kk-KZ" sz="1600" b="1" dirty="0" smtClean="0">
                <a:solidFill>
                  <a:schemeClr val="tx1"/>
                </a:solidFill>
                <a:latin typeface="Arial" pitchFamily="34" charset="0"/>
                <a:cs typeface="Arial" pitchFamily="34" charset="0"/>
              </a:rPr>
              <a:t>терпеливость</a:t>
            </a:r>
            <a:endParaRPr lang="ru-RU" sz="1600" b="1" dirty="0">
              <a:solidFill>
                <a:schemeClr val="tx1"/>
              </a:solidFill>
              <a:latin typeface="Arial" pitchFamily="34" charset="0"/>
              <a:cs typeface="Arial" pitchFamily="34" charset="0"/>
            </a:endParaRPr>
          </a:p>
        </p:txBody>
      </p:sp>
      <p:cxnSp>
        <p:nvCxnSpPr>
          <p:cNvPr id="42" name="Прямая соединительная линия 41"/>
          <p:cNvCxnSpPr/>
          <p:nvPr/>
        </p:nvCxnSpPr>
        <p:spPr>
          <a:xfrm>
            <a:off x="6084168" y="548680"/>
            <a:ext cx="1800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7884368" y="548680"/>
            <a:ext cx="0" cy="18002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a:stCxn id="6" idx="5"/>
          </p:cNvCxnSpPr>
          <p:nvPr/>
        </p:nvCxnSpPr>
        <p:spPr>
          <a:xfrm flipH="1" flipV="1">
            <a:off x="1403648" y="548680"/>
            <a:ext cx="1753212" cy="1675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1403648" y="548680"/>
            <a:ext cx="0" cy="172819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6" idx="4"/>
          </p:cNvCxnSpPr>
          <p:nvPr/>
        </p:nvCxnSpPr>
        <p:spPr>
          <a:xfrm>
            <a:off x="2555776" y="1930524"/>
            <a:ext cx="0" cy="200253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a:stCxn id="6" idx="3"/>
          </p:cNvCxnSpPr>
          <p:nvPr/>
        </p:nvCxnSpPr>
        <p:spPr>
          <a:xfrm flipH="1">
            <a:off x="3131840" y="3295611"/>
            <a:ext cx="25020" cy="186158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a:stCxn id="6" idx="2"/>
          </p:cNvCxnSpPr>
          <p:nvPr/>
        </p:nvCxnSpPr>
        <p:spPr>
          <a:xfrm>
            <a:off x="4608004" y="3861048"/>
            <a:ext cx="36004" cy="172819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p:cNvCxnSpPr>
            <a:stCxn id="6" idx="1"/>
          </p:cNvCxnSpPr>
          <p:nvPr/>
        </p:nvCxnSpPr>
        <p:spPr>
          <a:xfrm>
            <a:off x="6059148" y="3295611"/>
            <a:ext cx="25020" cy="1933589"/>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4" name="Прямая со стрелкой 83"/>
          <p:cNvCxnSpPr>
            <a:stCxn id="6" idx="0"/>
          </p:cNvCxnSpPr>
          <p:nvPr/>
        </p:nvCxnSpPr>
        <p:spPr>
          <a:xfrm>
            <a:off x="6660232" y="1930524"/>
            <a:ext cx="0" cy="200253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100000">
              <a:schemeClr val="bg1"/>
            </a:gs>
          </a:gsLst>
          <a:path path="circle">
            <a:fillToRect r="100000" b="100000"/>
          </a:path>
        </a:gradFill>
        <a:effectLst/>
      </p:bgPr>
    </p:bg>
    <p:spTree>
      <p:nvGrpSpPr>
        <p:cNvPr id="1" name=""/>
        <p:cNvGrpSpPr/>
        <p:nvPr/>
      </p:nvGrpSpPr>
      <p:grpSpPr>
        <a:xfrm>
          <a:off x="0" y="0"/>
          <a:ext cx="0" cy="0"/>
          <a:chOff x="0" y="0"/>
          <a:chExt cx="0" cy="0"/>
        </a:xfrm>
      </p:grpSpPr>
      <p:pic>
        <p:nvPicPr>
          <p:cNvPr id="4101" name="Picture 5" descr="D:\Тейзе Евгений.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5510" y="188640"/>
            <a:ext cx="4272474" cy="3204355"/>
          </a:xfrm>
          <a:prstGeom prst="rect">
            <a:avLst/>
          </a:prstGeom>
          <a:noFill/>
        </p:spPr>
      </p:pic>
      <p:pic>
        <p:nvPicPr>
          <p:cNvPr id="1026" name="Picture 2" descr="C:\Users\Assel\Desktop\DSC0397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11" y="3456384"/>
            <a:ext cx="4283969" cy="3212976"/>
          </a:xfrm>
          <a:prstGeom prst="rect">
            <a:avLst/>
          </a:prstGeom>
          <a:noFill/>
        </p:spPr>
      </p:pic>
      <p:pic>
        <p:nvPicPr>
          <p:cNvPr id="2" name="Picture 2" descr="D:\DCIM\101MSDCF\DSC0397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4008" y="3501008"/>
            <a:ext cx="4248472" cy="3168352"/>
          </a:xfrm>
          <a:prstGeom prst="rect">
            <a:avLst/>
          </a:prstGeom>
          <a:noFill/>
        </p:spPr>
      </p:pic>
      <p:pic>
        <p:nvPicPr>
          <p:cNvPr id="6" name="Picture 4" descr="C:\Users\Assel\Desktop\Новая папка (6)\DSC03862.JPG"/>
          <p:cNvPicPr>
            <a:picLocks noGrp="1" noChangeAspect="1" noChangeArrowheads="1"/>
          </p:cNvPicPr>
          <p:nvPr>
            <p:ph idx="1"/>
          </p:nvPr>
        </p:nvPicPr>
        <p:blipFill>
          <a:blip r:embed="rId5" cstate="screen">
            <a:extLst>
              <a:ext uri="{28A0092B-C50C-407E-A947-70E740481C1C}">
                <a14:useLocalDpi xmlns:a14="http://schemas.microsoft.com/office/drawing/2010/main"/>
              </a:ext>
            </a:extLst>
          </a:blip>
          <a:srcRect/>
          <a:stretch>
            <a:fillRect/>
          </a:stretch>
        </p:blipFill>
        <p:spPr bwMode="auto">
          <a:xfrm>
            <a:off x="4644008" y="188640"/>
            <a:ext cx="4284984" cy="3177629"/>
          </a:xfrm>
          <a:prstGeom prst="rect">
            <a:avLst/>
          </a:prstGeom>
          <a:noFill/>
        </p:spPr>
      </p:pic>
    </p:spTree>
  </p:cSld>
  <p:clrMapOvr>
    <a:masterClrMapping/>
  </p:clrMapOvr>
  <p:transition>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8" name="Picture 8" descr="C:\Users\Assel\Desktop\Новая папка\DSC0389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75856" y="4365660"/>
            <a:ext cx="2771800" cy="2591732"/>
          </a:xfrm>
          <a:prstGeom prst="rect">
            <a:avLst/>
          </a:prstGeom>
          <a:ln>
            <a:noFill/>
          </a:ln>
          <a:effectLst>
            <a:softEdge rad="112500"/>
          </a:effectLst>
        </p:spPr>
      </p:pic>
      <p:pic>
        <p:nvPicPr>
          <p:cNvPr id="35843" name="Picture 3" descr="C:\Users\Assel\Desktop\Новая папка\DSC0387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02747" y="4437112"/>
            <a:ext cx="3977765" cy="2420888"/>
          </a:xfrm>
          <a:prstGeom prst="rect">
            <a:avLst/>
          </a:prstGeom>
          <a:ln>
            <a:noFill/>
          </a:ln>
          <a:effectLst>
            <a:softEdge rad="112500"/>
          </a:effectLst>
        </p:spPr>
      </p:pic>
      <p:pic>
        <p:nvPicPr>
          <p:cNvPr id="35849" name="Picture 9" descr="C:\Users\Assel\Desktop\Новая папка\DSC0387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20480" y="-27384"/>
            <a:ext cx="4788024" cy="2808312"/>
          </a:xfrm>
          <a:prstGeom prst="rect">
            <a:avLst/>
          </a:prstGeom>
          <a:ln>
            <a:noFill/>
          </a:ln>
          <a:effectLst>
            <a:softEdge rad="112500"/>
          </a:effectLst>
        </p:spPr>
      </p:pic>
      <p:pic>
        <p:nvPicPr>
          <p:cNvPr id="35844" name="Picture 4" descr="C:\Users\Assel\Desktop\Новая папка\DSC0387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247" y="4104456"/>
            <a:ext cx="3775151" cy="2852936"/>
          </a:xfrm>
          <a:prstGeom prst="rect">
            <a:avLst/>
          </a:prstGeom>
          <a:ln>
            <a:noFill/>
          </a:ln>
          <a:effectLst>
            <a:softEdge rad="112500"/>
          </a:effectLst>
        </p:spPr>
      </p:pic>
      <p:pic>
        <p:nvPicPr>
          <p:cNvPr id="35847" name="Picture 7" descr="C:\Users\Assel\Desktop\Новая папка\DSC03893.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32648" y="2060848"/>
            <a:ext cx="3347864" cy="2520157"/>
          </a:xfrm>
          <a:prstGeom prst="rect">
            <a:avLst/>
          </a:prstGeom>
          <a:ln>
            <a:noFill/>
          </a:ln>
          <a:effectLst>
            <a:softEdge rad="112500"/>
          </a:effectLst>
        </p:spPr>
      </p:pic>
      <p:pic>
        <p:nvPicPr>
          <p:cNvPr id="35846" name="Picture 6" descr="C:\Users\Assel\Desktop\Новая папка\DSC03889.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780" y="-27384"/>
            <a:ext cx="4396756" cy="2542846"/>
          </a:xfrm>
          <a:prstGeom prst="rect">
            <a:avLst/>
          </a:prstGeom>
          <a:ln>
            <a:noFill/>
          </a:ln>
          <a:effectLst>
            <a:softEdge rad="112500"/>
          </a:effectLst>
        </p:spPr>
      </p:pic>
      <p:pic>
        <p:nvPicPr>
          <p:cNvPr id="35850" name="Picture 10" descr="C:\Users\Assel\Desktop\Новая папка\DSC03879.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83768" y="1916832"/>
            <a:ext cx="3686642" cy="2664296"/>
          </a:xfrm>
          <a:prstGeom prst="rect">
            <a:avLst/>
          </a:prstGeom>
          <a:ln>
            <a:noFill/>
          </a:ln>
          <a:effectLst>
            <a:softEdge rad="112500"/>
          </a:effectLst>
        </p:spPr>
      </p:pic>
      <p:pic>
        <p:nvPicPr>
          <p:cNvPr id="35845" name="Picture 5" descr="C:\Users\Assel\Desktop\Новая папка\DSC03881.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6512" y="2114854"/>
            <a:ext cx="3096344" cy="2322258"/>
          </a:xfrm>
          <a:prstGeom prst="rect">
            <a:avLst/>
          </a:prstGeom>
          <a:ln>
            <a:noFill/>
          </a:ln>
          <a:effectLst>
            <a:softEdge rad="112500"/>
          </a:effectLst>
        </p:spPr>
      </p:pic>
    </p:spTree>
  </p:cSld>
  <p:clrMapOvr>
    <a:masterClrMapping/>
  </p:clrMapOvr>
  <p:transition>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Assel\Desktop\7 папок\Твор. раб. уч-ся\DSC0372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47864" y="116632"/>
            <a:ext cx="2304256" cy="302433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31" name="Picture 7" descr="C:\Users\Assel\Desktop\7 папок\Твор. раб. уч-ся\DSC0373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4544" y="116632"/>
            <a:ext cx="3563888" cy="273139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 name="Picture 2" descr="C:\Users\Assel\Desktop\7 папок\Твор. раб. уч-ся\DSC0374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413799">
            <a:off x="5940152" y="194549"/>
            <a:ext cx="2952328" cy="27255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4" descr="C:\Users\Assel\Desktop\7 папок\Твор. раб. уч-ся\DSC03730.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95736" y="3861048"/>
            <a:ext cx="3312368" cy="2736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C:\Users\Assel\Desktop\7 папок\Твор. раб. уч-ся\DSC03834.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1520" y="2541240"/>
            <a:ext cx="1728192" cy="304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5" descr="C:\Users\Assel\Desktop\7 папок\Твор. раб. уч-ся\DSC03741.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051720" y="2276872"/>
            <a:ext cx="1584176" cy="216024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5" descr="C:\Users\Assel\Desktop\7 папок\Твор. раб. уч-ся\DSC03733.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139952" y="2636912"/>
            <a:ext cx="2304256" cy="25922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8" name="Picture 4" descr="C:\Users\Assel\Desktop\7 папок\Твор. раб. уч-ся\DSC03743.JPG"/>
          <p:cNvPicPr>
            <a:picLocks noGrp="1" noChangeAspect="1" noChangeArrowheads="1"/>
          </p:cNvPicPr>
          <p:nvPr>
            <p:ph idx="1"/>
          </p:nvPr>
        </p:nvPicPr>
        <p:blipFill>
          <a:blip r:embed="rId9" cstate="screen">
            <a:extLst>
              <a:ext uri="{28A0092B-C50C-407E-A947-70E740481C1C}">
                <a14:useLocalDpi xmlns:a14="http://schemas.microsoft.com/office/drawing/2010/main"/>
              </a:ext>
            </a:extLst>
          </a:blip>
          <a:srcRect/>
          <a:stretch>
            <a:fillRect/>
          </a:stretch>
        </p:blipFill>
        <p:spPr bwMode="auto">
          <a:xfrm>
            <a:off x="5652120" y="4365104"/>
            <a:ext cx="3384376" cy="223224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C:\Users\Assel\Desktop\7 папок\Твор. раб. уч-ся\DSC03736.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04248" y="2060848"/>
            <a:ext cx="2088232" cy="230425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099" name="Picture 3" descr="C:\Users\Assel\Desktop\7 папок\Твор. раб. уч-ся\DSC03742.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156176" y="3861048"/>
            <a:ext cx="1440160" cy="936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Прямоугольник 12"/>
          <p:cNvSpPr/>
          <p:nvPr/>
        </p:nvSpPr>
        <p:spPr>
          <a:xfrm>
            <a:off x="1195454" y="2551837"/>
            <a:ext cx="6366936" cy="1754326"/>
          </a:xfrm>
          <a:prstGeom prst="rect">
            <a:avLst/>
          </a:prstGeom>
          <a:noFill/>
          <a:effectLst>
            <a:glow rad="101600">
              <a:schemeClr val="accent4">
                <a:satMod val="175000"/>
                <a:alpha val="40000"/>
              </a:schemeClr>
            </a:glow>
          </a:effectLst>
        </p:spPr>
        <p:txBody>
          <a:bodyPr wrap="square" lIns="91440" tIns="45720" rIns="91440" bIns="45720">
            <a:spAutoFit/>
            <a:scene3d>
              <a:camera prst="orthographicFront">
                <a:rot lat="1800000" lon="21299976" rev="900000"/>
              </a:camera>
              <a:lightRig rig="glow" dir="t">
                <a:rot lat="0" lon="0" rev="3600000"/>
              </a:lightRig>
            </a:scene3d>
            <a:sp3d prstMaterial="softEdge">
              <a:bevelT w="29210" h="16510"/>
              <a:contourClr>
                <a:schemeClr val="accent4">
                  <a:alpha val="95000"/>
                </a:schemeClr>
              </a:contourClr>
            </a:sp3d>
          </a:bodyPr>
          <a:lstStyle/>
          <a:p>
            <a:pPr algn="ctr"/>
            <a:r>
              <a:rPr lang="ru-RU" sz="54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39700">
                    <a:schemeClr val="accent3">
                      <a:satMod val="175000"/>
                      <a:alpha val="40000"/>
                    </a:schemeClr>
                  </a:glow>
                  <a:outerShdw blurRad="88000" dist="50800" dir="5040000" algn="tl">
                    <a:schemeClr val="accent4">
                      <a:tint val="80000"/>
                      <a:satMod val="250000"/>
                      <a:alpha val="45000"/>
                    </a:schemeClr>
                  </a:outerShdw>
                </a:effectLst>
              </a:rPr>
              <a:t>Творческие работы</a:t>
            </a:r>
          </a:p>
          <a:p>
            <a:pPr algn="ctr"/>
            <a:r>
              <a:rPr lang="ru-RU" sz="5400" b="1" i="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39700">
                    <a:schemeClr val="accent3">
                      <a:satMod val="175000"/>
                      <a:alpha val="40000"/>
                    </a:schemeClr>
                  </a:glow>
                  <a:outerShdw blurRad="88000" dist="50800" dir="5040000" algn="tl">
                    <a:schemeClr val="accent4">
                      <a:tint val="80000"/>
                      <a:satMod val="250000"/>
                      <a:alpha val="45000"/>
                    </a:schemeClr>
                  </a:outerShdw>
                </a:effectLst>
              </a:rPr>
              <a:t> учащихся</a:t>
            </a:r>
            <a:endParaRPr lang="ru-RU" sz="5400" b="1" i="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39700">
                  <a:schemeClr val="accent3">
                    <a:satMod val="175000"/>
                    <a:alpha val="40000"/>
                  </a:schemeClr>
                </a:glow>
                <a:outerShdw blurRad="88000" dist="50800" dir="5040000" algn="tl">
                  <a:schemeClr val="accent4">
                    <a:tint val="80000"/>
                    <a:satMod val="250000"/>
                    <a:alpha val="45000"/>
                  </a:schemeClr>
                </a:outerShdw>
              </a:effectLst>
            </a:endParaRPr>
          </a:p>
        </p:txBody>
      </p:sp>
      <p:pic>
        <p:nvPicPr>
          <p:cNvPr id="7169" name="Picture 1" descr="C:\Users\Assel\Desktop\Новая папка\DSC03908.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5496" y="4725144"/>
            <a:ext cx="2376264" cy="223224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sel\Desktop\Для семинара\DSC0383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3429001"/>
            <a:ext cx="4464496" cy="3240360"/>
          </a:xfrm>
          <a:prstGeom prst="rect">
            <a:avLst/>
          </a:prstGeom>
          <a:ln>
            <a:noFill/>
          </a:ln>
          <a:effectLst>
            <a:outerShdw blurRad="190500" algn="tl" rotWithShape="0">
              <a:srgbClr val="000000">
                <a:alpha val="70000"/>
              </a:srgbClr>
            </a:outerShdw>
          </a:effectLst>
        </p:spPr>
      </p:pic>
      <p:pic>
        <p:nvPicPr>
          <p:cNvPr id="1027" name="Picture 3" descr="C:\Users\Assel\Desktop\7 папок\Фотки - вечерняя школа\DSC03459.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7504" y="72008"/>
            <a:ext cx="2368244" cy="3284984"/>
          </a:xfrm>
          <a:prstGeom prst="rect">
            <a:avLst/>
          </a:prstGeom>
          <a:noFill/>
        </p:spPr>
      </p:pic>
      <p:pic>
        <p:nvPicPr>
          <p:cNvPr id="8" name="Picture 3" descr="C:\Users\Assel\Desktop\7 папок\Фотки - вечерняя школа\DSC0382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55776" y="116632"/>
            <a:ext cx="3839593" cy="3240360"/>
          </a:xfrm>
          <a:prstGeom prst="rect">
            <a:avLst/>
          </a:prstGeom>
          <a:noFill/>
        </p:spPr>
      </p:pic>
      <p:pic>
        <p:nvPicPr>
          <p:cNvPr id="6" name="Picture 3" descr="C:\Users\Assel\Desktop\7 папок\Фотки - вечерняя школа\DSC0345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2040" y="3429000"/>
            <a:ext cx="3960439" cy="3240360"/>
          </a:xfrm>
          <a:prstGeom prst="rect">
            <a:avLst/>
          </a:prstGeom>
          <a:noFill/>
        </p:spPr>
      </p:pic>
      <p:pic>
        <p:nvPicPr>
          <p:cNvPr id="7" name="Picture 6" descr="C:\Users\Assel\Desktop\7 папок\Фотки - вечерняя школа\DSC03573.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79704" y="72008"/>
            <a:ext cx="2556792" cy="3356992"/>
          </a:xfrm>
          <a:prstGeom prst="rect">
            <a:avLst/>
          </a:prstGeom>
          <a:ln>
            <a:noFill/>
          </a:ln>
          <a:effectLst>
            <a:outerShdw blurRad="190500" algn="tl" rotWithShape="0">
              <a:srgbClr val="000000">
                <a:alpha val="70000"/>
              </a:srgbClr>
            </a:outerShdw>
          </a:effectLst>
        </p:spPr>
      </p:pic>
      <p:sp>
        <p:nvSpPr>
          <p:cNvPr id="10" name="TextBox 9"/>
          <p:cNvSpPr txBox="1"/>
          <p:nvPr/>
        </p:nvSpPr>
        <p:spPr>
          <a:xfrm>
            <a:off x="4355976" y="0"/>
            <a:ext cx="3456384" cy="1569660"/>
          </a:xfrm>
          <a:prstGeom prst="rect">
            <a:avLst/>
          </a:prstGeom>
          <a:noFill/>
        </p:spPr>
        <p:txBody>
          <a:bodyPr wrap="square" rtlCol="0">
            <a:spAutoFit/>
          </a:bodyPr>
          <a:lstStyle/>
          <a:p>
            <a:r>
              <a:rPr lang="ru-RU" sz="3200" dirty="0" smtClean="0">
                <a:solidFill>
                  <a:srgbClr val="FFFF00"/>
                </a:solidFill>
                <a:effectLst>
                  <a:glow rad="139700">
                    <a:schemeClr val="accent3">
                      <a:satMod val="175000"/>
                      <a:alpha val="40000"/>
                    </a:schemeClr>
                  </a:glow>
                </a:effectLst>
              </a:rPr>
              <a:t>Виды работ: индивидуальная, </a:t>
            </a:r>
          </a:p>
          <a:p>
            <a:r>
              <a:rPr lang="ru-RU" sz="3200" dirty="0" smtClean="0">
                <a:solidFill>
                  <a:srgbClr val="FFFF00"/>
                </a:solidFill>
                <a:effectLst>
                  <a:glow rad="139700">
                    <a:schemeClr val="accent3">
                      <a:satMod val="175000"/>
                      <a:alpha val="40000"/>
                    </a:schemeClr>
                  </a:glow>
                </a:effectLst>
              </a:rPr>
              <a:t>парная, групповая.</a:t>
            </a:r>
            <a:endParaRPr lang="ru-RU" sz="3200" dirty="0">
              <a:solidFill>
                <a:srgbClr val="FFFF00"/>
              </a:solidFill>
              <a:effectLst>
                <a:glow rad="139700">
                  <a:schemeClr val="accent3">
                    <a:satMod val="175000"/>
                    <a:alpha val="40000"/>
                  </a:schemeClr>
                </a:glow>
              </a:effectLst>
            </a:endParaRPr>
          </a:p>
        </p:txBody>
      </p:sp>
    </p:spTree>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C:\Users\Assel\Desktop\7 папок\Фотки - вечерняя школа\IMG_989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35896" y="4581128"/>
            <a:ext cx="2232248" cy="2400266"/>
          </a:xfrm>
          <a:prstGeom prst="rect">
            <a:avLst/>
          </a:prstGeom>
          <a:ln>
            <a:noFill/>
          </a:ln>
          <a:effectLst>
            <a:softEdge rad="112500"/>
          </a:effectLst>
        </p:spPr>
      </p:pic>
      <p:pic>
        <p:nvPicPr>
          <p:cNvPr id="3077" name="Picture 5" descr="C:\Users\Assel\Desktop\7 папок\Фотки - вечерняя школа\IMG_998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496" y="0"/>
            <a:ext cx="4824022" cy="3645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Прямоугольник с двумя вырезанными противолежащими углами 8"/>
          <p:cNvSpPr/>
          <p:nvPr/>
        </p:nvSpPr>
        <p:spPr>
          <a:xfrm>
            <a:off x="6516216" y="2060848"/>
            <a:ext cx="72008" cy="7200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81" name="Picture 9" descr="C:\Users\Assel\Desktop\7 папок\Фотки - вечерняя школа\IMG_991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24536" y="0"/>
            <a:ext cx="4283968" cy="3645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9" name="Picture 7" descr="C:\Users\Assel\Desktop\7 папок\Фотки - вечерняя школа\IMG_9954.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85696" y="3645024"/>
            <a:ext cx="3422808" cy="32129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5" name="Picture 3" descr="C:\Users\Assel\Desktop\7 папок\Фотки - вечерняя школа\IMG_9955.JPG"/>
          <p:cNvPicPr>
            <a:picLocks noGrp="1" noChangeAspect="1" noChangeArrowheads="1"/>
          </p:cNvPicPr>
          <p:nvPr>
            <p:ph idx="1"/>
          </p:nvPr>
        </p:nvPicPr>
        <p:blipFill>
          <a:blip r:embed="rId7" cstate="screen">
            <a:extLst>
              <a:ext uri="{28A0092B-C50C-407E-A947-70E740481C1C}">
                <a14:useLocalDpi xmlns:a14="http://schemas.microsoft.com/office/drawing/2010/main"/>
              </a:ext>
            </a:extLst>
          </a:blip>
          <a:srcRect/>
          <a:stretch>
            <a:fillRect/>
          </a:stretch>
        </p:blipFill>
        <p:spPr bwMode="auto">
          <a:xfrm>
            <a:off x="35496" y="3617210"/>
            <a:ext cx="3779912" cy="32681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8" name="Picture 6" descr="C:\Users\Assel\Desktop\7 папок\Фотки - вечерняя школа\IMG_9943.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39752" y="1484784"/>
            <a:ext cx="4178713" cy="3573016"/>
          </a:xfrm>
          <a:prstGeom prst="ellipse">
            <a:avLst/>
          </a:prstGeom>
          <a:ln>
            <a:noFill/>
          </a:ln>
          <a:effectLst>
            <a:softEdge rad="112500"/>
          </a:effectLst>
        </p:spPr>
      </p:pic>
    </p:spTree>
  </p:cSld>
  <p:clrMapOvr>
    <a:masterClrMapping/>
  </p:clrMapOvr>
  <p:transition>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4" descr="C:\Users\Assel\Desktop\Для семинара\DSC03843.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827584" y="188640"/>
            <a:ext cx="7585388" cy="6480720"/>
          </a:xfrm>
          <a:prstGeom prst="rect">
            <a:avLst/>
          </a:prstGeom>
          <a:ln>
            <a:noFill/>
          </a:ln>
          <a:effectLst>
            <a:outerShdw blurRad="190500" algn="tl" rotWithShape="0">
              <a:srgbClr val="000000">
                <a:alpha val="70000"/>
              </a:srgbClr>
            </a:outerShdw>
          </a:effectLst>
        </p:spPr>
      </p:pic>
    </p:spTree>
  </p:cSld>
  <p:clrMapOvr>
    <a:masterClrMapping/>
  </p:clrMapOvr>
  <p:transition>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260648"/>
            <a:ext cx="8640960" cy="6336704"/>
          </a:xfrm>
        </p:spPr>
        <p:txBody>
          <a:bodyPr>
            <a:normAutofit/>
          </a:bodyPr>
          <a:lstStyle/>
          <a:p>
            <a:pPr algn="just" fontAlgn="base"/>
            <a:endParaRPr lang="ru-RU" b="1" i="1" dirty="0" smtClean="0">
              <a:solidFill>
                <a:schemeClr val="tx1"/>
              </a:solidFill>
              <a:latin typeface="Times New Roman" pitchFamily="18" charset="0"/>
              <a:cs typeface="Times New Roman" pitchFamily="18" charset="0"/>
            </a:endParaRPr>
          </a:p>
          <a:p>
            <a:pPr algn="just" fontAlgn="base"/>
            <a:endParaRPr lang="ru-RU" b="1" i="1" dirty="0" smtClean="0">
              <a:solidFill>
                <a:schemeClr val="tx1"/>
              </a:solidFill>
              <a:latin typeface="Times New Roman" pitchFamily="18" charset="0"/>
              <a:cs typeface="Times New Roman" pitchFamily="18" charset="0"/>
            </a:endParaRPr>
          </a:p>
          <a:p>
            <a:pPr algn="just" fontAlgn="base"/>
            <a:r>
              <a:rPr lang="ru-RU" sz="3200" b="1" i="1" dirty="0" smtClean="0">
                <a:solidFill>
                  <a:schemeClr val="bg1"/>
                </a:solidFill>
                <a:latin typeface="Times New Roman" pitchFamily="18" charset="0"/>
                <a:cs typeface="Times New Roman" pitchFamily="18" charset="0"/>
              </a:rPr>
              <a:t>„Именно через образование мы хотим возродить в нашем </a:t>
            </a:r>
            <a:r>
              <a:rPr lang="kk-KZ" sz="3200" b="1" i="1" dirty="0" smtClean="0">
                <a:solidFill>
                  <a:schemeClr val="bg1"/>
                </a:solidFill>
                <a:latin typeface="Times New Roman" pitchFamily="18" charset="0"/>
                <a:cs typeface="Times New Roman" pitchFamily="18" charset="0"/>
              </a:rPr>
              <a:t>обществе нравственно-духовные ценности, </a:t>
            </a:r>
            <a:r>
              <a:rPr lang="ru-RU" sz="3200" b="1" i="1" dirty="0" smtClean="0">
                <a:solidFill>
                  <a:schemeClr val="bg1"/>
                </a:solidFill>
                <a:latin typeface="Times New Roman" pitchFamily="18" charset="0"/>
                <a:cs typeface="Times New Roman" pitchFamily="18" charset="0"/>
              </a:rPr>
              <a:t>чтобы каждый человек мог в полной мере реализовать заложенные в нем от рождения способности и тем самым принести пользу не только нашему государству,  но и всем </a:t>
            </a:r>
            <a:r>
              <a:rPr lang="ru-RU" sz="3200" b="1" i="1" dirty="0" err="1" smtClean="0">
                <a:solidFill>
                  <a:schemeClr val="bg1"/>
                </a:solidFill>
                <a:latin typeface="Times New Roman" pitchFamily="18" charset="0"/>
                <a:cs typeface="Times New Roman" pitchFamily="18" charset="0"/>
              </a:rPr>
              <a:t>людя</a:t>
            </a:r>
            <a:r>
              <a:rPr lang="kk-KZ" sz="3200" b="1" i="1" dirty="0" smtClean="0">
                <a:solidFill>
                  <a:schemeClr val="bg1"/>
                </a:solidFill>
                <a:latin typeface="Times New Roman" pitchFamily="18" charset="0"/>
                <a:cs typeface="Times New Roman" pitchFamily="18" charset="0"/>
              </a:rPr>
              <a:t>м на Земле</a:t>
            </a:r>
            <a:r>
              <a:rPr lang="ru-RU" sz="3200" b="1" i="1" dirty="0" smtClean="0">
                <a:solidFill>
                  <a:schemeClr val="bg1"/>
                </a:solidFill>
                <a:latin typeface="Times New Roman" pitchFamily="18" charset="0"/>
                <a:cs typeface="Times New Roman" pitchFamily="18" charset="0"/>
              </a:rPr>
              <a:t>”</a:t>
            </a:r>
          </a:p>
          <a:p>
            <a:endParaRPr lang="kk-KZ" sz="3500" b="1" i="1" dirty="0" smtClean="0">
              <a:solidFill>
                <a:schemeClr val="tx1"/>
              </a:solidFill>
              <a:latin typeface="Times New Roman" pitchFamily="18" charset="0"/>
              <a:cs typeface="Times New Roman" pitchFamily="18" charset="0"/>
            </a:endParaRPr>
          </a:p>
          <a:p>
            <a:pPr algn="r"/>
            <a:r>
              <a:rPr lang="kk-KZ" sz="3400" b="1" i="1" dirty="0" smtClean="0">
                <a:solidFill>
                  <a:srgbClr val="002060"/>
                </a:solidFill>
                <a:latin typeface="Times New Roman" pitchFamily="18" charset="0"/>
                <a:cs typeface="Times New Roman" pitchFamily="18" charset="0"/>
              </a:rPr>
              <a:t>Назарбаева Сара Алпысовна</a:t>
            </a:r>
            <a:endParaRPr lang="ru-RU" sz="3400" dirty="0" smtClean="0">
              <a:solidFill>
                <a:srgbClr val="002060"/>
              </a:solidFill>
              <a:latin typeface="Times New Roman" pitchFamily="18" charset="0"/>
              <a:cs typeface="Times New Roman" pitchFamily="18" charset="0"/>
            </a:endParaRPr>
          </a:p>
          <a:p>
            <a:endParaRPr lang="ru-RU" dirty="0"/>
          </a:p>
        </p:txBody>
      </p:sp>
    </p:spTree>
  </p:cSld>
  <p:clrMapOvr>
    <a:masterClrMapping/>
  </p:clrMapOvr>
  <p:transition>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026" name="Picture 2" descr="C:\Users\Assel\Desktop\tcvet326.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Прямоугольник 4"/>
          <p:cNvSpPr/>
          <p:nvPr/>
        </p:nvSpPr>
        <p:spPr>
          <a:xfrm>
            <a:off x="1547664" y="3573016"/>
            <a:ext cx="6552728" cy="1754326"/>
          </a:xfrm>
          <a:prstGeom prst="rect">
            <a:avLst/>
          </a:prstGeom>
          <a:noFill/>
          <a:scene3d>
            <a:camera prst="orthographicFront"/>
            <a:lightRig rig="flat" dir="tl">
              <a:rot lat="0" lon="0" rev="6600000"/>
            </a:lightRig>
          </a:scene3d>
          <a:sp3d>
            <a:bevelT prst="convex"/>
          </a:sp3d>
        </p:spPr>
        <p:txBody>
          <a:bodyPr wrap="square" lIns="91440" tIns="45720" rIns="91440" bIns="45720">
            <a:prstTxWarp prst="textArchUp">
              <a:avLst/>
            </a:prstTxWarp>
            <a:spAutoFit/>
            <a:sp3d extrusionH="25400" contourW="8890">
              <a:bevelT w="38100" h="31750"/>
              <a:contourClr>
                <a:schemeClr val="accent2">
                  <a:shade val="75000"/>
                </a:schemeClr>
              </a:contourClr>
            </a:sp3d>
          </a:bodyPr>
          <a:lstStyle/>
          <a:p>
            <a:pPr algn="ctr"/>
            <a:r>
              <a:rPr lang="ru-RU" sz="6600" b="1" cap="none" spc="0" dirty="0" err="1" smtClean="0">
                <a:ln w="11430"/>
                <a:solidFill>
                  <a:srgbClr val="800080"/>
                </a:solidFill>
                <a:effectLst>
                  <a:glow rad="139700">
                    <a:schemeClr val="accent4">
                      <a:satMod val="175000"/>
                      <a:alpha val="40000"/>
                    </a:schemeClr>
                  </a:glow>
                  <a:outerShdw blurRad="50800" dist="39000" dir="5460000" algn="tl">
                    <a:srgbClr val="000000">
                      <a:alpha val="38000"/>
                    </a:srgbClr>
                  </a:outerShdw>
                </a:effectLst>
              </a:rPr>
              <a:t>Назарларыңызға</a:t>
            </a:r>
            <a:r>
              <a:rPr lang="ru-RU" sz="6600" b="1" cap="none" spc="0" dirty="0" smtClean="0">
                <a:ln w="11430"/>
                <a:solidFill>
                  <a:srgbClr val="800080"/>
                </a:solidFill>
                <a:effectLst>
                  <a:glow rad="139700">
                    <a:schemeClr val="accent4">
                      <a:satMod val="175000"/>
                      <a:alpha val="40000"/>
                    </a:schemeClr>
                  </a:glow>
                  <a:outerShdw blurRad="50800" dist="39000" dir="5460000" algn="tl">
                    <a:srgbClr val="000000">
                      <a:alpha val="38000"/>
                    </a:srgbClr>
                  </a:outerShdw>
                </a:effectLst>
              </a:rPr>
              <a:t> </a:t>
            </a:r>
          </a:p>
          <a:p>
            <a:pPr algn="ctr"/>
            <a:r>
              <a:rPr lang="kk-KZ" sz="6600" b="1" dirty="0" smtClean="0">
                <a:ln w="11430"/>
                <a:solidFill>
                  <a:srgbClr val="800080"/>
                </a:solidFill>
                <a:effectLst>
                  <a:glow rad="139700">
                    <a:schemeClr val="accent4">
                      <a:satMod val="175000"/>
                      <a:alpha val="40000"/>
                    </a:schemeClr>
                  </a:glow>
                  <a:outerShdw blurRad="50800" dist="39000" dir="5460000" algn="tl">
                    <a:srgbClr val="000000">
                      <a:alpha val="38000"/>
                    </a:srgbClr>
                  </a:outerShdw>
                </a:effectLst>
              </a:rPr>
              <a:t>рахмет!</a:t>
            </a:r>
            <a:endParaRPr lang="ru-RU" sz="6600" b="1" cap="none" spc="0" dirty="0">
              <a:ln w="11430"/>
              <a:solidFill>
                <a:srgbClr val="800080"/>
              </a:solidFill>
              <a:effectLst>
                <a:glow rad="139700">
                  <a:schemeClr val="accent4">
                    <a:satMod val="175000"/>
                    <a:alpha val="40000"/>
                  </a:schemeClr>
                </a:glow>
                <a:outerShdw blurRad="50800" dist="39000" dir="5460000" algn="tl">
                  <a:srgbClr val="000000">
                    <a:alpha val="38000"/>
                  </a:srgbClr>
                </a:outerShdw>
              </a:effectLst>
            </a:endParaRPr>
          </a:p>
        </p:txBody>
      </p:sp>
    </p:spTree>
  </p:cSld>
  <p:clrMapOvr>
    <a:masterClrMapping/>
  </p:clrMapOvr>
  <p:transition>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8748464" cy="6309320"/>
          </a:xfrm>
        </p:spPr>
        <p:txBody>
          <a:bodyPr>
            <a:normAutofit fontScale="92500" lnSpcReduction="10000"/>
          </a:bodyPr>
          <a:lstStyle/>
          <a:p>
            <a:pPr algn="ctr">
              <a:buNone/>
            </a:pPr>
            <a:endParaRPr lang="kk-KZ" sz="1600" b="1" i="1" dirty="0" smtClean="0">
              <a:latin typeface="Arial" pitchFamily="34" charset="0"/>
              <a:cs typeface="Arial" pitchFamily="34" charset="0"/>
            </a:endParaRPr>
          </a:p>
          <a:p>
            <a:pPr algn="ctr">
              <a:buNone/>
            </a:pPr>
            <a:r>
              <a:rPr lang="kk-KZ" sz="2400" b="1" i="1" dirty="0" smtClean="0">
                <a:solidFill>
                  <a:srgbClr val="002060"/>
                </a:solidFill>
                <a:latin typeface="Arial" pitchFamily="34" charset="0"/>
                <a:cs typeface="Arial" pitchFamily="34" charset="0"/>
              </a:rPr>
              <a:t>Байлық (“Богатство” )</a:t>
            </a:r>
          </a:p>
          <a:p>
            <a:pPr algn="ctr">
              <a:buNone/>
            </a:pPr>
            <a:endParaRPr lang="kk-KZ" sz="2400" b="1" i="1" dirty="0" smtClean="0">
              <a:solidFill>
                <a:srgbClr val="002060"/>
              </a:solidFill>
              <a:latin typeface="Arial" pitchFamily="34" charset="0"/>
              <a:cs typeface="Arial" pitchFamily="34" charset="0"/>
            </a:endParaRPr>
          </a:p>
          <a:p>
            <a:pPr algn="just">
              <a:buNone/>
            </a:pPr>
            <a:r>
              <a:rPr lang="kk-KZ" sz="2000" b="1" i="1" dirty="0" smtClean="0">
                <a:latin typeface="Arial" pitchFamily="34" charset="0"/>
                <a:cs typeface="Arial" pitchFamily="34" charset="0"/>
              </a:rPr>
              <a:t>		</a:t>
            </a:r>
            <a:r>
              <a:rPr lang="kk-KZ" sz="1900" b="1" i="1" dirty="0" smtClean="0">
                <a:solidFill>
                  <a:schemeClr val="bg1"/>
                </a:solidFill>
                <a:latin typeface="Arial" pitchFamily="34" charset="0"/>
                <a:cs typeface="Arial" pitchFamily="34" charset="0"/>
              </a:rPr>
              <a:t>Бір жарлы жігіт жас күнінде өзін оқытқан ұстазына жолығып, өзінің бұл күнде кедей екенін айтып, мұңын шақты. Онымен бірге оқыған серіктерінің көбі бай болып, кейбіреулері жұртқа қадірлі кісі болып кеткенде, өзінің әрқашан көрген күні жоқшылық екенін айтады. </a:t>
            </a:r>
          </a:p>
          <a:p>
            <a:pPr algn="just">
              <a:buNone/>
            </a:pPr>
            <a:r>
              <a:rPr lang="kk-KZ" sz="1900" b="1" i="1" dirty="0" smtClean="0">
                <a:solidFill>
                  <a:schemeClr val="bg1"/>
                </a:solidFill>
                <a:latin typeface="Arial" pitchFamily="34" charset="0"/>
                <a:cs typeface="Arial" pitchFamily="34" charset="0"/>
              </a:rPr>
              <a:t>           - Қалайша сен өзің айтқандай кедейсің? – деді ұстазы. – Сенің денің сау, қол-аяғың аман, жұмысқа жарарлықсың, - және шәкіртінің оң қолын көрсетіп сұрады: - сен мына қолыңды мың сомға кестіруге рұқсат етер ме едің?                                                               </a:t>
            </a:r>
          </a:p>
          <a:p>
            <a:pPr algn="just">
              <a:buNone/>
            </a:pPr>
            <a:r>
              <a:rPr lang="kk-KZ" sz="1900" b="1" i="1" dirty="0" smtClean="0">
                <a:solidFill>
                  <a:schemeClr val="bg1"/>
                </a:solidFill>
                <a:latin typeface="Arial" pitchFamily="34" charset="0"/>
                <a:cs typeface="Arial" pitchFamily="34" charset="0"/>
              </a:rPr>
              <a:t>           - Құдай сақтасын! Он мың сомға да кестірмеспін! – деді жігіт.</a:t>
            </a:r>
          </a:p>
          <a:p>
            <a:pPr algn="just">
              <a:buNone/>
            </a:pPr>
            <a:r>
              <a:rPr lang="kk-KZ" sz="1900" b="1" i="1" dirty="0" smtClean="0">
                <a:solidFill>
                  <a:schemeClr val="bg1"/>
                </a:solidFill>
                <a:latin typeface="Arial" pitchFamily="34" charset="0"/>
                <a:cs typeface="Arial" pitchFamily="34" charset="0"/>
              </a:rPr>
              <a:t>           - Қаншаға берер едің жарық дүниені көретұғын қырағы көздеріңді, сақ құлақтарыңды, мықты аяқтарыңды? – деді ұстаз. </a:t>
            </a:r>
          </a:p>
          <a:p>
            <a:pPr algn="just">
              <a:buNone/>
            </a:pPr>
            <a:r>
              <a:rPr lang="kk-KZ" sz="1900" b="1" i="1" dirty="0" smtClean="0">
                <a:solidFill>
                  <a:schemeClr val="bg1"/>
                </a:solidFill>
                <a:latin typeface="Arial" pitchFamily="34" charset="0"/>
                <a:cs typeface="Arial" pitchFamily="34" charset="0"/>
              </a:rPr>
              <a:t>           - Мен бұларды дүниенің малына айырбастамас едім,  - деді шәкірт. Сонда ұстаз шәкіртке:</a:t>
            </a:r>
          </a:p>
          <a:p>
            <a:pPr algn="just">
              <a:buNone/>
            </a:pPr>
            <a:r>
              <a:rPr lang="kk-KZ" sz="1900" b="1" i="1" dirty="0" smtClean="0">
                <a:solidFill>
                  <a:schemeClr val="bg1"/>
                </a:solidFill>
                <a:latin typeface="Arial" pitchFamily="34" charset="0"/>
                <a:cs typeface="Arial" pitchFamily="34" charset="0"/>
              </a:rPr>
              <a:t>           - Қалайша енді осынша байлыққа ие бола тұрып, жарлымын дейсің? – деді.           </a:t>
            </a:r>
          </a:p>
          <a:p>
            <a:pPr algn="r">
              <a:buNone/>
            </a:pPr>
            <a:endParaRPr lang="kk-KZ" sz="1900" b="1" i="1" dirty="0" smtClean="0">
              <a:solidFill>
                <a:schemeClr val="bg1"/>
              </a:solidFill>
              <a:latin typeface="Arial" pitchFamily="34" charset="0"/>
              <a:cs typeface="Arial" pitchFamily="34" charset="0"/>
            </a:endParaRPr>
          </a:p>
          <a:p>
            <a:pPr algn="r">
              <a:buNone/>
            </a:pPr>
            <a:r>
              <a:rPr lang="kk-KZ" sz="1900" b="1" i="1" dirty="0" smtClean="0">
                <a:solidFill>
                  <a:schemeClr val="bg1"/>
                </a:solidFill>
                <a:latin typeface="Arial" pitchFamily="34" charset="0"/>
                <a:cs typeface="Arial" pitchFamily="34" charset="0"/>
              </a:rPr>
              <a:t>(М. Дулатов)</a:t>
            </a:r>
          </a:p>
          <a:p>
            <a:pPr algn="r">
              <a:buNone/>
            </a:pPr>
            <a:r>
              <a:rPr lang="kk-KZ" sz="1900" b="1" i="1" dirty="0" smtClean="0">
                <a:latin typeface="Arial" pitchFamily="34" charset="0"/>
                <a:cs typeface="Arial" pitchFamily="34" charset="0"/>
              </a:rPr>
              <a:t>              </a:t>
            </a:r>
          </a:p>
          <a:p>
            <a:pPr>
              <a:buNone/>
            </a:pPr>
            <a:endParaRPr lang="kk-KZ" sz="2400" b="1" i="1" dirty="0" smtClean="0">
              <a:latin typeface="Arial" pitchFamily="34" charset="0"/>
              <a:cs typeface="Arial" pitchFamily="34" charset="0"/>
            </a:endParaRPr>
          </a:p>
          <a:p>
            <a:pPr algn="ctr">
              <a:buNone/>
            </a:pPr>
            <a:endParaRPr lang="kk-KZ" sz="2400" b="1" i="1" dirty="0" smtClean="0">
              <a:latin typeface="Arial" pitchFamily="34" charset="0"/>
              <a:cs typeface="Arial" pitchFamily="34" charset="0"/>
            </a:endParaRPr>
          </a:p>
          <a:p>
            <a:pPr algn="ctr">
              <a:buNone/>
            </a:pPr>
            <a:endParaRPr lang="ru-RU" sz="2400" b="1" i="1" dirty="0">
              <a:latin typeface="Arial" pitchFamily="34" charset="0"/>
              <a:cs typeface="Arial" pitchFamily="34" charset="0"/>
            </a:endParaRPr>
          </a:p>
        </p:txBody>
      </p:sp>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5416"/>
            <a:ext cx="8229600" cy="1143000"/>
          </a:xfrm>
        </p:spPr>
        <p:txBody>
          <a:bodyPr>
            <a:noAutofit/>
          </a:bodyPr>
          <a:lstStyle/>
          <a:p>
            <a:r>
              <a:rPr lang="kk-KZ" sz="4000" dirty="0" smtClean="0">
                <a:solidFill>
                  <a:schemeClr val="bg1"/>
                </a:solidFill>
                <a:latin typeface="+mn-lt"/>
              </a:rPr>
              <a:t>Сөздікпен жұмыс </a:t>
            </a:r>
            <a:r>
              <a:rPr lang="kk-KZ" sz="3200" dirty="0" smtClean="0">
                <a:solidFill>
                  <a:schemeClr val="bg1"/>
                </a:solidFill>
                <a:latin typeface="+mn-lt"/>
              </a:rPr>
              <a:t>(словарная работа)</a:t>
            </a:r>
            <a:endParaRPr lang="ru-RU" sz="3200" dirty="0">
              <a:solidFill>
                <a:schemeClr val="bg1"/>
              </a:solidFill>
              <a:latin typeface="+mn-lt"/>
            </a:endParaRPr>
          </a:p>
        </p:txBody>
      </p:sp>
      <p:graphicFrame>
        <p:nvGraphicFramePr>
          <p:cNvPr id="6" name="Таблица 5"/>
          <p:cNvGraphicFramePr>
            <a:graphicFrameLocks noGrp="1"/>
          </p:cNvGraphicFramePr>
          <p:nvPr/>
        </p:nvGraphicFramePr>
        <p:xfrm>
          <a:off x="107504" y="692696"/>
          <a:ext cx="5328592" cy="6096000"/>
        </p:xfrm>
        <a:graphic>
          <a:graphicData uri="http://schemas.openxmlformats.org/drawingml/2006/table">
            <a:tbl>
              <a:tblPr firstRow="1" bandRow="1">
                <a:tableStyleId>{69CF1AB2-1976-4502-BF36-3FF5EA218861}</a:tableStyleId>
              </a:tblPr>
              <a:tblGrid>
                <a:gridCol w="2304256"/>
                <a:gridCol w="3024336"/>
              </a:tblGrid>
              <a:tr h="725996">
                <a:tc>
                  <a:txBody>
                    <a:bodyPr/>
                    <a:lstStyle/>
                    <a:p>
                      <a:r>
                        <a:rPr lang="kk-KZ" sz="2200" dirty="0" smtClean="0"/>
                        <a:t>Мұңын шақты </a:t>
                      </a:r>
                      <a:endParaRPr lang="ru-RU" sz="2200" dirty="0"/>
                    </a:p>
                  </a:txBody>
                  <a:tcPr/>
                </a:tc>
                <a:tc>
                  <a:txBody>
                    <a:bodyPr/>
                    <a:lstStyle/>
                    <a:p>
                      <a:r>
                        <a:rPr lang="ru-RU" sz="2200" dirty="0" smtClean="0"/>
                        <a:t>Изливал душу</a:t>
                      </a:r>
                    </a:p>
                    <a:p>
                      <a:endParaRPr lang="ru-RU" sz="2200" dirty="0"/>
                    </a:p>
                  </a:txBody>
                  <a:tcPr/>
                </a:tc>
              </a:tr>
              <a:tr h="725996">
                <a:tc>
                  <a:txBody>
                    <a:bodyPr/>
                    <a:lstStyle/>
                    <a:p>
                      <a:r>
                        <a:rPr lang="kk-KZ" sz="2200" b="1" dirty="0" smtClean="0"/>
                        <a:t>Жарлы жігіт </a:t>
                      </a:r>
                      <a:endParaRPr lang="ru-RU" sz="2200" b="1" dirty="0"/>
                    </a:p>
                  </a:txBody>
                  <a:tcPr/>
                </a:tc>
                <a:tc>
                  <a:txBody>
                    <a:bodyPr/>
                    <a:lstStyle/>
                    <a:p>
                      <a:r>
                        <a:rPr lang="kk-KZ" sz="2200" b="1" dirty="0" smtClean="0"/>
                        <a:t>Бедный (неимущий) парень</a:t>
                      </a:r>
                      <a:endParaRPr lang="ru-RU" sz="2200" b="1" dirty="0"/>
                    </a:p>
                  </a:txBody>
                  <a:tcPr/>
                </a:tc>
              </a:tr>
              <a:tr h="725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2200" b="1" dirty="0" smtClean="0"/>
                        <a:t>Мықты</a:t>
                      </a:r>
                      <a:r>
                        <a:rPr lang="kk-KZ" sz="2200" b="1" baseline="0" dirty="0" smtClean="0"/>
                        <a:t> аяқтар</a:t>
                      </a:r>
                      <a:endParaRPr lang="ru-RU" sz="2200" b="1" dirty="0" smtClean="0"/>
                    </a:p>
                    <a:p>
                      <a:endParaRPr lang="ru-RU" sz="2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2200" b="1" dirty="0" smtClean="0"/>
                        <a:t>Сильные</a:t>
                      </a:r>
                      <a:r>
                        <a:rPr lang="kk-KZ" sz="2200" b="1" baseline="0" dirty="0" smtClean="0"/>
                        <a:t> ноги</a:t>
                      </a:r>
                      <a:endParaRPr lang="ru-RU" sz="2200" b="1" dirty="0" smtClean="0"/>
                    </a:p>
                  </a:txBody>
                  <a:tcPr/>
                </a:tc>
              </a:tr>
              <a:tr h="725996">
                <a:tc>
                  <a:txBody>
                    <a:bodyPr/>
                    <a:lstStyle/>
                    <a:p>
                      <a:r>
                        <a:rPr lang="kk-KZ" sz="2200" b="1" dirty="0" smtClean="0"/>
                        <a:t>Қадірлі кісі </a:t>
                      </a:r>
                    </a:p>
                    <a:p>
                      <a:endParaRPr lang="ru-RU" sz="2200" b="1" dirty="0"/>
                    </a:p>
                  </a:txBody>
                  <a:tcPr/>
                </a:tc>
                <a:tc>
                  <a:txBody>
                    <a:bodyPr/>
                    <a:lstStyle/>
                    <a:p>
                      <a:r>
                        <a:rPr lang="kk-KZ" sz="2200" b="1" dirty="0" smtClean="0"/>
                        <a:t>Уважаемый человек</a:t>
                      </a:r>
                      <a:endParaRPr lang="ru-RU" sz="2200" b="1" dirty="0"/>
                    </a:p>
                  </a:txBody>
                  <a:tcPr/>
                </a:tc>
              </a:tr>
              <a:tr h="725996">
                <a:tc>
                  <a:txBody>
                    <a:bodyPr/>
                    <a:lstStyle/>
                    <a:p>
                      <a:r>
                        <a:rPr lang="kk-KZ" sz="2200" b="1" dirty="0" smtClean="0"/>
                        <a:t>Дені сау </a:t>
                      </a:r>
                      <a:endParaRPr lang="ru-RU" sz="2200" b="1" dirty="0"/>
                    </a:p>
                  </a:txBody>
                  <a:tcPr/>
                </a:tc>
                <a:tc>
                  <a:txBody>
                    <a:bodyPr/>
                    <a:lstStyle/>
                    <a:p>
                      <a:r>
                        <a:rPr lang="kk-KZ" sz="2200" b="1" dirty="0" smtClean="0"/>
                        <a:t>Здоров </a:t>
                      </a:r>
                    </a:p>
                    <a:p>
                      <a:endParaRPr lang="ru-RU" sz="2200" b="1" dirty="0"/>
                    </a:p>
                  </a:txBody>
                  <a:tcPr/>
                </a:tc>
              </a:tr>
              <a:tr h="725996">
                <a:tc>
                  <a:txBody>
                    <a:bodyPr/>
                    <a:lstStyle/>
                    <a:p>
                      <a:r>
                        <a:rPr lang="kk-KZ" sz="2200" b="1" dirty="0" smtClean="0"/>
                        <a:t>Байлық</a:t>
                      </a:r>
                      <a:endParaRPr lang="ru-RU" sz="2200" b="1" dirty="0"/>
                    </a:p>
                  </a:txBody>
                  <a:tcPr/>
                </a:tc>
                <a:tc>
                  <a:txBody>
                    <a:bodyPr/>
                    <a:lstStyle/>
                    <a:p>
                      <a:r>
                        <a:rPr lang="kk-KZ" sz="2200" b="1" dirty="0" smtClean="0"/>
                        <a:t>Богатство</a:t>
                      </a:r>
                    </a:p>
                    <a:p>
                      <a:endParaRPr lang="ru-RU" sz="2200" b="1" dirty="0"/>
                    </a:p>
                  </a:txBody>
                  <a:tcPr/>
                </a:tc>
              </a:tr>
              <a:tr h="725996">
                <a:tc>
                  <a:txBody>
                    <a:bodyPr/>
                    <a:lstStyle/>
                    <a:p>
                      <a:r>
                        <a:rPr lang="kk-KZ" sz="2200" b="1" smtClean="0"/>
                        <a:t>Қырағы</a:t>
                      </a:r>
                      <a:r>
                        <a:rPr lang="kk-KZ" sz="2200" b="1" baseline="0" smtClean="0"/>
                        <a:t> көздер</a:t>
                      </a:r>
                      <a:endParaRPr lang="ru-RU" sz="2200" b="1" dirty="0"/>
                    </a:p>
                  </a:txBody>
                  <a:tcPr/>
                </a:tc>
                <a:tc>
                  <a:txBody>
                    <a:bodyPr/>
                    <a:lstStyle/>
                    <a:p>
                      <a:r>
                        <a:rPr lang="kk-KZ" sz="2200" b="1" dirty="0" smtClean="0"/>
                        <a:t>Зоркие глаза</a:t>
                      </a:r>
                    </a:p>
                    <a:p>
                      <a:endParaRPr lang="ru-RU" sz="2200" b="1" dirty="0"/>
                    </a:p>
                  </a:txBody>
                  <a:tcPr/>
                </a:tc>
              </a:tr>
              <a:tr h="725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2200" b="1" smtClean="0"/>
                        <a:t>Жоқшылық</a:t>
                      </a:r>
                      <a:endParaRPr lang="ru-RU" sz="2200" b="1" smtClean="0"/>
                    </a:p>
                    <a:p>
                      <a:endParaRPr lang="ru-RU" sz="2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2200" b="1" dirty="0" smtClean="0"/>
                        <a:t>Нищета, бедность</a:t>
                      </a:r>
                      <a:endParaRPr lang="ru-RU" sz="2200" b="1" dirty="0" smtClean="0"/>
                    </a:p>
                    <a:p>
                      <a:endParaRPr lang="ru-RU" sz="2200" b="1" dirty="0"/>
                    </a:p>
                  </a:txBody>
                  <a:tcPr/>
                </a:tc>
              </a:tr>
            </a:tbl>
          </a:graphicData>
        </a:graphic>
      </p:graphicFrame>
      <p:pic>
        <p:nvPicPr>
          <p:cNvPr id="7" name="Picture 4" descr="C:\Users\Assel\Desktop\Для семинара\DSC0395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08104" y="4077072"/>
            <a:ext cx="3540491" cy="244827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10" name="Picture 4" descr="C:\Users\Assel\Desktop\7 папок\Фотки - вечерняя школа\DSC0379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08104" y="934998"/>
            <a:ext cx="3563888" cy="292605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cSld>
  <p:clrMapOvr>
    <a:masterClrMapping/>
  </p:clrMapOvr>
  <p:transition>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8748464" cy="6309320"/>
          </a:xfrm>
        </p:spPr>
        <p:txBody>
          <a:bodyPr>
            <a:normAutofit fontScale="92500" lnSpcReduction="10000"/>
          </a:bodyPr>
          <a:lstStyle/>
          <a:p>
            <a:pPr algn="ctr">
              <a:buNone/>
            </a:pPr>
            <a:endParaRPr lang="kk-KZ" sz="1600" b="1" i="1" dirty="0" smtClean="0">
              <a:latin typeface="Arial" pitchFamily="34" charset="0"/>
              <a:cs typeface="Arial" pitchFamily="34" charset="0"/>
            </a:endParaRPr>
          </a:p>
          <a:p>
            <a:pPr algn="ctr">
              <a:buNone/>
            </a:pPr>
            <a:r>
              <a:rPr lang="kk-KZ" sz="2400" b="1" i="1" dirty="0" smtClean="0">
                <a:solidFill>
                  <a:srgbClr val="002060"/>
                </a:solidFill>
                <a:latin typeface="Arial" pitchFamily="34" charset="0"/>
                <a:cs typeface="Arial" pitchFamily="34" charset="0"/>
              </a:rPr>
              <a:t>Байлық (“Богатство” )</a:t>
            </a:r>
          </a:p>
          <a:p>
            <a:pPr algn="ctr">
              <a:buNone/>
            </a:pPr>
            <a:endParaRPr lang="kk-KZ" sz="2400" b="1" i="1" dirty="0" smtClean="0">
              <a:solidFill>
                <a:srgbClr val="002060"/>
              </a:solidFill>
              <a:latin typeface="Arial" pitchFamily="34" charset="0"/>
              <a:cs typeface="Arial" pitchFamily="34" charset="0"/>
            </a:endParaRPr>
          </a:p>
          <a:p>
            <a:pPr algn="just">
              <a:buNone/>
            </a:pPr>
            <a:r>
              <a:rPr lang="kk-KZ" sz="2000" b="1" i="1" dirty="0" smtClean="0">
                <a:latin typeface="Arial" pitchFamily="34" charset="0"/>
                <a:cs typeface="Arial" pitchFamily="34" charset="0"/>
              </a:rPr>
              <a:t>		</a:t>
            </a:r>
            <a:r>
              <a:rPr lang="kk-KZ" sz="1900" b="1" i="1" dirty="0" smtClean="0">
                <a:solidFill>
                  <a:schemeClr val="bg1"/>
                </a:solidFill>
                <a:latin typeface="Arial" pitchFamily="34" charset="0"/>
                <a:cs typeface="Arial" pitchFamily="34" charset="0"/>
              </a:rPr>
              <a:t>Бір жарлы жігіт жас күнінде өзін оқытқан ұстазына жолығып, өзінің бұл күнде кедей екенін айтып, мұңын шақты. Онымен бірге оқыған серіктерінің көбі бай болып, кейбіреулері жұртқа қадірлі кісі болып кеткенде, өзінің әрқашан көрген күні жоқшылық екенін айтады. </a:t>
            </a:r>
          </a:p>
          <a:p>
            <a:pPr algn="just">
              <a:buNone/>
            </a:pPr>
            <a:r>
              <a:rPr lang="kk-KZ" sz="1900" b="1" i="1" dirty="0" smtClean="0">
                <a:solidFill>
                  <a:schemeClr val="bg1"/>
                </a:solidFill>
                <a:latin typeface="Arial" pitchFamily="34" charset="0"/>
                <a:cs typeface="Arial" pitchFamily="34" charset="0"/>
              </a:rPr>
              <a:t>           - Қалайша сен өзің айтқандай кедейсің? – деді ұстазы. – Сенің денің сау, қол-аяғың аман, жұмысқа жарарлықсың, - және шәкіртінің оң қолын көрсетіп сұрады: - сен мына қолыңды мың сомға кестіруге рұқсат етер ме едің?                                                               </a:t>
            </a:r>
          </a:p>
          <a:p>
            <a:pPr algn="just">
              <a:buNone/>
            </a:pPr>
            <a:r>
              <a:rPr lang="kk-KZ" sz="1900" b="1" i="1" dirty="0" smtClean="0">
                <a:solidFill>
                  <a:schemeClr val="bg1"/>
                </a:solidFill>
                <a:latin typeface="Arial" pitchFamily="34" charset="0"/>
                <a:cs typeface="Arial" pitchFamily="34" charset="0"/>
              </a:rPr>
              <a:t>           - Құдай сақтасын! Он мың сомға да кестірмеспін! – деді жігіт.</a:t>
            </a:r>
          </a:p>
          <a:p>
            <a:pPr algn="just">
              <a:buNone/>
            </a:pPr>
            <a:r>
              <a:rPr lang="kk-KZ" sz="1900" b="1" i="1" dirty="0" smtClean="0">
                <a:solidFill>
                  <a:schemeClr val="bg1"/>
                </a:solidFill>
                <a:latin typeface="Arial" pitchFamily="34" charset="0"/>
                <a:cs typeface="Arial" pitchFamily="34" charset="0"/>
              </a:rPr>
              <a:t>           - Қаншаға берер едің жарық дүниені көретұғын қырағы көздеріңді, сақ құлақтарыңды, мықты аяқтарыңды? – деді ұстаз. </a:t>
            </a:r>
          </a:p>
          <a:p>
            <a:pPr algn="just">
              <a:buNone/>
            </a:pPr>
            <a:r>
              <a:rPr lang="kk-KZ" sz="1900" b="1" i="1" dirty="0" smtClean="0">
                <a:solidFill>
                  <a:schemeClr val="bg1"/>
                </a:solidFill>
                <a:latin typeface="Arial" pitchFamily="34" charset="0"/>
                <a:cs typeface="Arial" pitchFamily="34" charset="0"/>
              </a:rPr>
              <a:t>           - Мен бұларды дүниенің малына айырбастамас едім,  - деді шәкірт. Сонда ұстаз шәкіртке:</a:t>
            </a:r>
          </a:p>
          <a:p>
            <a:pPr algn="just">
              <a:buNone/>
            </a:pPr>
            <a:r>
              <a:rPr lang="kk-KZ" sz="1900" b="1" i="1" dirty="0" smtClean="0">
                <a:solidFill>
                  <a:schemeClr val="bg1"/>
                </a:solidFill>
                <a:latin typeface="Arial" pitchFamily="34" charset="0"/>
                <a:cs typeface="Arial" pitchFamily="34" charset="0"/>
              </a:rPr>
              <a:t>           - Қалайша енді осынша байлыққа ие бола тұрып, жарлымын дейсің? – деді.           </a:t>
            </a:r>
          </a:p>
          <a:p>
            <a:pPr algn="r">
              <a:buNone/>
            </a:pPr>
            <a:endParaRPr lang="kk-KZ" sz="1900" b="1" i="1" dirty="0" smtClean="0">
              <a:solidFill>
                <a:schemeClr val="bg1"/>
              </a:solidFill>
              <a:latin typeface="Arial" pitchFamily="34" charset="0"/>
              <a:cs typeface="Arial" pitchFamily="34" charset="0"/>
            </a:endParaRPr>
          </a:p>
          <a:p>
            <a:pPr algn="r">
              <a:buNone/>
            </a:pPr>
            <a:r>
              <a:rPr lang="kk-KZ" sz="1900" b="1" i="1" dirty="0" smtClean="0">
                <a:solidFill>
                  <a:schemeClr val="bg1"/>
                </a:solidFill>
                <a:latin typeface="Arial" pitchFamily="34" charset="0"/>
                <a:cs typeface="Arial" pitchFamily="34" charset="0"/>
              </a:rPr>
              <a:t>(М. Дулатов)</a:t>
            </a:r>
          </a:p>
          <a:p>
            <a:pPr algn="r">
              <a:buNone/>
            </a:pPr>
            <a:r>
              <a:rPr lang="kk-KZ" sz="1900" b="1" i="1" dirty="0" smtClean="0">
                <a:latin typeface="Arial" pitchFamily="34" charset="0"/>
                <a:cs typeface="Arial" pitchFamily="34" charset="0"/>
              </a:rPr>
              <a:t>              </a:t>
            </a:r>
          </a:p>
          <a:p>
            <a:pPr>
              <a:buNone/>
            </a:pPr>
            <a:endParaRPr lang="kk-KZ" sz="2400" b="1" i="1" dirty="0" smtClean="0">
              <a:latin typeface="Arial" pitchFamily="34" charset="0"/>
              <a:cs typeface="Arial" pitchFamily="34" charset="0"/>
            </a:endParaRPr>
          </a:p>
          <a:p>
            <a:pPr algn="ctr">
              <a:buNone/>
            </a:pPr>
            <a:endParaRPr lang="kk-KZ" sz="2400" b="1" i="1" dirty="0" smtClean="0">
              <a:latin typeface="Arial" pitchFamily="34" charset="0"/>
              <a:cs typeface="Arial" pitchFamily="34" charset="0"/>
            </a:endParaRPr>
          </a:p>
          <a:p>
            <a:pPr algn="ctr">
              <a:buNone/>
            </a:pPr>
            <a:endParaRPr lang="ru-RU" sz="2400" b="1" i="1" dirty="0">
              <a:latin typeface="Arial" pitchFamily="34" charset="0"/>
              <a:cs typeface="Arial" pitchFamily="34" charset="0"/>
            </a:endParaRPr>
          </a:p>
        </p:txBody>
      </p:sp>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4900" dirty="0" smtClean="0">
                <a:solidFill>
                  <a:schemeClr val="bg1"/>
                </a:solidFill>
                <a:latin typeface="+mn-lt"/>
              </a:rPr>
              <a:t>Мәтінге байланысты сұрақтар </a:t>
            </a:r>
            <a:r>
              <a:rPr lang="kk-KZ" sz="4400" dirty="0" smtClean="0">
                <a:solidFill>
                  <a:schemeClr val="bg1"/>
                </a:solidFill>
                <a:latin typeface="+mn-lt"/>
              </a:rPr>
              <a:t>(вопросы по тексту)</a:t>
            </a:r>
            <a:endParaRPr lang="ru-RU" sz="4400" dirty="0">
              <a:solidFill>
                <a:schemeClr val="bg1"/>
              </a:solidFill>
              <a:latin typeface="+mn-lt"/>
            </a:endParaRPr>
          </a:p>
        </p:txBody>
      </p:sp>
      <p:sp>
        <p:nvSpPr>
          <p:cNvPr id="3" name="Содержимое 2"/>
          <p:cNvSpPr>
            <a:spLocks noGrp="1"/>
          </p:cNvSpPr>
          <p:nvPr>
            <p:ph idx="1"/>
          </p:nvPr>
        </p:nvSpPr>
        <p:spPr/>
        <p:txBody>
          <a:bodyPr>
            <a:normAutofit/>
          </a:bodyPr>
          <a:lstStyle/>
          <a:p>
            <a:pPr lvl="1" fontAlgn="base">
              <a:buFont typeface="Wingdings" pitchFamily="2" charset="2"/>
              <a:buChar char="v"/>
            </a:pPr>
            <a:endParaRPr lang="kk-KZ" sz="2800" dirty="0" smtClean="0"/>
          </a:p>
          <a:p>
            <a:pPr lvl="1" fontAlgn="base">
              <a:buFont typeface="Wingdings" pitchFamily="2" charset="2"/>
              <a:buChar char="v"/>
            </a:pPr>
            <a:r>
              <a:rPr lang="kk-KZ" sz="2800" b="1" dirty="0" smtClean="0"/>
              <a:t> Мәтін не туралы? (Байлық)</a:t>
            </a:r>
            <a:endParaRPr lang="ru-RU" sz="2800" b="1" dirty="0" smtClean="0"/>
          </a:p>
          <a:p>
            <a:pPr lvl="1" fontAlgn="base">
              <a:buFont typeface="Wingdings" pitchFamily="2" charset="2"/>
              <a:buChar char="v"/>
            </a:pPr>
            <a:r>
              <a:rPr lang="kk-KZ" sz="2800" b="1" dirty="0" smtClean="0"/>
              <a:t> Негізгі кейіпкерлері кімдер? (жігіт пен    ұстаз) </a:t>
            </a:r>
            <a:endParaRPr lang="ru-RU" sz="2800" b="1" dirty="0" smtClean="0"/>
          </a:p>
          <a:p>
            <a:pPr lvl="1" fontAlgn="base">
              <a:buFont typeface="Wingdings" pitchFamily="2" charset="2"/>
              <a:buChar char="v"/>
            </a:pPr>
            <a:r>
              <a:rPr lang="kk-KZ" sz="2800" b="1" dirty="0" smtClean="0"/>
              <a:t> Шәкірт ұстазына не деп мұңын шақты? </a:t>
            </a:r>
            <a:endParaRPr lang="ru-RU" sz="2800" b="1" dirty="0" smtClean="0"/>
          </a:p>
          <a:p>
            <a:pPr lvl="1" fontAlgn="base">
              <a:buFont typeface="Wingdings" pitchFamily="2" charset="2"/>
              <a:buChar char="v"/>
            </a:pPr>
            <a:r>
              <a:rPr lang="kk-KZ" sz="2800" b="1" dirty="0" smtClean="0"/>
              <a:t> Ұстаз бен шәкірттің арасындағы диалогті    рөлге бөліп оқыңдар. </a:t>
            </a:r>
            <a:endParaRPr lang="ru-RU" sz="2800" b="1" dirty="0" smtClean="0"/>
          </a:p>
          <a:p>
            <a:pPr lvl="1" fontAlgn="base">
              <a:buFont typeface="Wingdings" pitchFamily="2" charset="2"/>
              <a:buChar char="v"/>
            </a:pPr>
            <a:r>
              <a:rPr lang="kk-KZ" sz="2800" b="1" dirty="0" smtClean="0"/>
              <a:t> Автордың негізгі ойы не? Ол мұнымен не айтқысы келді?</a:t>
            </a:r>
            <a:endParaRPr lang="ru-RU" sz="2800" b="1" dirty="0" smtClean="0"/>
          </a:p>
          <a:p>
            <a:pPr lvl="1" fontAlgn="base">
              <a:buNone/>
            </a:pPr>
            <a:endParaRPr lang="ru-RU" sz="2800" b="1" dirty="0" smtClean="0"/>
          </a:p>
          <a:p>
            <a:endParaRPr lang="ru-RU" dirty="0"/>
          </a:p>
        </p:txBody>
      </p:sp>
    </p:spTree>
  </p:cSld>
  <p:clrMapOvr>
    <a:masterClrMapping/>
  </p:clrMapOvr>
  <p:transition>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1" name="Прямоугольник 10"/>
          <p:cNvSpPr/>
          <p:nvPr/>
        </p:nvSpPr>
        <p:spPr>
          <a:xfrm>
            <a:off x="107504" y="1700808"/>
            <a:ext cx="4536504" cy="48245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9" name="Picture 3" descr="C:\Users\Assel\Desktop\7 папок\Фотки - вечерняя школа\DSC0382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88024" y="260648"/>
            <a:ext cx="4176464" cy="3068960"/>
          </a:xfrm>
          <a:prstGeom prst="rect">
            <a:avLst/>
          </a:prstGeom>
          <a:ln>
            <a:noFill/>
          </a:ln>
          <a:effectLst>
            <a:outerShdw blurRad="190500" algn="tl" rotWithShape="0">
              <a:srgbClr val="000000">
                <a:alpha val="70000"/>
              </a:srgbClr>
            </a:outerShdw>
          </a:effectLst>
        </p:spPr>
      </p:pic>
      <p:sp>
        <p:nvSpPr>
          <p:cNvPr id="2" name="Заголовок 1"/>
          <p:cNvSpPr>
            <a:spLocks noGrp="1"/>
          </p:cNvSpPr>
          <p:nvPr>
            <p:ph type="title"/>
          </p:nvPr>
        </p:nvSpPr>
        <p:spPr>
          <a:xfrm>
            <a:off x="0" y="332656"/>
            <a:ext cx="4896544" cy="1143000"/>
          </a:xfrm>
        </p:spPr>
        <p:txBody>
          <a:bodyPr>
            <a:noAutofit/>
          </a:bodyPr>
          <a:lstStyle/>
          <a:p>
            <a:r>
              <a:rPr lang="kk-KZ" sz="3600" i="1" dirty="0" smtClean="0">
                <a:solidFill>
                  <a:schemeClr val="bg1"/>
                </a:solidFill>
                <a:latin typeface="+mn-lt"/>
              </a:rPr>
              <a:t>Карточкамен жұмыс </a:t>
            </a:r>
            <a:br>
              <a:rPr lang="kk-KZ" sz="3600" i="1" dirty="0" smtClean="0">
                <a:solidFill>
                  <a:schemeClr val="bg1"/>
                </a:solidFill>
                <a:latin typeface="+mn-lt"/>
              </a:rPr>
            </a:br>
            <a:r>
              <a:rPr lang="kk-KZ" sz="3200" i="1" dirty="0" smtClean="0">
                <a:solidFill>
                  <a:schemeClr val="bg1"/>
                </a:solidFill>
                <a:latin typeface="+mn-lt"/>
              </a:rPr>
              <a:t>(работа по карточкам)</a:t>
            </a:r>
            <a:endParaRPr lang="ru-RU" sz="3200" i="1" dirty="0">
              <a:solidFill>
                <a:schemeClr val="bg1"/>
              </a:solidFill>
              <a:latin typeface="+mn-lt"/>
            </a:endParaRPr>
          </a:p>
        </p:txBody>
      </p:sp>
      <p:sp>
        <p:nvSpPr>
          <p:cNvPr id="4" name="Содержимое 3"/>
          <p:cNvSpPr>
            <a:spLocks noGrp="1"/>
          </p:cNvSpPr>
          <p:nvPr>
            <p:ph idx="1"/>
          </p:nvPr>
        </p:nvSpPr>
        <p:spPr>
          <a:xfrm>
            <a:off x="539552" y="1788840"/>
            <a:ext cx="8229600" cy="5069160"/>
          </a:xfrm>
        </p:spPr>
        <p:txBody>
          <a:bodyPr>
            <a:normAutofit/>
          </a:bodyPr>
          <a:lstStyle/>
          <a:p>
            <a:pPr>
              <a:buNone/>
            </a:pPr>
            <a:r>
              <a:rPr lang="kk-KZ" sz="2000" b="1" dirty="0" smtClean="0"/>
              <a:t>Карточка № 1</a:t>
            </a:r>
          </a:p>
          <a:p>
            <a:pPr algn="just">
              <a:buNone/>
            </a:pPr>
            <a:r>
              <a:rPr lang="kk-KZ" sz="1800" dirty="0" smtClean="0"/>
              <a:t>Бірінші бағандағы сөздер мен сөз </a:t>
            </a:r>
          </a:p>
          <a:p>
            <a:pPr algn="just">
              <a:buNone/>
            </a:pPr>
            <a:r>
              <a:rPr lang="kk-KZ" sz="1800" dirty="0" smtClean="0"/>
              <a:t>тіркестеріне екінші бағаннан </a:t>
            </a:r>
          </a:p>
          <a:p>
            <a:pPr algn="just">
              <a:buNone/>
            </a:pPr>
            <a:r>
              <a:rPr lang="kk-KZ" sz="1800" dirty="0" smtClean="0"/>
              <a:t>антонимдерді тауып сәйкестендір.</a:t>
            </a:r>
          </a:p>
          <a:p>
            <a:pPr>
              <a:buNone/>
            </a:pPr>
            <a:endParaRPr lang="kk-KZ" sz="1800" dirty="0" smtClean="0"/>
          </a:p>
          <a:p>
            <a:pPr algn="just">
              <a:buNone/>
            </a:pPr>
            <a:r>
              <a:rPr lang="kk-KZ" sz="1800" b="1" dirty="0" smtClean="0"/>
              <a:t>1. Бай                               1. Әлсіз</a:t>
            </a:r>
          </a:p>
          <a:p>
            <a:pPr algn="just">
              <a:buNone/>
            </a:pPr>
            <a:endParaRPr lang="kk-KZ" sz="1800" b="1" dirty="0" smtClean="0"/>
          </a:p>
          <a:p>
            <a:pPr algn="just">
              <a:buNone/>
            </a:pPr>
            <a:r>
              <a:rPr lang="kk-KZ" sz="1800" b="1" dirty="0" smtClean="0"/>
              <a:t>2. Жарлы жігіт              2. Тоқшылық</a:t>
            </a:r>
          </a:p>
          <a:p>
            <a:pPr algn="just">
              <a:buNone/>
            </a:pPr>
            <a:endParaRPr lang="kk-KZ" sz="1800" b="1" dirty="0" smtClean="0"/>
          </a:p>
          <a:p>
            <a:pPr algn="just">
              <a:buNone/>
            </a:pPr>
            <a:r>
              <a:rPr lang="kk-KZ" sz="1800" b="1" dirty="0" smtClean="0"/>
              <a:t>3. Мықты                        3. Бай жігіт</a:t>
            </a:r>
          </a:p>
          <a:p>
            <a:pPr algn="just">
              <a:buNone/>
            </a:pPr>
            <a:endParaRPr lang="kk-KZ" sz="1800" b="1" dirty="0" smtClean="0"/>
          </a:p>
          <a:p>
            <a:pPr algn="just">
              <a:buNone/>
            </a:pPr>
            <a:r>
              <a:rPr lang="kk-KZ" sz="1800" b="1" dirty="0" smtClean="0"/>
              <a:t>4. Жоқшылық                4. Ауру</a:t>
            </a:r>
          </a:p>
          <a:p>
            <a:pPr algn="just">
              <a:buNone/>
            </a:pPr>
            <a:endParaRPr lang="kk-KZ" sz="1800" b="1" dirty="0" smtClean="0"/>
          </a:p>
          <a:p>
            <a:pPr algn="just">
              <a:buNone/>
            </a:pPr>
            <a:r>
              <a:rPr lang="kk-KZ" sz="1800" b="1" dirty="0" smtClean="0"/>
              <a:t>5. Дені сау                        5. Кедей</a:t>
            </a:r>
          </a:p>
          <a:p>
            <a:pPr algn="just">
              <a:buAutoNum type="arabicPeriod"/>
            </a:pPr>
            <a:endParaRPr lang="kk-KZ" sz="1800" dirty="0" smtClean="0"/>
          </a:p>
          <a:p>
            <a:pPr algn="just">
              <a:buNone/>
            </a:pPr>
            <a:endParaRPr lang="kk-KZ" sz="1800" dirty="0" smtClean="0"/>
          </a:p>
          <a:p>
            <a:pPr>
              <a:buAutoNum type="arabicPeriod"/>
            </a:pPr>
            <a:endParaRPr lang="kk-KZ" sz="1800" dirty="0" smtClean="0"/>
          </a:p>
        </p:txBody>
      </p:sp>
      <p:pic>
        <p:nvPicPr>
          <p:cNvPr id="10" name="Picture 2" descr="C:\Users\Assel\Desktop\7 папок\Фотки - вечерняя школа\DSC0382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88024" y="3429000"/>
            <a:ext cx="4176464" cy="3188956"/>
          </a:xfrm>
          <a:prstGeom prst="rect">
            <a:avLst/>
          </a:prstGeom>
          <a:ln>
            <a:noFill/>
          </a:ln>
          <a:effectLst>
            <a:outerShdw blurRad="190500" algn="tl" rotWithShape="0">
              <a:srgbClr val="000000">
                <a:alpha val="70000"/>
              </a:srgbClr>
            </a:outerShdw>
          </a:effectLst>
        </p:spPr>
      </p:pic>
      <p:cxnSp>
        <p:nvCxnSpPr>
          <p:cNvPr id="19" name="Скругленная соединительная линия 18"/>
          <p:cNvCxnSpPr/>
          <p:nvPr/>
        </p:nvCxnSpPr>
        <p:spPr>
          <a:xfrm rot="16200000" flipH="1">
            <a:off x="1079612" y="4041068"/>
            <a:ext cx="2520280" cy="1728192"/>
          </a:xfrm>
          <a:prstGeom prst="curvedConnector3">
            <a:avLst>
              <a:gd name="adj1" fmla="val 1809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Скругленная соединительная линия 21"/>
          <p:cNvCxnSpPr/>
          <p:nvPr/>
        </p:nvCxnSpPr>
        <p:spPr>
          <a:xfrm>
            <a:off x="2339752" y="4365104"/>
            <a:ext cx="864096" cy="576064"/>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4" name="Скругленная соединительная линия 23"/>
          <p:cNvCxnSpPr/>
          <p:nvPr/>
        </p:nvCxnSpPr>
        <p:spPr>
          <a:xfrm flipV="1">
            <a:off x="1835696" y="3717032"/>
            <a:ext cx="1368152" cy="1224136"/>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26" name="Скругленная соединительная линия 25"/>
          <p:cNvCxnSpPr/>
          <p:nvPr/>
        </p:nvCxnSpPr>
        <p:spPr>
          <a:xfrm rot="5400000" flipH="1" flipV="1">
            <a:off x="2159732" y="4545124"/>
            <a:ext cx="1224136" cy="1008112"/>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28" name="Скругленная соединительная линия 27"/>
          <p:cNvCxnSpPr/>
          <p:nvPr/>
        </p:nvCxnSpPr>
        <p:spPr>
          <a:xfrm flipV="1">
            <a:off x="1835696" y="5589240"/>
            <a:ext cx="1440160" cy="720080"/>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ransition>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9" name="Прямоугольник 8"/>
          <p:cNvSpPr/>
          <p:nvPr/>
        </p:nvSpPr>
        <p:spPr>
          <a:xfrm>
            <a:off x="2627784" y="3356992"/>
            <a:ext cx="6300192" cy="33123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Прямоугольник 4"/>
          <p:cNvSpPr/>
          <p:nvPr/>
        </p:nvSpPr>
        <p:spPr>
          <a:xfrm>
            <a:off x="107504" y="116632"/>
            <a:ext cx="6264696" cy="31683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3" name="Содержимое 2"/>
          <p:cNvSpPr>
            <a:spLocks noGrp="1"/>
          </p:cNvSpPr>
          <p:nvPr>
            <p:ph idx="1"/>
          </p:nvPr>
        </p:nvSpPr>
        <p:spPr>
          <a:xfrm>
            <a:off x="0" y="0"/>
            <a:ext cx="9144000" cy="6858000"/>
          </a:xfrm>
        </p:spPr>
        <p:txBody>
          <a:bodyPr>
            <a:normAutofit fontScale="92500" lnSpcReduction="20000"/>
          </a:bodyPr>
          <a:lstStyle/>
          <a:p>
            <a:pPr>
              <a:lnSpc>
                <a:spcPct val="150000"/>
              </a:lnSpc>
              <a:buNone/>
            </a:pPr>
            <a:r>
              <a:rPr lang="kk-KZ" sz="2000" b="1" dirty="0" smtClean="0"/>
              <a:t>Карточка № 2</a:t>
            </a:r>
          </a:p>
          <a:p>
            <a:pPr>
              <a:lnSpc>
                <a:spcPct val="150000"/>
              </a:lnSpc>
              <a:buNone/>
            </a:pPr>
            <a:r>
              <a:rPr lang="kk-KZ" sz="1800" dirty="0" smtClean="0"/>
              <a:t>Дұрыс – бұрыстығын белгіле:</a:t>
            </a:r>
          </a:p>
          <a:p>
            <a:pPr>
              <a:buNone/>
            </a:pPr>
            <a:endParaRPr lang="kk-KZ" sz="1800" dirty="0" smtClean="0"/>
          </a:p>
          <a:p>
            <a:pPr>
              <a:buNone/>
            </a:pPr>
            <a:endParaRPr lang="kk-KZ" sz="1800" dirty="0" smtClean="0"/>
          </a:p>
          <a:p>
            <a:pPr>
              <a:buNone/>
            </a:pPr>
            <a:endParaRPr lang="kk-KZ" sz="1800" dirty="0" smtClean="0"/>
          </a:p>
          <a:p>
            <a:pPr>
              <a:buNone/>
            </a:pPr>
            <a:endParaRPr lang="kk-KZ" sz="1800" dirty="0" smtClean="0"/>
          </a:p>
          <a:p>
            <a:pPr>
              <a:buNone/>
            </a:pPr>
            <a:endParaRPr lang="kk-KZ" sz="1800" dirty="0" smtClean="0"/>
          </a:p>
          <a:p>
            <a:pPr>
              <a:buNone/>
            </a:pPr>
            <a:endParaRPr lang="kk-KZ" sz="1800" dirty="0" smtClean="0"/>
          </a:p>
          <a:p>
            <a:pPr>
              <a:buNone/>
            </a:pPr>
            <a:endParaRPr lang="kk-KZ" sz="1800" dirty="0" smtClean="0"/>
          </a:p>
          <a:p>
            <a:pPr>
              <a:buNone/>
            </a:pPr>
            <a:endParaRPr lang="kk-KZ" sz="1800" dirty="0" smtClean="0"/>
          </a:p>
          <a:p>
            <a:pPr>
              <a:lnSpc>
                <a:spcPct val="160000"/>
              </a:lnSpc>
              <a:buNone/>
            </a:pPr>
            <a:r>
              <a:rPr lang="kk-KZ" sz="2000" b="1" dirty="0" smtClean="0"/>
              <a:t>                                        </a:t>
            </a:r>
          </a:p>
          <a:p>
            <a:pPr>
              <a:lnSpc>
                <a:spcPct val="160000"/>
              </a:lnSpc>
              <a:buNone/>
            </a:pPr>
            <a:r>
              <a:rPr lang="kk-KZ" sz="2000" b="1" dirty="0" smtClean="0"/>
              <a:t>                                           </a:t>
            </a:r>
            <a:r>
              <a:rPr lang="kk-KZ" sz="2200" b="1" dirty="0" smtClean="0"/>
              <a:t>Карточка № 3</a:t>
            </a:r>
          </a:p>
          <a:p>
            <a:pPr>
              <a:lnSpc>
                <a:spcPct val="120000"/>
              </a:lnSpc>
              <a:buNone/>
            </a:pPr>
            <a:r>
              <a:rPr lang="kk-KZ" sz="1800" dirty="0" smtClean="0"/>
              <a:t>                                                Қажетті сөздерді орнына қойып, мақалдарды  толықтыр, </a:t>
            </a:r>
          </a:p>
          <a:p>
            <a:pPr>
              <a:lnSpc>
                <a:spcPct val="120000"/>
              </a:lnSpc>
              <a:buNone/>
            </a:pPr>
            <a:r>
              <a:rPr lang="kk-KZ" sz="1800" dirty="0" smtClean="0"/>
              <a:t>                                                мағынасын аш</a:t>
            </a:r>
            <a:r>
              <a:rPr lang="en-US" sz="1800" dirty="0" smtClean="0"/>
              <a:t>.</a:t>
            </a:r>
            <a:r>
              <a:rPr lang="kk-KZ" sz="1800" dirty="0" smtClean="0"/>
              <a:t>                                          </a:t>
            </a:r>
          </a:p>
          <a:p>
            <a:pPr>
              <a:buNone/>
            </a:pPr>
            <a:endParaRPr lang="kk-KZ" sz="1800" dirty="0" smtClean="0"/>
          </a:p>
          <a:p>
            <a:pPr lvl="0" fontAlgn="base">
              <a:buNone/>
            </a:pPr>
            <a:r>
              <a:rPr lang="ru-RU" sz="1800" b="1" dirty="0" smtClean="0"/>
              <a:t>                                                1. </a:t>
            </a:r>
            <a:r>
              <a:rPr lang="ru-RU" sz="1800" b="1" dirty="0" err="1" smtClean="0"/>
              <a:t>Басты</a:t>
            </a:r>
            <a:r>
              <a:rPr lang="ru-RU" sz="1800" b="1" dirty="0" smtClean="0"/>
              <a:t> </a:t>
            </a:r>
            <a:r>
              <a:rPr lang="ru-RU" sz="1800" b="1" dirty="0" err="1" smtClean="0"/>
              <a:t>байлық </a:t>
            </a:r>
            <a:r>
              <a:rPr lang="ru-RU" sz="1800" b="1" dirty="0" smtClean="0"/>
              <a:t>–</a:t>
            </a:r>
            <a:r>
              <a:rPr lang="kk-KZ" sz="1800" b="1" dirty="0" smtClean="0"/>
              <a:t>                                                 1. жарлымын</a:t>
            </a:r>
            <a:endParaRPr lang="ru-RU" sz="1800" b="1" dirty="0" smtClean="0"/>
          </a:p>
          <a:p>
            <a:pPr lvl="0" fontAlgn="base">
              <a:buNone/>
            </a:pPr>
            <a:r>
              <a:rPr lang="kk-KZ" sz="1800" b="1" dirty="0" smtClean="0"/>
              <a:t>                                                2. Жарлы болсаң да, ....  бол                                 2. денсаулық</a:t>
            </a:r>
            <a:endParaRPr lang="ru-RU" sz="1800" b="1" dirty="0" smtClean="0"/>
          </a:p>
          <a:p>
            <a:pPr lvl="0" fontAlgn="base">
              <a:buNone/>
            </a:pPr>
            <a:r>
              <a:rPr lang="kk-KZ" sz="1800" b="1" dirty="0" smtClean="0"/>
              <a:t>                                                3. Жоқтық ұят емес,  .... мұрат емес                   3. арлы</a:t>
            </a:r>
            <a:endParaRPr lang="ru-RU" sz="1800" b="1" dirty="0" smtClean="0"/>
          </a:p>
          <a:p>
            <a:pPr lvl="0" fontAlgn="base">
              <a:buNone/>
            </a:pPr>
            <a:r>
              <a:rPr lang="kk-KZ" sz="1800" b="1" dirty="0" smtClean="0"/>
              <a:t>                                                4. Он екі мүшең сау болса  .... деме,                    4. тоқтық</a:t>
            </a:r>
            <a:endParaRPr lang="ru-RU" sz="1800" b="1" dirty="0" smtClean="0"/>
          </a:p>
          <a:p>
            <a:pPr fontAlgn="base">
              <a:buNone/>
            </a:pPr>
            <a:r>
              <a:rPr lang="kk-KZ" sz="1800" b="1" dirty="0" smtClean="0"/>
              <a:t>                                                    Жаныңда жараң болмаса, зарлымын деме.</a:t>
            </a:r>
            <a:endParaRPr lang="ru-RU" sz="1800" b="1" dirty="0" smtClean="0"/>
          </a:p>
          <a:p>
            <a:pPr fontAlgn="base">
              <a:buNone/>
            </a:pPr>
            <a:r>
              <a:rPr lang="kk-KZ" sz="2100" dirty="0" smtClean="0"/>
              <a:t> </a:t>
            </a:r>
            <a:endParaRPr lang="ru-RU" sz="2100" dirty="0" smtClean="0"/>
          </a:p>
          <a:p>
            <a:pPr>
              <a:buNone/>
            </a:pPr>
            <a:endParaRPr lang="kk-KZ" b="1" dirty="0" smtClean="0"/>
          </a:p>
          <a:p>
            <a:endParaRPr lang="ru-RU" dirty="0"/>
          </a:p>
        </p:txBody>
      </p:sp>
      <p:graphicFrame>
        <p:nvGraphicFramePr>
          <p:cNvPr id="4" name="Таблица 3"/>
          <p:cNvGraphicFramePr>
            <a:graphicFrameLocks noGrp="1"/>
          </p:cNvGraphicFramePr>
          <p:nvPr/>
        </p:nvGraphicFramePr>
        <p:xfrm>
          <a:off x="323528" y="1052736"/>
          <a:ext cx="5688632" cy="2072640"/>
        </p:xfrm>
        <a:graphic>
          <a:graphicData uri="http://schemas.openxmlformats.org/drawingml/2006/table">
            <a:tbl>
              <a:tblPr firstRow="1" bandRow="1">
                <a:tableStyleId>{0505E3EF-67EA-436B-97B2-0124C06EBD24}</a:tableStyleId>
              </a:tblPr>
              <a:tblGrid>
                <a:gridCol w="432048"/>
                <a:gridCol w="3960440"/>
                <a:gridCol w="576064"/>
                <a:gridCol w="720080"/>
              </a:tblGrid>
              <a:tr h="370840">
                <a:tc>
                  <a:txBody>
                    <a:bodyPr/>
                    <a:lstStyle/>
                    <a:p>
                      <a:pPr algn="ctr"/>
                      <a:endParaRPr lang="ru-RU" b="1" dirty="0">
                        <a:latin typeface="+mn-lt"/>
                      </a:endParaRPr>
                    </a:p>
                  </a:txBody>
                  <a:tcPr/>
                </a:tc>
                <a:tc>
                  <a:txBody>
                    <a:bodyPr/>
                    <a:lstStyle/>
                    <a:p>
                      <a:pPr algn="ctr"/>
                      <a:r>
                        <a:rPr lang="kk-KZ" sz="2000" b="1" dirty="0" smtClean="0">
                          <a:latin typeface="+mn-lt"/>
                        </a:rPr>
                        <a:t>Мәтін бойынша сөйлемдер</a:t>
                      </a:r>
                      <a:endParaRPr lang="ru-RU" sz="2000" b="1" dirty="0">
                        <a:latin typeface="+mn-lt"/>
                      </a:endParaRPr>
                    </a:p>
                  </a:txBody>
                  <a:tcPr/>
                </a:tc>
                <a:tc>
                  <a:txBody>
                    <a:bodyPr/>
                    <a:lstStyle/>
                    <a:p>
                      <a:pPr algn="ctr"/>
                      <a:r>
                        <a:rPr lang="kk-KZ" sz="2000" b="1" dirty="0" smtClean="0">
                          <a:latin typeface="+mn-lt"/>
                        </a:rPr>
                        <a:t>Иә</a:t>
                      </a:r>
                      <a:endParaRPr lang="ru-RU" sz="2000" b="1" dirty="0">
                        <a:latin typeface="+mn-lt"/>
                      </a:endParaRPr>
                    </a:p>
                  </a:txBody>
                  <a:tcPr/>
                </a:tc>
                <a:tc>
                  <a:txBody>
                    <a:bodyPr/>
                    <a:lstStyle/>
                    <a:p>
                      <a:pPr algn="ctr"/>
                      <a:r>
                        <a:rPr lang="kk-KZ" sz="2000" b="1" dirty="0" smtClean="0">
                          <a:latin typeface="+mn-lt"/>
                        </a:rPr>
                        <a:t>Жоқ</a:t>
                      </a:r>
                      <a:endParaRPr lang="ru-RU" sz="2000" b="1" dirty="0">
                        <a:latin typeface="+mn-lt"/>
                      </a:endParaRPr>
                    </a:p>
                  </a:txBody>
                  <a:tcPr/>
                </a:tc>
              </a:tr>
              <a:tr h="370840">
                <a:tc>
                  <a:txBody>
                    <a:bodyPr/>
                    <a:lstStyle/>
                    <a:p>
                      <a:pPr algn="ctr"/>
                      <a:r>
                        <a:rPr lang="kk-KZ" sz="2000" b="1" dirty="0" smtClean="0">
                          <a:latin typeface="+mn-lt"/>
                        </a:rPr>
                        <a:t>1</a:t>
                      </a:r>
                      <a:endParaRPr lang="ru-RU" sz="2000" b="1" dirty="0">
                        <a:latin typeface="+mn-lt"/>
                      </a:endParaRPr>
                    </a:p>
                  </a:txBody>
                  <a:tcPr/>
                </a:tc>
                <a:tc>
                  <a:txBody>
                    <a:bodyPr/>
                    <a:lstStyle/>
                    <a:p>
                      <a:pPr algn="l"/>
                      <a:r>
                        <a:rPr lang="kk-KZ" sz="1800" b="1" i="1" dirty="0" smtClean="0">
                          <a:solidFill>
                            <a:schemeClr val="tx1"/>
                          </a:solidFill>
                          <a:latin typeface="+mn-lt"/>
                          <a:cs typeface="Arial" pitchFamily="34" charset="0"/>
                        </a:rPr>
                        <a:t>Сенің денің сау, қол-аяғың аман, жұмысқа жарарлықсың.</a:t>
                      </a:r>
                      <a:endParaRPr lang="ru-RU" b="1" dirty="0">
                        <a:solidFill>
                          <a:schemeClr val="tx1"/>
                        </a:solidFill>
                        <a:latin typeface="+mn-lt"/>
                      </a:endParaRPr>
                    </a:p>
                  </a:txBody>
                  <a:tcPr/>
                </a:tc>
                <a:tc>
                  <a:txBody>
                    <a:bodyPr/>
                    <a:lstStyle/>
                    <a:p>
                      <a:pPr algn="ctr"/>
                      <a:r>
                        <a:rPr lang="kk-KZ" b="1" dirty="0" smtClean="0">
                          <a:latin typeface="+mn-lt"/>
                        </a:rPr>
                        <a:t>+</a:t>
                      </a:r>
                      <a:endParaRPr lang="ru-RU" b="1" dirty="0">
                        <a:latin typeface="+mn-lt"/>
                      </a:endParaRPr>
                    </a:p>
                  </a:txBody>
                  <a:tcPr/>
                </a:tc>
                <a:tc>
                  <a:txBody>
                    <a:bodyPr/>
                    <a:lstStyle/>
                    <a:p>
                      <a:pPr algn="ctr"/>
                      <a:endParaRPr lang="ru-RU" b="1" dirty="0">
                        <a:latin typeface="+mn-lt"/>
                      </a:endParaRPr>
                    </a:p>
                  </a:txBody>
                  <a:tcPr/>
                </a:tc>
              </a:tr>
              <a:tr h="370840">
                <a:tc>
                  <a:txBody>
                    <a:bodyPr/>
                    <a:lstStyle/>
                    <a:p>
                      <a:pPr algn="ctr"/>
                      <a:r>
                        <a:rPr lang="kk-KZ" sz="2000" b="1" dirty="0" smtClean="0">
                          <a:latin typeface="+mn-lt"/>
                        </a:rPr>
                        <a:t>2</a:t>
                      </a:r>
                      <a:endParaRPr lang="ru-RU" sz="2000" b="1" dirty="0">
                        <a:latin typeface="+mn-lt"/>
                      </a:endParaRPr>
                    </a:p>
                  </a:txBody>
                  <a:tcPr/>
                </a:tc>
                <a:tc>
                  <a:txBody>
                    <a:bodyPr/>
                    <a:lstStyle/>
                    <a:p>
                      <a:pPr algn="l"/>
                      <a:r>
                        <a:rPr lang="kk-KZ" sz="1800" b="1" i="1" dirty="0" smtClean="0">
                          <a:solidFill>
                            <a:schemeClr val="tx1"/>
                          </a:solidFill>
                          <a:latin typeface="+mn-lt"/>
                          <a:cs typeface="Arial" pitchFamily="34" charset="0"/>
                        </a:rPr>
                        <a:t>Мен бұларды дүниенің малына айырбастар едім.</a:t>
                      </a:r>
                      <a:endParaRPr lang="ru-RU" b="1" dirty="0">
                        <a:solidFill>
                          <a:schemeClr val="tx1"/>
                        </a:solidFill>
                        <a:latin typeface="+mn-lt"/>
                      </a:endParaRPr>
                    </a:p>
                  </a:txBody>
                  <a:tcPr/>
                </a:tc>
                <a:tc>
                  <a:txBody>
                    <a:bodyPr/>
                    <a:lstStyle/>
                    <a:p>
                      <a:pPr algn="ctr"/>
                      <a:endParaRPr lang="ru-RU" b="1" dirty="0">
                        <a:latin typeface="+mn-lt"/>
                      </a:endParaRPr>
                    </a:p>
                  </a:txBody>
                  <a:tcPr/>
                </a:tc>
                <a:tc>
                  <a:txBody>
                    <a:bodyPr/>
                    <a:lstStyle/>
                    <a:p>
                      <a:pPr algn="ctr"/>
                      <a:r>
                        <a:rPr lang="kk-KZ" b="1" dirty="0" smtClean="0">
                          <a:latin typeface="+mn-lt"/>
                        </a:rPr>
                        <a:t>+</a:t>
                      </a:r>
                      <a:endParaRPr lang="ru-RU" b="1" dirty="0">
                        <a:latin typeface="+mn-lt"/>
                      </a:endParaRPr>
                    </a:p>
                  </a:txBody>
                  <a:tcPr/>
                </a:tc>
              </a:tr>
              <a:tr h="370840">
                <a:tc>
                  <a:txBody>
                    <a:bodyPr/>
                    <a:lstStyle/>
                    <a:p>
                      <a:pPr algn="ctr"/>
                      <a:r>
                        <a:rPr lang="kk-KZ" sz="2000" b="1" dirty="0" smtClean="0">
                          <a:latin typeface="+mn-lt"/>
                        </a:rPr>
                        <a:t>3</a:t>
                      </a:r>
                      <a:endParaRPr lang="ru-RU" sz="2000" b="1" dirty="0">
                        <a:latin typeface="+mn-lt"/>
                      </a:endParaRPr>
                    </a:p>
                  </a:txBody>
                  <a:tcPr/>
                </a:tc>
                <a:tc>
                  <a:txBody>
                    <a:bodyPr/>
                    <a:lstStyle/>
                    <a:p>
                      <a:pPr algn="l"/>
                      <a:r>
                        <a:rPr lang="kk-KZ" sz="1800" b="1" i="1" dirty="0" smtClean="0">
                          <a:solidFill>
                            <a:schemeClr val="tx1"/>
                          </a:solidFill>
                          <a:latin typeface="+mn-lt"/>
                          <a:cs typeface="Arial" pitchFamily="34" charset="0"/>
                        </a:rPr>
                        <a:t>Он мың сомға да кестірмеспін!</a:t>
                      </a:r>
                      <a:endParaRPr lang="ru-RU" b="1" dirty="0">
                        <a:solidFill>
                          <a:schemeClr val="tx1"/>
                        </a:solidFill>
                        <a:latin typeface="+mn-lt"/>
                      </a:endParaRPr>
                    </a:p>
                  </a:txBody>
                  <a:tcPr/>
                </a:tc>
                <a:tc>
                  <a:txBody>
                    <a:bodyPr/>
                    <a:lstStyle/>
                    <a:p>
                      <a:pPr algn="ctr"/>
                      <a:r>
                        <a:rPr lang="kk-KZ" b="1" dirty="0" smtClean="0">
                          <a:latin typeface="+mn-lt"/>
                        </a:rPr>
                        <a:t>+</a:t>
                      </a:r>
                      <a:endParaRPr lang="ru-RU" b="1" dirty="0">
                        <a:latin typeface="+mn-lt"/>
                      </a:endParaRPr>
                    </a:p>
                  </a:txBody>
                  <a:tcPr/>
                </a:tc>
                <a:tc>
                  <a:txBody>
                    <a:bodyPr/>
                    <a:lstStyle/>
                    <a:p>
                      <a:pPr algn="ctr"/>
                      <a:endParaRPr lang="ru-RU" b="1" dirty="0">
                        <a:latin typeface="+mn-lt"/>
                      </a:endParaRPr>
                    </a:p>
                  </a:txBody>
                  <a:tcPr/>
                </a:tc>
              </a:tr>
            </a:tbl>
          </a:graphicData>
        </a:graphic>
      </p:graphicFrame>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686800" cy="850106"/>
          </a:xfrm>
        </p:spPr>
        <p:txBody>
          <a:bodyPr>
            <a:noAutofit/>
          </a:bodyPr>
          <a:lstStyle/>
          <a:p>
            <a:r>
              <a:rPr lang="kk-KZ" sz="2800" b="1" i="1" dirty="0" smtClean="0">
                <a:latin typeface="Arial" pitchFamily="34" charset="0"/>
                <a:cs typeface="Arial" pitchFamily="34" charset="0"/>
              </a:rPr>
              <a:t/>
            </a:r>
            <a:br>
              <a:rPr lang="kk-KZ" sz="2800" b="1" i="1" dirty="0" smtClean="0">
                <a:latin typeface="Arial" pitchFamily="34" charset="0"/>
                <a:cs typeface="Arial" pitchFamily="34" charset="0"/>
              </a:rPr>
            </a:br>
            <a:endParaRPr lang="ru-RU" sz="2800" b="1" i="1" dirty="0">
              <a:latin typeface="Arial" pitchFamily="34" charset="0"/>
              <a:cs typeface="Arial" pitchFamily="34" charset="0"/>
            </a:endParaRPr>
          </a:p>
        </p:txBody>
      </p:sp>
      <p:sp>
        <p:nvSpPr>
          <p:cNvPr id="3" name="Содержимое 2"/>
          <p:cNvSpPr>
            <a:spLocks noGrp="1"/>
          </p:cNvSpPr>
          <p:nvPr>
            <p:ph idx="1"/>
          </p:nvPr>
        </p:nvSpPr>
        <p:spPr>
          <a:xfrm>
            <a:off x="0" y="0"/>
            <a:ext cx="9144000" cy="6858000"/>
          </a:xfrm>
        </p:spPr>
        <p:txBody>
          <a:bodyPr>
            <a:normAutofit fontScale="25000" lnSpcReduction="20000"/>
          </a:bodyPr>
          <a:lstStyle/>
          <a:p>
            <a:pPr algn="ctr">
              <a:buNone/>
            </a:pPr>
            <a:endParaRPr lang="kk-KZ" sz="4000" b="1" i="1" dirty="0" smtClean="0">
              <a:solidFill>
                <a:srgbClr val="002060"/>
              </a:solidFill>
              <a:latin typeface="Arial" pitchFamily="34" charset="0"/>
              <a:cs typeface="Arial" pitchFamily="34" charset="0"/>
            </a:endParaRPr>
          </a:p>
          <a:p>
            <a:pPr algn="ctr">
              <a:lnSpc>
                <a:spcPct val="120000"/>
              </a:lnSpc>
              <a:buNone/>
            </a:pPr>
            <a:r>
              <a:rPr lang="kk-KZ" sz="11200" b="1" i="1" dirty="0" smtClean="0">
                <a:solidFill>
                  <a:srgbClr val="002060"/>
                </a:solidFill>
                <a:cs typeface="Arial" pitchFamily="34" charset="0"/>
              </a:rPr>
              <a:t>Мақал – мәтелдер </a:t>
            </a:r>
            <a:r>
              <a:rPr lang="kk-KZ" sz="9600" b="1" i="1" dirty="0" smtClean="0">
                <a:solidFill>
                  <a:srgbClr val="002060"/>
                </a:solidFill>
                <a:cs typeface="Arial" pitchFamily="34" charset="0"/>
              </a:rPr>
              <a:t>(пословицы и поговорки)</a:t>
            </a:r>
          </a:p>
          <a:p>
            <a:pPr>
              <a:lnSpc>
                <a:spcPct val="120000"/>
              </a:lnSpc>
              <a:buNone/>
            </a:pPr>
            <a:endParaRPr lang="kk-KZ" sz="4900" b="1" i="1" dirty="0" smtClean="0">
              <a:solidFill>
                <a:srgbClr val="002060"/>
              </a:solidFill>
              <a:cs typeface="Arial" pitchFamily="34" charset="0"/>
            </a:endParaRPr>
          </a:p>
          <a:p>
            <a:pPr>
              <a:lnSpc>
                <a:spcPct val="120000"/>
              </a:lnSpc>
              <a:buNone/>
            </a:pPr>
            <a:r>
              <a:rPr lang="ru-RU" sz="7200" b="1" dirty="0" err="1" smtClean="0">
                <a:solidFill>
                  <a:schemeClr val="bg1"/>
                </a:solidFill>
                <a:cs typeface="Arial" pitchFamily="34" charset="0"/>
              </a:rPr>
              <a:t>Жақсылық еккен</a:t>
            </a:r>
            <a:r>
              <a:rPr lang="ru-RU" sz="7200" b="1" dirty="0" smtClean="0">
                <a:solidFill>
                  <a:schemeClr val="bg1"/>
                </a:solidFill>
                <a:cs typeface="Arial" pitchFamily="34" charset="0"/>
              </a:rPr>
              <a:t> </a:t>
            </a:r>
            <a:r>
              <a:rPr lang="ru-RU" sz="7200" b="1" dirty="0" err="1" smtClean="0">
                <a:solidFill>
                  <a:schemeClr val="bg1"/>
                </a:solidFill>
                <a:cs typeface="Arial" pitchFamily="34" charset="0"/>
              </a:rPr>
              <a:t>алғыс орады</a:t>
            </a:r>
            <a:r>
              <a:rPr lang="ru-RU" sz="7200" b="1" dirty="0" smtClean="0">
                <a:solidFill>
                  <a:schemeClr val="bg1"/>
                </a:solidFill>
                <a:cs typeface="Arial" pitchFamily="34" charset="0"/>
              </a:rPr>
              <a:t> </a:t>
            </a:r>
            <a:r>
              <a:rPr lang="ru-RU" sz="7200" b="1" dirty="0" smtClean="0">
                <a:cs typeface="Arial" pitchFamily="34" charset="0"/>
              </a:rPr>
              <a:t> </a:t>
            </a:r>
            <a:r>
              <a:rPr lang="ru-RU" sz="7200" b="1" dirty="0" smtClean="0">
                <a:solidFill>
                  <a:schemeClr val="bg1"/>
                </a:solidFill>
                <a:cs typeface="Arial" pitchFamily="34" charset="0"/>
              </a:rPr>
              <a:t>   </a:t>
            </a:r>
            <a:r>
              <a:rPr lang="ru-RU" sz="7200" b="1" dirty="0" smtClean="0">
                <a:solidFill>
                  <a:srgbClr val="002060"/>
                </a:solidFill>
                <a:cs typeface="Arial" pitchFamily="34" charset="0"/>
              </a:rPr>
              <a:t>(Сеющий добро, благодарность пожнёт)</a:t>
            </a:r>
          </a:p>
          <a:p>
            <a:pPr marL="457200" indent="-457200">
              <a:lnSpc>
                <a:spcPct val="120000"/>
              </a:lnSpc>
              <a:buNone/>
            </a:pPr>
            <a:r>
              <a:rPr lang="ru-RU" sz="7200" b="1" dirty="0" smtClean="0">
                <a:solidFill>
                  <a:schemeClr val="bg1"/>
                </a:solidFill>
                <a:cs typeface="Arial" pitchFamily="34" charset="0"/>
              </a:rPr>
              <a:t>   </a:t>
            </a:r>
            <a:r>
              <a:rPr lang="ru-RU" sz="7200" b="1" dirty="0" err="1" smtClean="0">
                <a:solidFill>
                  <a:schemeClr val="bg1"/>
                </a:solidFill>
                <a:cs typeface="Arial" pitchFamily="34" charset="0"/>
              </a:rPr>
              <a:t>Малыңа сүйенбе, арыңа сүйен     </a:t>
            </a:r>
            <a:r>
              <a:rPr lang="ru-RU" sz="7200" b="1" dirty="0" smtClean="0">
                <a:solidFill>
                  <a:srgbClr val="002060"/>
                </a:solidFill>
                <a:cs typeface="Arial" pitchFamily="34" charset="0"/>
              </a:rPr>
              <a:t>(На богатство не полагайся, а на совесть</a:t>
            </a:r>
            <a:r>
              <a:rPr lang="kk-KZ" sz="7200" b="1" dirty="0" smtClean="0">
                <a:solidFill>
                  <a:srgbClr val="002060"/>
                </a:solidFill>
                <a:cs typeface="Arial" pitchFamily="34" charset="0"/>
              </a:rPr>
              <a:t> опирайся)</a:t>
            </a:r>
            <a:endParaRPr lang="ru-RU" sz="7200" b="1" dirty="0" smtClean="0">
              <a:solidFill>
                <a:srgbClr val="002060"/>
              </a:solidFill>
              <a:cs typeface="Arial" pitchFamily="34" charset="0"/>
            </a:endParaRPr>
          </a:p>
          <a:p>
            <a:pPr marL="457200" indent="-457200">
              <a:lnSpc>
                <a:spcPct val="120000"/>
              </a:lnSpc>
              <a:buNone/>
            </a:pPr>
            <a:r>
              <a:rPr lang="ru-RU" sz="7200" b="1" dirty="0" smtClean="0">
                <a:solidFill>
                  <a:schemeClr val="bg1"/>
                </a:solidFill>
                <a:cs typeface="Arial" pitchFamily="34" charset="0"/>
              </a:rPr>
              <a:t>   </a:t>
            </a:r>
            <a:r>
              <a:rPr lang="ru-RU" sz="7200" b="1" dirty="0" err="1" smtClean="0">
                <a:solidFill>
                  <a:schemeClr val="bg1"/>
                </a:solidFill>
                <a:cs typeface="Arial" pitchFamily="34" charset="0"/>
              </a:rPr>
              <a:t>Жарлы</a:t>
            </a:r>
            <a:r>
              <a:rPr lang="ru-RU" sz="7200" b="1" dirty="0" smtClean="0">
                <a:solidFill>
                  <a:schemeClr val="bg1"/>
                </a:solidFill>
                <a:cs typeface="Arial" pitchFamily="34" charset="0"/>
              </a:rPr>
              <a:t> </a:t>
            </a:r>
            <a:r>
              <a:rPr lang="ru-RU" sz="7200" b="1" dirty="0" err="1" smtClean="0">
                <a:solidFill>
                  <a:schemeClr val="bg1"/>
                </a:solidFill>
                <a:cs typeface="Arial" pitchFamily="34" charset="0"/>
              </a:rPr>
              <a:t>болсаң  </a:t>
            </a:r>
            <a:r>
              <a:rPr lang="ru-RU" sz="7200" b="1" dirty="0" smtClean="0">
                <a:solidFill>
                  <a:schemeClr val="bg1"/>
                </a:solidFill>
                <a:cs typeface="Arial" pitchFamily="34" charset="0"/>
              </a:rPr>
              <a:t>да, </a:t>
            </a:r>
            <a:r>
              <a:rPr lang="ru-RU" sz="7200" b="1" dirty="0" err="1" smtClean="0">
                <a:solidFill>
                  <a:schemeClr val="bg1"/>
                </a:solidFill>
                <a:cs typeface="Arial" pitchFamily="34" charset="0"/>
              </a:rPr>
              <a:t>арлы</a:t>
            </a:r>
            <a:r>
              <a:rPr lang="ru-RU" sz="7200" b="1" dirty="0" smtClean="0">
                <a:solidFill>
                  <a:schemeClr val="bg1"/>
                </a:solidFill>
                <a:cs typeface="Arial" pitchFamily="34" charset="0"/>
              </a:rPr>
              <a:t> бол          </a:t>
            </a:r>
            <a:r>
              <a:rPr lang="ru-RU" sz="7200" b="1" dirty="0" smtClean="0">
                <a:solidFill>
                  <a:srgbClr val="002060"/>
                </a:solidFill>
                <a:cs typeface="Arial" pitchFamily="34" charset="0"/>
              </a:rPr>
              <a:t>(Пусть и беден, но будь честен)</a:t>
            </a:r>
          </a:p>
          <a:p>
            <a:pPr marL="457200" indent="-457200">
              <a:lnSpc>
                <a:spcPct val="120000"/>
              </a:lnSpc>
              <a:buNone/>
            </a:pPr>
            <a:r>
              <a:rPr lang="kk-KZ" sz="7200" b="1" dirty="0" smtClean="0">
                <a:solidFill>
                  <a:schemeClr val="bg1"/>
                </a:solidFill>
                <a:cs typeface="Arial" pitchFamily="34" charset="0"/>
              </a:rPr>
              <a:t>   </a:t>
            </a:r>
            <a:r>
              <a:rPr lang="ru-RU" sz="7200" b="1" dirty="0" err="1" smtClean="0">
                <a:solidFill>
                  <a:schemeClr val="bg1"/>
                </a:solidFill>
                <a:cs typeface="Arial" pitchFamily="34" charset="0"/>
              </a:rPr>
              <a:t>Ақылды </a:t>
            </a:r>
            <a:r>
              <a:rPr lang="ru-RU" sz="7200" b="1" dirty="0" smtClean="0">
                <a:solidFill>
                  <a:schemeClr val="bg1"/>
                </a:solidFill>
                <a:cs typeface="Arial" pitchFamily="34" charset="0"/>
              </a:rPr>
              <a:t>арын </a:t>
            </a:r>
            <a:r>
              <a:rPr lang="ru-RU" sz="7200" b="1" dirty="0" err="1" smtClean="0">
                <a:solidFill>
                  <a:schemeClr val="bg1"/>
                </a:solidFill>
                <a:cs typeface="Arial" pitchFamily="34" charset="0"/>
              </a:rPr>
              <a:t>қорғайды,                </a:t>
            </a:r>
            <a:r>
              <a:rPr lang="ru-RU" sz="7200" b="1" dirty="0" smtClean="0">
                <a:solidFill>
                  <a:srgbClr val="002060"/>
                </a:solidFill>
                <a:cs typeface="Arial" pitchFamily="34" charset="0"/>
              </a:rPr>
              <a:t>Умный честь свою оберегает, </a:t>
            </a:r>
          </a:p>
          <a:p>
            <a:pPr marL="457200" indent="-457200">
              <a:lnSpc>
                <a:spcPct val="120000"/>
              </a:lnSpc>
              <a:buNone/>
            </a:pPr>
            <a:r>
              <a:rPr lang="ru-RU" sz="7200" b="1" dirty="0" smtClean="0">
                <a:solidFill>
                  <a:srgbClr val="FFFF00"/>
                </a:solidFill>
                <a:cs typeface="Arial" pitchFamily="34" charset="0"/>
              </a:rPr>
              <a:t>   </a:t>
            </a:r>
            <a:r>
              <a:rPr lang="ru-RU" sz="7200" b="1" dirty="0" err="1" smtClean="0">
                <a:solidFill>
                  <a:schemeClr val="bg1"/>
                </a:solidFill>
                <a:cs typeface="Arial" pitchFamily="34" charset="0"/>
              </a:rPr>
              <a:t>Сараң малын</a:t>
            </a:r>
            <a:r>
              <a:rPr lang="ru-RU" sz="7200" b="1" dirty="0" smtClean="0">
                <a:solidFill>
                  <a:schemeClr val="bg1"/>
                </a:solidFill>
                <a:cs typeface="Arial" pitchFamily="34" charset="0"/>
              </a:rPr>
              <a:t> </a:t>
            </a:r>
            <a:r>
              <a:rPr lang="ru-RU" sz="7200" b="1" dirty="0" err="1" smtClean="0">
                <a:solidFill>
                  <a:schemeClr val="bg1"/>
                </a:solidFill>
                <a:cs typeface="Arial" pitchFamily="34" charset="0"/>
              </a:rPr>
              <a:t>қорғайды                  </a:t>
            </a:r>
            <a:r>
              <a:rPr lang="ru-RU" sz="7200" b="1" dirty="0" smtClean="0">
                <a:solidFill>
                  <a:srgbClr val="002060"/>
                </a:solidFill>
                <a:cs typeface="Arial" pitchFamily="34" charset="0"/>
              </a:rPr>
              <a:t>Скупой скот свой оберегает.</a:t>
            </a:r>
          </a:p>
          <a:p>
            <a:pPr marL="457200" indent="-457200">
              <a:lnSpc>
                <a:spcPct val="120000"/>
              </a:lnSpc>
              <a:buNone/>
            </a:pPr>
            <a:r>
              <a:rPr lang="ru-RU" sz="7200" b="1" dirty="0" smtClean="0">
                <a:solidFill>
                  <a:schemeClr val="bg1"/>
                </a:solidFill>
                <a:cs typeface="Arial" pitchFamily="34" charset="0"/>
              </a:rPr>
              <a:t>  </a:t>
            </a:r>
            <a:r>
              <a:rPr lang="kk-KZ" sz="7200" b="1" dirty="0" smtClean="0">
                <a:solidFill>
                  <a:schemeClr val="bg1"/>
                </a:solidFill>
                <a:cs typeface="Arial" pitchFamily="34" charset="0"/>
              </a:rPr>
              <a:t> </a:t>
            </a:r>
            <a:r>
              <a:rPr lang="ru-RU" sz="7200" b="1" dirty="0" smtClean="0">
                <a:solidFill>
                  <a:schemeClr val="bg1"/>
                </a:solidFill>
                <a:cs typeface="Arial" pitchFamily="34" charset="0"/>
              </a:rPr>
              <a:t>Малым - жанымның </a:t>
            </a:r>
            <a:r>
              <a:rPr lang="ru-RU" sz="7200" b="1" dirty="0" err="1" smtClean="0">
                <a:solidFill>
                  <a:schemeClr val="bg1"/>
                </a:solidFill>
                <a:cs typeface="Arial" pitchFamily="34" charset="0"/>
              </a:rPr>
              <a:t>садақасы</a:t>
            </a:r>
            <a:r>
              <a:rPr lang="ru-RU" sz="7200" b="1" dirty="0" smtClean="0">
                <a:solidFill>
                  <a:schemeClr val="bg1"/>
                </a:solidFill>
                <a:cs typeface="Arial" pitchFamily="34" charset="0"/>
              </a:rPr>
              <a:t>,     </a:t>
            </a:r>
            <a:r>
              <a:rPr lang="ru-RU" sz="7200" b="1" dirty="0" smtClean="0">
                <a:solidFill>
                  <a:srgbClr val="002060"/>
                </a:solidFill>
                <a:cs typeface="Arial" pitchFamily="34" charset="0"/>
              </a:rPr>
              <a:t>(Богатством жертвуй ради жизни, </a:t>
            </a:r>
          </a:p>
          <a:p>
            <a:pPr marL="457200" indent="-457200">
              <a:lnSpc>
                <a:spcPct val="120000"/>
              </a:lnSpc>
              <a:buNone/>
            </a:pPr>
            <a:r>
              <a:rPr lang="ru-RU" sz="7200" b="1" dirty="0" smtClean="0">
                <a:solidFill>
                  <a:srgbClr val="FFFF00"/>
                </a:solidFill>
                <a:cs typeface="Arial" pitchFamily="34" charset="0"/>
              </a:rPr>
              <a:t>   </a:t>
            </a:r>
            <a:r>
              <a:rPr lang="ru-RU" sz="7200" b="1" dirty="0" err="1" smtClean="0">
                <a:solidFill>
                  <a:schemeClr val="bg1"/>
                </a:solidFill>
                <a:cs typeface="Arial" pitchFamily="34" charset="0"/>
              </a:rPr>
              <a:t>жаным</a:t>
            </a:r>
            <a:r>
              <a:rPr lang="ru-RU" sz="7200" b="1" dirty="0" smtClean="0">
                <a:solidFill>
                  <a:schemeClr val="bg1"/>
                </a:solidFill>
                <a:cs typeface="Arial" pitchFamily="34" charset="0"/>
              </a:rPr>
              <a:t> - арымның </a:t>
            </a:r>
            <a:r>
              <a:rPr lang="ru-RU" sz="7200" b="1" dirty="0" err="1" smtClean="0">
                <a:solidFill>
                  <a:schemeClr val="bg1"/>
                </a:solidFill>
                <a:cs typeface="Arial" pitchFamily="34" charset="0"/>
              </a:rPr>
              <a:t>садақасы          </a:t>
            </a:r>
            <a:r>
              <a:rPr lang="ru-RU" sz="7200" b="1" dirty="0" smtClean="0">
                <a:solidFill>
                  <a:srgbClr val="002060"/>
                </a:solidFill>
                <a:cs typeface="Arial" pitchFamily="34" charset="0"/>
              </a:rPr>
              <a:t>жизнью жертвуй ради чести)</a:t>
            </a:r>
          </a:p>
          <a:p>
            <a:pPr algn="ctr">
              <a:lnSpc>
                <a:spcPct val="120000"/>
              </a:lnSpc>
              <a:buNone/>
            </a:pPr>
            <a:endParaRPr lang="kk-KZ" sz="4900" b="1" i="1" dirty="0" smtClean="0">
              <a:solidFill>
                <a:schemeClr val="bg1"/>
              </a:solidFill>
              <a:cs typeface="Arial" pitchFamily="34" charset="0"/>
            </a:endParaRPr>
          </a:p>
          <a:p>
            <a:pPr algn="ctr">
              <a:lnSpc>
                <a:spcPct val="120000"/>
              </a:lnSpc>
              <a:buNone/>
            </a:pPr>
            <a:r>
              <a:rPr lang="kk-KZ" sz="4900" b="1" i="1" dirty="0" smtClean="0">
                <a:solidFill>
                  <a:schemeClr val="bg1"/>
                </a:solidFill>
                <a:cs typeface="Arial" pitchFamily="34" charset="0"/>
              </a:rPr>
              <a:t> </a:t>
            </a:r>
          </a:p>
          <a:p>
            <a:pPr algn="ctr">
              <a:lnSpc>
                <a:spcPct val="120000"/>
              </a:lnSpc>
              <a:buNone/>
            </a:pPr>
            <a:endParaRPr lang="kk-KZ" sz="6800" b="1" i="1" dirty="0" smtClean="0">
              <a:solidFill>
                <a:schemeClr val="bg1"/>
              </a:solidFill>
              <a:cs typeface="Arial" pitchFamily="34" charset="0"/>
            </a:endParaRPr>
          </a:p>
          <a:p>
            <a:pPr algn="ctr">
              <a:lnSpc>
                <a:spcPct val="120000"/>
              </a:lnSpc>
              <a:buNone/>
            </a:pPr>
            <a:r>
              <a:rPr lang="kk-KZ" sz="8000" b="1" i="1" dirty="0" smtClean="0">
                <a:solidFill>
                  <a:schemeClr val="bg1"/>
                </a:solidFill>
                <a:cs typeface="Arial" pitchFamily="34" charset="0"/>
              </a:rPr>
              <a:t>Сұрақтарға жауап беріңдер </a:t>
            </a:r>
            <a:r>
              <a:rPr lang="kk-KZ" sz="6800" b="1" i="1" dirty="0" smtClean="0">
                <a:solidFill>
                  <a:schemeClr val="bg1"/>
                </a:solidFill>
                <a:cs typeface="Arial" pitchFamily="34" charset="0"/>
              </a:rPr>
              <a:t>(Ответьте на вопросы):</a:t>
            </a:r>
          </a:p>
          <a:p>
            <a:pPr>
              <a:lnSpc>
                <a:spcPct val="120000"/>
              </a:lnSpc>
              <a:buNone/>
            </a:pPr>
            <a:endParaRPr lang="kk-KZ" sz="6800" b="1" i="1" dirty="0" smtClean="0">
              <a:solidFill>
                <a:schemeClr val="bg1"/>
              </a:solidFill>
              <a:cs typeface="Arial" pitchFamily="34" charset="0"/>
            </a:endParaRPr>
          </a:p>
          <a:p>
            <a:pPr algn="just">
              <a:lnSpc>
                <a:spcPct val="120000"/>
              </a:lnSpc>
              <a:buNone/>
            </a:pPr>
            <a:r>
              <a:rPr lang="en-US" sz="6800" b="1" i="1" dirty="0" smtClean="0">
                <a:solidFill>
                  <a:schemeClr val="bg1"/>
                </a:solidFill>
                <a:cs typeface="Arial" pitchFamily="34" charset="0"/>
              </a:rPr>
              <a:t>1. </a:t>
            </a:r>
            <a:r>
              <a:rPr lang="kk-KZ" sz="6800" b="1" i="1" dirty="0" smtClean="0">
                <a:solidFill>
                  <a:schemeClr val="bg1"/>
                </a:solidFill>
                <a:cs typeface="Arial" pitchFamily="34" charset="0"/>
              </a:rPr>
              <a:t>Мақалдың мағынасын қалай түсінесіңдер?  </a:t>
            </a:r>
            <a:r>
              <a:rPr lang="kk-KZ" sz="6800" b="1" dirty="0" smtClean="0">
                <a:solidFill>
                  <a:schemeClr val="bg1"/>
                </a:solidFill>
                <a:cs typeface="Arial" pitchFamily="34" charset="0"/>
              </a:rPr>
              <a:t>(</a:t>
            </a:r>
            <a:r>
              <a:rPr lang="ru-RU" sz="6800" b="1" dirty="0" smtClean="0">
                <a:solidFill>
                  <a:schemeClr val="bg1"/>
                </a:solidFill>
                <a:cs typeface="Arial" pitchFamily="34" charset="0"/>
              </a:rPr>
              <a:t> Как вы понимаете смысл пословицы?)</a:t>
            </a:r>
            <a:endParaRPr lang="kk-KZ" sz="6800" b="1" dirty="0" smtClean="0">
              <a:solidFill>
                <a:schemeClr val="bg1"/>
              </a:solidFill>
              <a:cs typeface="Arial" pitchFamily="34" charset="0"/>
            </a:endParaRPr>
          </a:p>
          <a:p>
            <a:pPr algn="just">
              <a:lnSpc>
                <a:spcPct val="120000"/>
              </a:lnSpc>
              <a:buNone/>
            </a:pPr>
            <a:endParaRPr lang="kk-KZ" sz="6800" b="1" i="1" dirty="0" smtClean="0">
              <a:solidFill>
                <a:schemeClr val="bg1"/>
              </a:solidFill>
              <a:cs typeface="Arial" pitchFamily="34" charset="0"/>
            </a:endParaRPr>
          </a:p>
          <a:p>
            <a:pPr algn="just">
              <a:lnSpc>
                <a:spcPct val="120000"/>
              </a:lnSpc>
              <a:buNone/>
            </a:pPr>
            <a:r>
              <a:rPr lang="en-US" sz="6800" b="1" i="1" dirty="0" smtClean="0">
                <a:solidFill>
                  <a:schemeClr val="bg1"/>
                </a:solidFill>
                <a:cs typeface="Arial" pitchFamily="34" charset="0"/>
              </a:rPr>
              <a:t>2.   </a:t>
            </a:r>
            <a:r>
              <a:rPr lang="kk-KZ" sz="6800" b="1" i="1" dirty="0" smtClean="0">
                <a:solidFill>
                  <a:schemeClr val="bg1"/>
                </a:solidFill>
                <a:cs typeface="Arial" pitchFamily="34" charset="0"/>
              </a:rPr>
              <a:t>Мақал неге үйретеді?  </a:t>
            </a:r>
            <a:r>
              <a:rPr lang="kk-KZ" sz="6800" b="1" dirty="0" smtClean="0">
                <a:solidFill>
                  <a:schemeClr val="bg1"/>
                </a:solidFill>
                <a:cs typeface="Arial" pitchFamily="34" charset="0"/>
              </a:rPr>
              <a:t>(Чему учит пословица?)</a:t>
            </a:r>
          </a:p>
          <a:p>
            <a:pPr algn="just">
              <a:lnSpc>
                <a:spcPct val="120000"/>
              </a:lnSpc>
              <a:buNone/>
            </a:pPr>
            <a:r>
              <a:rPr lang="kk-KZ" sz="6800" b="1" dirty="0" smtClean="0">
                <a:solidFill>
                  <a:schemeClr val="bg1"/>
                </a:solidFill>
                <a:cs typeface="Arial" pitchFamily="34" charset="0"/>
              </a:rPr>
              <a:t> </a:t>
            </a:r>
            <a:endParaRPr lang="ru-RU" sz="6800" b="1" dirty="0" smtClean="0">
              <a:solidFill>
                <a:schemeClr val="bg1"/>
              </a:solidFill>
              <a:cs typeface="Arial" pitchFamily="34" charset="0"/>
            </a:endParaRPr>
          </a:p>
          <a:p>
            <a:pPr>
              <a:lnSpc>
                <a:spcPct val="120000"/>
              </a:lnSpc>
              <a:buNone/>
            </a:pPr>
            <a:r>
              <a:rPr lang="en-US" sz="6800" b="1" i="1" dirty="0" smtClean="0">
                <a:solidFill>
                  <a:schemeClr val="bg1"/>
                </a:solidFill>
                <a:cs typeface="Arial" pitchFamily="34" charset="0"/>
              </a:rPr>
              <a:t>3.</a:t>
            </a:r>
            <a:r>
              <a:rPr lang="kk-KZ" sz="6800" b="1" i="1" dirty="0" smtClean="0">
                <a:solidFill>
                  <a:schemeClr val="bg1"/>
                </a:solidFill>
                <a:cs typeface="Arial" pitchFamily="34" charset="0"/>
              </a:rPr>
              <a:t>   </a:t>
            </a:r>
            <a:r>
              <a:rPr lang="ru-RU" sz="6800" b="1" i="1" dirty="0" smtClean="0">
                <a:solidFill>
                  <a:schemeClr val="bg1"/>
                </a:solidFill>
                <a:cs typeface="Arial" pitchFamily="34" charset="0"/>
              </a:rPr>
              <a:t>С</a:t>
            </a:r>
            <a:r>
              <a:rPr lang="kk-KZ" sz="6800" b="1" i="1" dirty="0" smtClean="0">
                <a:solidFill>
                  <a:schemeClr val="bg1"/>
                </a:solidFill>
                <a:cs typeface="Arial" pitchFamily="34" charset="0"/>
              </a:rPr>
              <a:t>ендерге осы қасиеттер қаншалықты маңызды?  (</a:t>
            </a:r>
            <a:r>
              <a:rPr lang="ru-RU" sz="6800" b="1" i="1" dirty="0" smtClean="0">
                <a:solidFill>
                  <a:schemeClr val="bg1"/>
                </a:solidFill>
                <a:cs typeface="Arial" pitchFamily="34" charset="0"/>
              </a:rPr>
              <a:t>Насколько важны для вас эти качества? </a:t>
            </a:r>
            <a:r>
              <a:rPr lang="ru-RU" sz="6400" b="1" i="1" dirty="0" smtClean="0">
                <a:cs typeface="Arial" pitchFamily="34" charset="0"/>
              </a:rPr>
              <a:t/>
            </a:r>
            <a:br>
              <a:rPr lang="ru-RU" sz="6400" b="1" i="1" dirty="0" smtClean="0">
                <a:cs typeface="Arial" pitchFamily="34" charset="0"/>
              </a:rPr>
            </a:br>
            <a:r>
              <a:rPr lang="ru-RU" sz="3400" b="1" i="1" dirty="0" smtClean="0">
                <a:cs typeface="Arial" pitchFamily="34" charset="0"/>
              </a:rPr>
              <a:t/>
            </a:r>
            <a:br>
              <a:rPr lang="ru-RU" sz="3400" b="1" i="1" dirty="0" smtClean="0">
                <a:cs typeface="Arial" pitchFamily="34" charset="0"/>
              </a:rPr>
            </a:br>
            <a:endParaRPr lang="ru-RU" sz="3400" b="1" i="1" dirty="0" smtClean="0">
              <a:cs typeface="Arial" pitchFamily="34" charset="0"/>
            </a:endParaRPr>
          </a:p>
          <a:p>
            <a:pPr>
              <a:lnSpc>
                <a:spcPct val="120000"/>
              </a:lnSpc>
              <a:buNone/>
            </a:pPr>
            <a:r>
              <a:rPr lang="kk-KZ" sz="3400" b="1" i="1" dirty="0" smtClean="0">
                <a:cs typeface="Arial" pitchFamily="34" charset="0"/>
              </a:rPr>
              <a:t>                        </a:t>
            </a:r>
          </a:p>
          <a:p>
            <a:pPr algn="just">
              <a:lnSpc>
                <a:spcPct val="120000"/>
              </a:lnSpc>
              <a:buAutoNum type="arabicPeriod"/>
            </a:pPr>
            <a:endParaRPr lang="kk-KZ" sz="3400" b="1" i="1" dirty="0" smtClean="0">
              <a:cs typeface="Arial" pitchFamily="34" charset="0"/>
            </a:endParaRPr>
          </a:p>
          <a:p>
            <a:pPr algn="just">
              <a:lnSpc>
                <a:spcPct val="120000"/>
              </a:lnSpc>
              <a:buNone/>
            </a:pPr>
            <a:endParaRPr lang="kk-KZ" sz="3400" b="1" i="1" dirty="0" smtClean="0">
              <a:cs typeface="Arial" pitchFamily="34" charset="0"/>
            </a:endParaRPr>
          </a:p>
          <a:p>
            <a:pPr algn="ctr">
              <a:lnSpc>
                <a:spcPct val="120000"/>
              </a:lnSpc>
              <a:buNone/>
            </a:pPr>
            <a:endParaRPr lang="ru-RU" sz="3400" b="1" dirty="0" smtClean="0">
              <a:cs typeface="Arial" pitchFamily="34" charset="0"/>
            </a:endParaRPr>
          </a:p>
          <a:p>
            <a:pPr>
              <a:lnSpc>
                <a:spcPct val="120000"/>
              </a:lnSpc>
              <a:buNone/>
            </a:pPr>
            <a:endParaRPr lang="ru-RU" sz="3400" b="1" i="1" dirty="0">
              <a:cs typeface="Arial" pitchFamily="34" charset="0"/>
            </a:endParaRPr>
          </a:p>
        </p:txBody>
      </p:sp>
    </p:spTree>
  </p:cSld>
  <p:clrMapOvr>
    <a:masterClrMapping/>
  </p:clrMapOvr>
  <p:transition>
    <p:whee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2099</TotalTime>
  <Words>641</Words>
  <Application>Microsoft Office PowerPoint</Application>
  <PresentationFormat>Экран (4:3)</PresentationFormat>
  <Paragraphs>255</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Апекс</vt:lpstr>
      <vt:lpstr>Презентация PowerPoint</vt:lpstr>
      <vt:lpstr>Презентация PowerPoint</vt:lpstr>
      <vt:lpstr>Презентация PowerPoint</vt:lpstr>
      <vt:lpstr>Сөздікпен жұмыс (словарная работа)</vt:lpstr>
      <vt:lpstr>Презентация PowerPoint</vt:lpstr>
      <vt:lpstr>Мәтінге байланысты сұрақтар (вопросы по тексту)</vt:lpstr>
      <vt:lpstr>Карточкамен жұмыс  (работа по карточкам)</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Assel</dc:creator>
  <cp:lastModifiedBy>Пользователь</cp:lastModifiedBy>
  <cp:revision>217</cp:revision>
  <dcterms:created xsi:type="dcterms:W3CDTF">2014-12-06T17:12:03Z</dcterms:created>
  <dcterms:modified xsi:type="dcterms:W3CDTF">2015-01-03T11:47:56Z</dcterms:modified>
</cp:coreProperties>
</file>