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55" r:id="rId2"/>
    <p:sldId id="356" r:id="rId3"/>
    <p:sldId id="358" r:id="rId4"/>
    <p:sldId id="362" r:id="rId5"/>
    <p:sldId id="365" r:id="rId6"/>
    <p:sldId id="367" r:id="rId7"/>
    <p:sldId id="370" r:id="rId8"/>
    <p:sldId id="371" r:id="rId9"/>
    <p:sldId id="375" r:id="rId10"/>
    <p:sldId id="386" r:id="rId11"/>
    <p:sldId id="387" r:id="rId12"/>
    <p:sldId id="388" r:id="rId13"/>
    <p:sldId id="391" r:id="rId14"/>
    <p:sldId id="394" r:id="rId15"/>
    <p:sldId id="395" r:id="rId16"/>
    <p:sldId id="397" r:id="rId17"/>
    <p:sldId id="332" r:id="rId18"/>
    <p:sldId id="401" r:id="rId19"/>
    <p:sldId id="402" r:id="rId20"/>
    <p:sldId id="406" r:id="rId21"/>
    <p:sldId id="331" r:id="rId22"/>
    <p:sldId id="420" r:id="rId23"/>
    <p:sldId id="426" r:id="rId24"/>
    <p:sldId id="429" r:id="rId25"/>
    <p:sldId id="434" r:id="rId26"/>
    <p:sldId id="437" r:id="rId27"/>
    <p:sldId id="273" r:id="rId28"/>
    <p:sldId id="35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F0E"/>
    <a:srgbClr val="532476"/>
    <a:srgbClr val="441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383" autoAdjust="0"/>
  </p:normalViewPr>
  <p:slideViewPr>
    <p:cSldViewPr>
      <p:cViewPr>
        <p:scale>
          <a:sx n="50" d="100"/>
          <a:sy n="50" d="100"/>
        </p:scale>
        <p:origin x="-195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8D47A-C093-4885-A839-6D59574158F3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B967C-51C9-4494-B7E7-12366A1EF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792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BD69-1E9D-4D1A-9006-6157B6EA14B2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3FA8-25EF-45D5-9C93-403F369F30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BD69-1E9D-4D1A-9006-6157B6EA14B2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3FA8-25EF-45D5-9C93-403F369F30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BD69-1E9D-4D1A-9006-6157B6EA14B2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3FA8-25EF-45D5-9C93-403F369F30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BD69-1E9D-4D1A-9006-6157B6EA14B2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3FA8-25EF-45D5-9C93-403F369F30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BD69-1E9D-4D1A-9006-6157B6EA14B2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3FA8-25EF-45D5-9C93-403F369F30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BD69-1E9D-4D1A-9006-6157B6EA14B2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3FA8-25EF-45D5-9C93-403F369F30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BD69-1E9D-4D1A-9006-6157B6EA14B2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3FA8-25EF-45D5-9C93-403F369F30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BD69-1E9D-4D1A-9006-6157B6EA14B2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3FA8-25EF-45D5-9C93-403F369F30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BD69-1E9D-4D1A-9006-6157B6EA14B2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3FA8-25EF-45D5-9C93-403F369F30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BD69-1E9D-4D1A-9006-6157B6EA14B2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3FA8-25EF-45D5-9C93-403F369F30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BD69-1E9D-4D1A-9006-6157B6EA14B2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3FA8-25EF-45D5-9C93-403F369F30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CBD69-1E9D-4D1A-9006-6157B6EA14B2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B3FA8-25EF-45D5-9C93-403F369F30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Ата-баба</a:t>
            </a:r>
            <a:r>
              <a:rPr lang="ru-RU" sz="7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kk-KZ" sz="7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әстүрі ұрпаққа өнеге</a:t>
            </a:r>
            <a:endParaRPr lang="ru-RU" sz="7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Ұлттық әшекейдің </a:t>
            </a:r>
            <a:r>
              <a:rPr lang="ru-RU" sz="7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сыры </a:t>
            </a:r>
            <a:r>
              <a:rPr lang="ru-RU" sz="72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көп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0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Қазақтың ұлттық әшекей-бұйымдары сән үшін тағылып қоймай, қорғаныс қызметін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атқарған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себепті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 қыздарының әшекейлерін жасау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үшін тазарту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қасиеті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күміс пайдаланылған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Ерте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заманда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әшекейді жаңа туған нәресте шағынан бастап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таққан.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 тіл-көзден сақтайды деген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ырымның бір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түрі.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қызыл таспен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әшекейленген күмістен жасалып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жаңа туған нәрестенің тақиясына немесе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аяқ-қолдарына тағылған.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Халық қызыл түсті тас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бақыт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пен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шаттық әкеледі деп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сенгедіктен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көптеген әшекейлерде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осы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тастың түрі кездеседі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Көз тиюден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сақтану үшін  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2-3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жасқа толғанда қыз балалардың құлағына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осы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меруерт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тастардан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жасалған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сырға салған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қолдарына шақшақ құс бейнеленген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білезіктер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таққан.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Кейіннен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жасы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ұлғая келе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қыздар асыл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тастармен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көмкерілген салбырап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тұратын сырғаларға ауысқан.</a:t>
            </a: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кездері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10-11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жастағы қыз балаларда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қалыңдық жасауымен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бірдей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әшекей бұйымдар болған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Бойжеткен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шағында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киімсіз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жүруге рұқсат беріліп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оның орнына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күмістен жасалған шолпы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таққан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Мұнымен қатар қолдарына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түрлі әшекейлер таққан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білезіктер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қолдарына қатар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саусақтарына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3-4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жүзік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Сақина тақпай жасаған тағам дәмсіз болады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үнемі сақинамен жүрген.</a:t>
            </a: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Autofit/>
          </a:bodyPr>
          <a:lstStyle/>
          <a:p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 жыл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сайын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 балалардың киіміне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жаңа әшекейлер қосылады.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Ал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жасы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ұлғайған сайын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жарқыраған тастарды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тақпауға тырысқан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Жасы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ұлғайған әжелердің білезігі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«жұмыр білезік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аталады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күмістен дөңгелек етіп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жасалып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ұшы жылан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басынан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ұқсас қайырылған.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жаман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күштен сақтайтын ырымның бір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түрі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 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Мұнымен қатар екі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саусаққа қатар киілген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қос ғашықтың сүйіп қосылғанын білдіретін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«құдағи жүзік» таққан.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Мұндай жүзікті қызыма жақсы қарасын деген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ниетпен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келіннің анасы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құдағиына сыйлаған.</a:t>
            </a:r>
            <a:endParaRPr lang="ru-RU" sz="1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Шаңырақ көтерген жылы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әшекейлерге ұрпақ жалғастығын білдіретін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суреттер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бейнеленген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1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қазіргі қазақ қыздары қандай әшекейлер таңдайды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Әрине,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жасар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қыздың жасаумен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тең бұйымы болған заман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артта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қалды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Бірақ, кейбір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дәстүрлеріміз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 осы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күнге дейін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жалғасын тауып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жаңа туған нәрестеге көз моншақты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осы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күндері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тағып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маңдайларына күйе жағады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Ал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әжелеріміз қазақы оюлары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білезіктерін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білекке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салып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әйелдер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конус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тәріздес сырғаларды тағады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Күмістен жасалған әшекейлер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қайта жаңғырып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сәнге айналуда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sel\Desktop\интернет\1384515705_braslet-s-kolc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03398"/>
            <a:ext cx="5076056" cy="3954602"/>
          </a:xfrm>
          <a:prstGeom prst="rect">
            <a:avLst/>
          </a:prstGeom>
          <a:noFill/>
        </p:spPr>
      </p:pic>
      <p:pic>
        <p:nvPicPr>
          <p:cNvPr id="2051" name="Picture 3" descr="C:\Users\Assel\Desktop\интернет\images (3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0"/>
            <a:ext cx="4067945" cy="3429000"/>
          </a:xfrm>
          <a:prstGeom prst="rect">
            <a:avLst/>
          </a:prstGeom>
          <a:noFill/>
        </p:spPr>
      </p:pic>
      <p:pic>
        <p:nvPicPr>
          <p:cNvPr id="2052" name="Picture 4" descr="C:\Users\Assel\Desktop\интернет\r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356992"/>
            <a:ext cx="4067944" cy="3501008"/>
          </a:xfrm>
          <a:prstGeom prst="rect">
            <a:avLst/>
          </a:prstGeom>
          <a:noFill/>
        </p:spPr>
      </p:pic>
      <p:pic>
        <p:nvPicPr>
          <p:cNvPr id="2053" name="Picture 5" descr="C:\Users\Assel\Desktop\интернет\11224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076056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>
                <a:solidFill>
                  <a:srgbClr val="FFFF00"/>
                </a:solidFill>
                <a:latin typeface="Times New Roman" pitchFamily="18" charset="0"/>
              </a:rPr>
              <a:t>Шашу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80000"/>
              </a:lnSpc>
              <a:defRPr/>
            </a:pPr>
            <a:endParaRPr lang="kk-KZ" sz="35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en-US" sz="4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Шашу</a:t>
            </a:r>
            <a:r>
              <a:rPr lang="en-US" sz="4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қуаныш</a:t>
            </a:r>
            <a:r>
              <a:rPr lang="en-US" sz="4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айғағы</a:t>
            </a:r>
            <a:r>
              <a:rPr lang="en-US" sz="4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en-US" sz="4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жасалатын</a:t>
            </a:r>
            <a:r>
              <a:rPr lang="en-US" sz="4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өте</a:t>
            </a:r>
            <a:r>
              <a:rPr lang="en-US" sz="4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сұлу</a:t>
            </a:r>
            <a:r>
              <a:rPr lang="en-US" sz="4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4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салтанатты</a:t>
            </a:r>
            <a:r>
              <a:rPr lang="en-US" sz="4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дәстүр</a:t>
            </a:r>
            <a:r>
              <a:rPr lang="en-US" sz="4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80000"/>
              </a:lnSpc>
              <a:buNone/>
              <a:defRPr/>
            </a:pPr>
            <a:endParaRPr lang="kk-KZ" sz="41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en-US" sz="4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Келін</a:t>
            </a:r>
            <a:r>
              <a:rPr lang="en-US" sz="4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түскенде</a:t>
            </a:r>
            <a:r>
              <a:rPr lang="en-US" sz="4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жақсылық</a:t>
            </a:r>
            <a:r>
              <a:rPr lang="en-US" sz="4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күндерде</a:t>
            </a:r>
            <a:r>
              <a:rPr lang="en-US" sz="4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алыс</a:t>
            </a:r>
            <a:r>
              <a:rPr lang="en-US" sz="4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сапардан</a:t>
            </a:r>
            <a:r>
              <a:rPr lang="en-US" sz="4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жолаушы</a:t>
            </a:r>
            <a:r>
              <a:rPr lang="en-US" sz="4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келгенде</a:t>
            </a:r>
            <a:r>
              <a:rPr lang="en-US" sz="4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құда</a:t>
            </a:r>
            <a:r>
              <a:rPr lang="en-US" sz="4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келгенде</a:t>
            </a:r>
            <a:r>
              <a:rPr lang="en-US" sz="4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тағы</a:t>
            </a:r>
            <a:r>
              <a:rPr lang="en-US" sz="4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en-US" sz="4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зор</a:t>
            </a:r>
            <a:r>
              <a:rPr lang="en-US" sz="4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қуанышты</a:t>
            </a:r>
            <a:r>
              <a:rPr lang="en-US" sz="4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күндерде</a:t>
            </a:r>
            <a:r>
              <a:rPr lang="en-US" sz="4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әйелдер</a:t>
            </a:r>
            <a:r>
              <a:rPr lang="en-US" sz="4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құрт</a:t>
            </a:r>
            <a:r>
              <a:rPr lang="en-US" sz="4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кәмпиттен</a:t>
            </a:r>
            <a:r>
              <a:rPr lang="en-US" sz="4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күміс</a:t>
            </a:r>
            <a:r>
              <a:rPr lang="en-US" sz="4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теңгеден</a:t>
            </a:r>
            <a:r>
              <a:rPr lang="en-US" sz="4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шашу</a:t>
            </a:r>
            <a:r>
              <a:rPr lang="en-US" sz="4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шашады</a:t>
            </a:r>
            <a:r>
              <a:rPr lang="en-US" sz="4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80000"/>
              </a:lnSpc>
              <a:buNone/>
              <a:defRPr/>
            </a:pPr>
            <a:endParaRPr lang="kk-KZ" sz="41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en-US" sz="4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Шашылған</a:t>
            </a:r>
            <a:r>
              <a:rPr lang="en-US" sz="4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шашудан</a:t>
            </a:r>
            <a:r>
              <a:rPr lang="en-US" sz="4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тойға</a:t>
            </a:r>
            <a:r>
              <a:rPr lang="en-US" sz="4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қатысушылар</a:t>
            </a:r>
            <a:r>
              <a:rPr lang="en-US" sz="4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теріп</a:t>
            </a:r>
            <a:r>
              <a:rPr lang="en-US" sz="4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en-US" sz="4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ырым</a:t>
            </a:r>
            <a:r>
              <a:rPr lang="en-US" sz="4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қылып</a:t>
            </a:r>
            <a:r>
              <a:rPr lang="en-US" sz="4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балаларына</a:t>
            </a:r>
            <a:r>
              <a:rPr lang="en-US" sz="4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апарып</a:t>
            </a:r>
            <a:r>
              <a:rPr lang="en-US" sz="4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en-US" sz="4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Шашуды</a:t>
            </a:r>
            <a:r>
              <a:rPr lang="en-US" sz="4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әйелдер</a:t>
            </a:r>
            <a:r>
              <a:rPr lang="en-US" sz="4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ғана</a:t>
            </a:r>
            <a:r>
              <a:rPr lang="en-US" sz="4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шашады</a:t>
            </a:r>
            <a:r>
              <a:rPr lang="en-US" sz="4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kk-KZ" sz="4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0"/>
            <a:ext cx="8147248" cy="685800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80000"/>
              </a:lnSpc>
              <a:buNone/>
              <a:defRPr/>
            </a:pPr>
            <a:endParaRPr lang="en-US" sz="5300" dirty="0" smtClean="0">
              <a:latin typeface="Times New Roman" pitchFamily="18" charset="0"/>
            </a:endParaRPr>
          </a:p>
          <a:p>
            <a:pPr algn="r">
              <a:lnSpc>
                <a:spcPct val="80000"/>
              </a:lnSpc>
              <a:buNone/>
              <a:defRPr/>
            </a:pPr>
            <a:r>
              <a:rPr lang="kk-KZ" sz="53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5300" dirty="0" smtClean="0">
                <a:solidFill>
                  <a:srgbClr val="002060"/>
                </a:solidFill>
                <a:latin typeface="Times New Roman" pitchFamily="18" charset="0"/>
              </a:rPr>
              <a:t>                                                    </a:t>
            </a:r>
            <a:r>
              <a:rPr lang="en-US" sz="8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11200" b="1" i="1" dirty="0" smtClean="0">
                <a:solidFill>
                  <a:srgbClr val="FFFF00"/>
                </a:solidFill>
                <a:latin typeface="Times New Roman" pitchFamily="18" charset="0"/>
              </a:rPr>
              <a:t>Сүйінші </a:t>
            </a:r>
            <a:r>
              <a:rPr lang="en-US" sz="11200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en-US" sz="11200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en-US" sz="9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kk-KZ" sz="9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    </a:t>
            </a:r>
            <a:endParaRPr lang="en-US" sz="96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None/>
              <a:defRPr/>
            </a:pPr>
            <a:r>
              <a:rPr lang="en-US" sz="9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		</a:t>
            </a:r>
            <a:r>
              <a:rPr lang="en-US" sz="9600" b="1" i="1" dirty="0" err="1" smtClean="0">
                <a:latin typeface="Times New Roman" pitchFamily="18" charset="0"/>
              </a:rPr>
              <a:t>Қуанышты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хабар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жеткізуші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адам</a:t>
            </a:r>
            <a:r>
              <a:rPr lang="en-US" sz="9600" b="1" i="1" dirty="0" smtClean="0">
                <a:latin typeface="Times New Roman" pitchFamily="18" charset="0"/>
              </a:rPr>
              <a:t> «</a:t>
            </a:r>
            <a:r>
              <a:rPr lang="en-US" sz="9600" b="1" i="1" dirty="0" err="1" smtClean="0">
                <a:latin typeface="Times New Roman" pitchFamily="18" charset="0"/>
              </a:rPr>
              <a:t>сүйінші-сүйінші</a:t>
            </a:r>
            <a:r>
              <a:rPr lang="en-US" sz="9600" b="1" i="1" dirty="0" smtClean="0">
                <a:latin typeface="Times New Roman" pitchFamily="18" charset="0"/>
              </a:rPr>
              <a:t>» </a:t>
            </a:r>
            <a:r>
              <a:rPr lang="en-US" sz="9600" b="1" i="1" dirty="0" err="1" smtClean="0">
                <a:latin typeface="Times New Roman" pitchFamily="18" charset="0"/>
              </a:rPr>
              <a:t>деп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келеді</a:t>
            </a:r>
            <a:r>
              <a:rPr lang="en-US" sz="9600" b="1" i="1" dirty="0" smtClean="0">
                <a:latin typeface="Times New Roman" pitchFamily="18" charset="0"/>
              </a:rPr>
              <a:t>. </a:t>
            </a:r>
            <a:r>
              <a:rPr lang="en-US" sz="9600" b="1" i="1" dirty="0" err="1" smtClean="0">
                <a:latin typeface="Times New Roman" pitchFamily="18" charset="0"/>
              </a:rPr>
              <a:t>Мұндайда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қуанышты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үй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иесі</a:t>
            </a:r>
            <a:r>
              <a:rPr lang="en-US" sz="9600" b="1" i="1" dirty="0" smtClean="0">
                <a:latin typeface="Times New Roman" pitchFamily="18" charset="0"/>
              </a:rPr>
              <a:t> «</a:t>
            </a:r>
            <a:r>
              <a:rPr lang="en-US" sz="9600" b="1" i="1" dirty="0" err="1" smtClean="0">
                <a:latin typeface="Times New Roman" pitchFamily="18" charset="0"/>
              </a:rPr>
              <a:t>қалағаныңды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ал</a:t>
            </a:r>
            <a:r>
              <a:rPr lang="en-US" sz="9600" b="1" i="1" dirty="0" smtClean="0">
                <a:latin typeface="Times New Roman" pitchFamily="18" charset="0"/>
              </a:rPr>
              <a:t>» </a:t>
            </a:r>
            <a:r>
              <a:rPr lang="en-US" sz="9600" b="1" i="1" dirty="0" err="1" smtClean="0">
                <a:latin typeface="Times New Roman" pitchFamily="18" charset="0"/>
              </a:rPr>
              <a:t>дейді</a:t>
            </a:r>
            <a:r>
              <a:rPr lang="en-US" sz="9600" b="1" i="1" dirty="0" smtClean="0">
                <a:latin typeface="Times New Roman" pitchFamily="18" charset="0"/>
              </a:rPr>
              <a:t>. </a:t>
            </a:r>
            <a:r>
              <a:rPr lang="en-US" sz="9600" b="1" i="1" dirty="0" err="1" smtClean="0">
                <a:latin typeface="Times New Roman" pitchFamily="18" charset="0"/>
              </a:rPr>
              <a:t>Немесе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оған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риза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болатындай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сыйлық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ұсынады</a:t>
            </a:r>
            <a:r>
              <a:rPr lang="en-US" sz="9600" b="1" i="1" dirty="0" smtClean="0">
                <a:latin typeface="Times New Roman" pitchFamily="18" charset="0"/>
              </a:rPr>
              <a:t>. </a:t>
            </a:r>
            <a:r>
              <a:rPr lang="en-US" sz="9600" b="1" i="1" dirty="0" err="1" smtClean="0">
                <a:latin typeface="Times New Roman" pitchFamily="18" charset="0"/>
              </a:rPr>
              <a:t>Бұл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қуанудың</a:t>
            </a:r>
            <a:r>
              <a:rPr lang="en-US" sz="9600" b="1" i="1" dirty="0" smtClean="0">
                <a:latin typeface="Times New Roman" pitchFamily="18" charset="0"/>
              </a:rPr>
              <a:t>, </a:t>
            </a:r>
            <a:r>
              <a:rPr lang="en-US" sz="9600" b="1" i="1" dirty="0" err="1" smtClean="0">
                <a:latin typeface="Times New Roman" pitchFamily="18" charset="0"/>
              </a:rPr>
              <a:t>ризалықтың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белгісі</a:t>
            </a:r>
            <a:r>
              <a:rPr lang="en-US" sz="9600" b="1" i="1" dirty="0" smtClean="0">
                <a:latin typeface="Times New Roman" pitchFamily="18" charset="0"/>
              </a:rPr>
              <a:t>. Сүйінші </a:t>
            </a:r>
            <a:r>
              <a:rPr lang="en-US" sz="9600" b="1" i="1" dirty="0" err="1" smtClean="0">
                <a:latin typeface="Times New Roman" pitchFamily="18" charset="0"/>
              </a:rPr>
              <a:t>сұраудың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да</a:t>
            </a:r>
            <a:r>
              <a:rPr lang="en-US" sz="9600" b="1" i="1" dirty="0" smtClean="0">
                <a:latin typeface="Times New Roman" pitchFamily="18" charset="0"/>
              </a:rPr>
              <a:t>, </a:t>
            </a:r>
            <a:r>
              <a:rPr lang="en-US" sz="9600" b="1" i="1" dirty="0" err="1" smtClean="0">
                <a:latin typeface="Times New Roman" pitchFamily="18" charset="0"/>
              </a:rPr>
              <a:t>оның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сүйіншісін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алудың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да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ешқандай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сөкеттігі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жоқ</a:t>
            </a:r>
            <a:r>
              <a:rPr lang="en-US" sz="9600" b="1" i="1" dirty="0" smtClean="0">
                <a:latin typeface="Times New Roman" pitchFamily="18" charset="0"/>
              </a:rPr>
              <a:t>.</a:t>
            </a:r>
            <a:endParaRPr lang="kk-KZ" sz="9600" b="1" i="1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None/>
              <a:defRPr/>
            </a:pPr>
            <a:r>
              <a:rPr lang="kk-KZ" sz="6800" b="1" i="1" dirty="0" smtClean="0">
                <a:solidFill>
                  <a:srgbClr val="7030A0"/>
                </a:solidFill>
                <a:latin typeface="Times New Roman" pitchFamily="18" charset="0"/>
              </a:rPr>
              <a:t>                                                            </a:t>
            </a:r>
            <a:endParaRPr lang="en-US" sz="6800" b="1" i="1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None/>
              <a:defRPr/>
            </a:pPr>
            <a:r>
              <a:rPr lang="en-US" sz="6800" dirty="0" smtClean="0">
                <a:solidFill>
                  <a:srgbClr val="002060"/>
                </a:solidFill>
                <a:latin typeface="Times New Roman" pitchFamily="18" charset="0"/>
              </a:rPr>
              <a:t>                                                                                                                 </a:t>
            </a:r>
            <a:r>
              <a:rPr lang="kk-KZ" sz="68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11200" b="1" i="1" dirty="0" smtClean="0">
                <a:solidFill>
                  <a:srgbClr val="FFFF00"/>
                </a:solidFill>
                <a:latin typeface="Times New Roman" pitchFamily="18" charset="0"/>
              </a:rPr>
              <a:t>Сәлемдеме</a:t>
            </a:r>
            <a:r>
              <a:rPr lang="en-US" sz="11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8600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sz="8600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kk-KZ" sz="6800" dirty="0" smtClean="0">
                <a:solidFill>
                  <a:srgbClr val="7030A0"/>
                </a:solidFill>
                <a:latin typeface="Times New Roman" pitchFamily="18" charset="0"/>
              </a:rPr>
              <a:t>        </a:t>
            </a:r>
            <a:endParaRPr lang="en-US" sz="68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None/>
              <a:defRPr/>
            </a:pPr>
            <a:r>
              <a:rPr lang="en-US" sz="6800" dirty="0" smtClean="0">
                <a:solidFill>
                  <a:srgbClr val="FFFF00"/>
                </a:solidFill>
                <a:latin typeface="Times New Roman" pitchFamily="18" charset="0"/>
              </a:rPr>
              <a:t>		</a:t>
            </a:r>
            <a:r>
              <a:rPr lang="en-US" sz="9600" b="1" i="1" dirty="0" smtClean="0">
                <a:latin typeface="Times New Roman" pitchFamily="18" charset="0"/>
              </a:rPr>
              <a:t>Сәлемдеме (</a:t>
            </a:r>
            <a:r>
              <a:rPr lang="en-US" sz="9600" b="1" i="1" dirty="0" err="1" smtClean="0">
                <a:latin typeface="Times New Roman" pitchFamily="18" charset="0"/>
              </a:rPr>
              <a:t>дәстүр</a:t>
            </a:r>
            <a:r>
              <a:rPr lang="en-US" sz="9600" b="1" i="1" dirty="0" smtClean="0">
                <a:latin typeface="Times New Roman" pitchFamily="18" charset="0"/>
              </a:rPr>
              <a:t>) – </a:t>
            </a:r>
            <a:r>
              <a:rPr lang="en-US" sz="9600" b="1" i="1" dirty="0" err="1" smtClean="0">
                <a:latin typeface="Times New Roman" pitchFamily="18" charset="0"/>
              </a:rPr>
              <a:t>адамдардың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бір-біріне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деген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сыйластығының</a:t>
            </a:r>
            <a:r>
              <a:rPr lang="en-US" sz="9600" b="1" i="1" dirty="0" smtClean="0">
                <a:latin typeface="Times New Roman" pitchFamily="18" charset="0"/>
              </a:rPr>
              <a:t>, </a:t>
            </a:r>
            <a:r>
              <a:rPr lang="en-US" sz="9600" b="1" i="1" dirty="0" err="1" smtClean="0">
                <a:latin typeface="Times New Roman" pitchFamily="18" charset="0"/>
              </a:rPr>
              <a:t>құрмет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тұтуының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айқын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белгісі</a:t>
            </a:r>
            <a:r>
              <a:rPr lang="en-US" sz="9600" b="1" i="1" dirty="0" smtClean="0">
                <a:latin typeface="Times New Roman" pitchFamily="18" charset="0"/>
              </a:rPr>
              <a:t>. </a:t>
            </a:r>
            <a:r>
              <a:rPr lang="en-US" sz="9600" b="1" i="1" dirty="0" err="1" smtClean="0">
                <a:latin typeface="Times New Roman" pitchFamily="18" charset="0"/>
              </a:rPr>
              <a:t>Олар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көптен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көрмей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сағынысқан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адамдардың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бір-біріне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жіберген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қымбат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бұйымы</a:t>
            </a:r>
            <a:r>
              <a:rPr lang="en-US" sz="9600" b="1" i="1" dirty="0" smtClean="0">
                <a:latin typeface="Times New Roman" pitchFamily="18" charset="0"/>
              </a:rPr>
              <a:t>, </a:t>
            </a:r>
            <a:r>
              <a:rPr lang="en-US" sz="9600" b="1" i="1" dirty="0" err="1" smtClean="0">
                <a:latin typeface="Times New Roman" pitchFamily="18" charset="0"/>
              </a:rPr>
              <a:t>асыл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заты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немесе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жеңсік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тамағы</a:t>
            </a:r>
            <a:r>
              <a:rPr lang="en-US" sz="9600" b="1" i="1" dirty="0" smtClean="0">
                <a:latin typeface="Times New Roman" pitchFamily="18" charset="0"/>
              </a:rPr>
              <a:t>, </a:t>
            </a:r>
            <a:r>
              <a:rPr lang="en-US" sz="9600" b="1" i="1" dirty="0" err="1" smtClean="0">
                <a:latin typeface="Times New Roman" pitchFamily="18" charset="0"/>
              </a:rPr>
              <a:t>қысқы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сыбағасы</a:t>
            </a:r>
            <a:r>
              <a:rPr lang="en-US" sz="9600" b="1" i="1" dirty="0" smtClean="0">
                <a:latin typeface="Times New Roman" pitchFamily="18" charset="0"/>
              </a:rPr>
              <a:t>. </a:t>
            </a:r>
            <a:r>
              <a:rPr lang="en-US" sz="9600" b="1" i="1" dirty="0" err="1" smtClean="0">
                <a:latin typeface="Times New Roman" pitchFamily="18" charset="0"/>
              </a:rPr>
              <a:t>Оның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қымбат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бағалы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болуы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шарт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емес</a:t>
            </a:r>
            <a:r>
              <a:rPr lang="en-US" sz="9600" b="1" i="1" dirty="0" smtClean="0">
                <a:latin typeface="Times New Roman" pitchFamily="18" charset="0"/>
              </a:rPr>
              <a:t>. </a:t>
            </a:r>
            <a:endParaRPr lang="kk-KZ" sz="9600" b="1" i="1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None/>
              <a:defRPr/>
            </a:pPr>
            <a:r>
              <a:rPr lang="kk-KZ" sz="9600" b="1" i="1" dirty="0" smtClean="0">
                <a:solidFill>
                  <a:srgbClr val="FFFF00"/>
                </a:solidFill>
                <a:latin typeface="Times New Roman" pitchFamily="18" charset="0"/>
              </a:rPr>
              <a:t>                                                            </a:t>
            </a:r>
            <a:endParaRPr lang="en-US" sz="9600" b="1" i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algn="r">
              <a:lnSpc>
                <a:spcPct val="80000"/>
              </a:lnSpc>
              <a:buNone/>
              <a:defRPr/>
            </a:pPr>
            <a:r>
              <a:rPr lang="en-US" sz="6800" b="1" i="1" dirty="0" smtClean="0">
                <a:solidFill>
                  <a:srgbClr val="FFFF00"/>
                </a:solidFill>
                <a:latin typeface="Times New Roman" pitchFamily="18" charset="0"/>
              </a:rPr>
              <a:t>		</a:t>
            </a:r>
            <a:r>
              <a:rPr lang="en-US" sz="68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				</a:t>
            </a:r>
            <a:r>
              <a:rPr lang="en-US" sz="6800" b="1" i="1" dirty="0" smtClean="0">
                <a:solidFill>
                  <a:srgbClr val="FFFF00"/>
                </a:solidFill>
                <a:latin typeface="Times New Roman" pitchFamily="18" charset="0"/>
              </a:rPr>
              <a:t>		                        </a:t>
            </a:r>
            <a:r>
              <a:rPr lang="en-US" sz="8600" b="1" i="1" dirty="0" smtClean="0">
                <a:solidFill>
                  <a:srgbClr val="FFFF00"/>
                </a:solidFill>
                <a:latin typeface="Times New Roman" pitchFamily="18" charset="0"/>
              </a:rPr>
              <a:t>                                                           </a:t>
            </a:r>
            <a:r>
              <a:rPr lang="en-US" sz="11200" b="1" i="1" dirty="0" smtClean="0">
                <a:solidFill>
                  <a:srgbClr val="FFFF00"/>
                </a:solidFill>
                <a:latin typeface="Times New Roman" pitchFamily="18" charset="0"/>
              </a:rPr>
              <a:t>Базарлық</a:t>
            </a:r>
            <a:r>
              <a:rPr lang="en-US" sz="8600" b="1" i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en-US" sz="9600" b="1" i="1" dirty="0" smtClean="0">
                <a:latin typeface="Times New Roman" pitchFamily="18" charset="0"/>
              </a:rPr>
              <a:t/>
            </a:r>
            <a:br>
              <a:rPr lang="en-US" sz="9600" b="1" i="1" dirty="0" smtClean="0">
                <a:latin typeface="Times New Roman" pitchFamily="18" charset="0"/>
              </a:rPr>
            </a:br>
            <a:r>
              <a:rPr lang="kk-KZ" sz="9600" b="1" i="1" dirty="0" smtClean="0">
                <a:latin typeface="Times New Roman" pitchFamily="18" charset="0"/>
              </a:rPr>
              <a:t>       </a:t>
            </a:r>
            <a:r>
              <a:rPr lang="en-US" sz="9600" b="1" i="1" dirty="0" err="1" smtClean="0">
                <a:latin typeface="Times New Roman" pitchFamily="18" charset="0"/>
              </a:rPr>
              <a:t>Алыс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сапарға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саяхатқа</a:t>
            </a:r>
            <a:r>
              <a:rPr lang="en-US" sz="9600" b="1" i="1" dirty="0" smtClean="0">
                <a:latin typeface="Times New Roman" pitchFamily="18" charset="0"/>
              </a:rPr>
              <a:t>, </a:t>
            </a:r>
            <a:r>
              <a:rPr lang="en-US" sz="9600" b="1" i="1" dirty="0" err="1" smtClean="0">
                <a:latin typeface="Times New Roman" pitchFamily="18" charset="0"/>
              </a:rPr>
              <a:t>сауда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жолына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шыққан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адамдар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жерлестеріне</a:t>
            </a:r>
            <a:r>
              <a:rPr lang="en-US" sz="9600" b="1" i="1" dirty="0" smtClean="0">
                <a:latin typeface="Times New Roman" pitchFamily="18" charset="0"/>
              </a:rPr>
              <a:t>, </a:t>
            </a:r>
            <a:r>
              <a:rPr lang="en-US" sz="9600" b="1" i="1" dirty="0" err="1" smtClean="0">
                <a:latin typeface="Times New Roman" pitchFamily="18" charset="0"/>
              </a:rPr>
              <a:t>көрші-көлемдеріне</a:t>
            </a:r>
            <a:r>
              <a:rPr lang="en-US" sz="9600" b="1" i="1" dirty="0" smtClean="0">
                <a:latin typeface="Times New Roman" pitchFamily="18" charset="0"/>
              </a:rPr>
              <a:t>, </a:t>
            </a:r>
            <a:r>
              <a:rPr lang="en-US" sz="9600" b="1" i="1" dirty="0" err="1" smtClean="0">
                <a:latin typeface="Times New Roman" pitchFamily="18" charset="0"/>
              </a:rPr>
              <a:t>сыйлас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адамдарына</a:t>
            </a:r>
            <a:r>
              <a:rPr lang="en-US" sz="9600" b="1" i="1" dirty="0" smtClean="0">
                <a:latin typeface="Times New Roman" pitchFamily="18" charset="0"/>
              </a:rPr>
              <a:t>, </a:t>
            </a:r>
            <a:r>
              <a:rPr lang="en-US" sz="9600" b="1" i="1" dirty="0" err="1" smtClean="0">
                <a:latin typeface="Times New Roman" pitchFamily="18" charset="0"/>
              </a:rPr>
              <a:t>жас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балаларға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ірілі-ұсақты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сыйлықтар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әкеледі</a:t>
            </a:r>
            <a:r>
              <a:rPr lang="en-US" sz="9600" b="1" i="1" dirty="0" smtClean="0">
                <a:latin typeface="Times New Roman" pitchFamily="18" charset="0"/>
              </a:rPr>
              <a:t>. </a:t>
            </a:r>
            <a:r>
              <a:rPr lang="en-US" sz="9600" b="1" i="1" dirty="0" err="1" smtClean="0">
                <a:latin typeface="Times New Roman" pitchFamily="18" charset="0"/>
              </a:rPr>
              <a:t>Оны</a:t>
            </a:r>
            <a:r>
              <a:rPr lang="en-US" sz="9600" b="1" i="1" dirty="0" smtClean="0">
                <a:latin typeface="Times New Roman" pitchFamily="18" charset="0"/>
              </a:rPr>
              <a:t> «</a:t>
            </a:r>
            <a:r>
              <a:rPr lang="en-US" sz="9600" b="1" i="1" dirty="0" err="1" smtClean="0">
                <a:latin typeface="Times New Roman" pitchFamily="18" charset="0"/>
              </a:rPr>
              <a:t>базарлық</a:t>
            </a:r>
            <a:r>
              <a:rPr lang="en-US" sz="9600" b="1" i="1" dirty="0" smtClean="0">
                <a:latin typeface="Times New Roman" pitchFamily="18" charset="0"/>
              </a:rPr>
              <a:t>» </a:t>
            </a:r>
            <a:r>
              <a:rPr lang="en-US" sz="9600" b="1" i="1" dirty="0" err="1" smtClean="0">
                <a:latin typeface="Times New Roman" pitchFamily="18" charset="0"/>
              </a:rPr>
              <a:t>деп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атайды</a:t>
            </a:r>
            <a:r>
              <a:rPr lang="en-US" sz="9600" b="1" i="1" dirty="0" smtClean="0">
                <a:latin typeface="Times New Roman" pitchFamily="18" charset="0"/>
              </a:rPr>
              <a:t>. </a:t>
            </a:r>
            <a:r>
              <a:rPr lang="en-US" sz="9600" b="1" i="1" dirty="0" err="1" smtClean="0">
                <a:latin typeface="Times New Roman" pitchFamily="18" charset="0"/>
              </a:rPr>
              <a:t>Бұл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жақсы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көрудің</a:t>
            </a:r>
            <a:r>
              <a:rPr lang="en-US" sz="9600" b="1" i="1" dirty="0" smtClean="0">
                <a:latin typeface="Times New Roman" pitchFamily="18" charset="0"/>
              </a:rPr>
              <a:t>, </a:t>
            </a:r>
            <a:r>
              <a:rPr lang="en-US" sz="9600" b="1" i="1" dirty="0" err="1" smtClean="0">
                <a:latin typeface="Times New Roman" pitchFamily="18" charset="0"/>
              </a:rPr>
              <a:t>сыйластықтың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белгісі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және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ескерткіш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ретінде</a:t>
            </a:r>
            <a:r>
              <a:rPr lang="en-US" sz="9600" b="1" i="1" dirty="0" smtClean="0">
                <a:latin typeface="Times New Roman" pitchFamily="18" charset="0"/>
              </a:rPr>
              <a:t> </a:t>
            </a:r>
            <a:r>
              <a:rPr lang="en-US" sz="9600" b="1" i="1" dirty="0" err="1" smtClean="0">
                <a:latin typeface="Times New Roman" pitchFamily="18" charset="0"/>
              </a:rPr>
              <a:t>қабылданады</a:t>
            </a:r>
            <a:r>
              <a:rPr lang="en-US" sz="9600" b="1" i="1" dirty="0" smtClean="0">
                <a:latin typeface="Times New Roman" pitchFamily="18" charset="0"/>
              </a:rPr>
              <a:t>.</a:t>
            </a:r>
            <a:endParaRPr lang="ru-RU" sz="9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073427"/>
          </a:xfrm>
        </p:spPr>
        <p:txBody>
          <a:bodyPr>
            <a:normAutofit fontScale="25000" lnSpcReduction="20000"/>
          </a:bodyPr>
          <a:lstStyle/>
          <a:p>
            <a:pPr indent="457200" algn="just"/>
            <a:endParaRPr 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11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«Ұлын ұяға, қызын қияға қондыру» ата</a:t>
            </a:r>
            <a:r>
              <a:rPr lang="ru-RU" sz="1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ананың тілегі</a:t>
            </a:r>
            <a:r>
              <a:rPr lang="ru-RU" sz="1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әрі парызы</a:t>
            </a:r>
            <a:r>
              <a:rPr lang="ru-RU" sz="1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Соның ішінде</a:t>
            </a:r>
            <a:r>
              <a:rPr lang="ru-RU" sz="1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 ұзату үлкен </a:t>
            </a:r>
            <a:r>
              <a:rPr lang="ru-RU" sz="1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той, </a:t>
            </a:r>
            <a:r>
              <a:rPr lang="ru-RU" sz="11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думан</a:t>
            </a:r>
            <a:r>
              <a:rPr lang="ru-RU" sz="1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әрі қызық.</a:t>
            </a:r>
            <a:r>
              <a:rPr lang="ru-RU" sz="1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 күні ата</a:t>
            </a:r>
            <a:r>
              <a:rPr lang="ru-RU" sz="1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</a:t>
            </a:r>
            <a:r>
              <a:rPr lang="ru-RU" sz="1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қуанады, әрі жылайды</a:t>
            </a:r>
            <a:r>
              <a:rPr lang="ru-RU" sz="1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Қуанатыны қыз өсірді және </a:t>
            </a:r>
            <a:r>
              <a:rPr lang="ru-RU" sz="1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оны </a:t>
            </a:r>
            <a:r>
              <a:rPr lang="ru-RU" sz="11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құтты жеріне</a:t>
            </a:r>
            <a:r>
              <a:rPr lang="ru-RU" sz="1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қондыруы</a:t>
            </a:r>
            <a:r>
              <a:rPr lang="ru-RU" sz="1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жылайтыны</a:t>
            </a:r>
            <a:r>
              <a:rPr lang="ru-RU" sz="1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әрине қимастық көңілі</a:t>
            </a:r>
            <a:r>
              <a:rPr lang="ru-RU" sz="1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endParaRPr lang="en-US" sz="9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11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Құдалар әдетте кешкілік</a:t>
            </a:r>
            <a:r>
              <a:rPr lang="ru-RU" sz="1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баруы</a:t>
            </a:r>
            <a:r>
              <a:rPr lang="ru-RU" sz="1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1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Мұнда ойын</a:t>
            </a:r>
            <a:r>
              <a:rPr lang="ru-RU" sz="1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сауық, құдалық рәсімдер </a:t>
            </a:r>
            <a:r>
              <a:rPr lang="ru-RU" sz="1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1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кәде жоралар</a:t>
            </a:r>
            <a:r>
              <a:rPr lang="ru-RU" sz="1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жасалады</a:t>
            </a:r>
            <a:r>
              <a:rPr lang="ru-RU" sz="1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Жақын адамдар</a:t>
            </a:r>
            <a:r>
              <a:rPr lang="ru-RU" sz="1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құданы үйіне шақырады.</a:t>
            </a:r>
            <a:r>
              <a:rPr lang="ru-RU" sz="1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Ұзатылатын қызды дәстүр бойынша</a:t>
            </a:r>
            <a:r>
              <a:rPr lang="ru-RU" sz="1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таң ата</a:t>
            </a:r>
            <a:r>
              <a:rPr lang="ru-RU" sz="1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 шыға жөнелтеді.</a:t>
            </a:r>
            <a:r>
              <a:rPr lang="ru-RU" sz="1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Оның алдында</a:t>
            </a:r>
            <a:r>
              <a:rPr lang="ru-RU" sz="1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 «Қоштасу жырын</a:t>
            </a:r>
            <a:r>
              <a:rPr lang="ru-RU" sz="1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1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жастар</a:t>
            </a:r>
            <a:r>
              <a:rPr lang="ru-RU" sz="1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«Жар </a:t>
            </a:r>
            <a:r>
              <a:rPr lang="ru-RU" sz="11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жар</a:t>
            </a:r>
            <a:r>
              <a:rPr lang="ru-RU" sz="1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«Ау жар», «</a:t>
            </a:r>
            <a:r>
              <a:rPr lang="ru-RU" sz="11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Аушадияр</a:t>
            </a:r>
            <a:r>
              <a:rPr lang="ru-RU" sz="1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1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айтылады</a:t>
            </a:r>
            <a:r>
              <a:rPr lang="ru-RU" sz="1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9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260648"/>
            <a:ext cx="40324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400" b="1" i="1" dirty="0" smtClean="0">
                <a:solidFill>
                  <a:srgbClr val="FFFF00"/>
                </a:solidFill>
                <a:latin typeface="Times New Roman" pitchFamily="18" charset="0"/>
              </a:rPr>
              <a:t>Қыз ұзату</a:t>
            </a:r>
            <a:endParaRPr lang="ru-RU" sz="44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ssel\Desktop\интернет\Jibek-pen-Toleg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b="1" i="1" dirty="0" smtClean="0">
                <a:latin typeface="Times New Roman" pitchFamily="18" charset="0"/>
              </a:rPr>
              <a:t>«</a:t>
            </a:r>
            <a:r>
              <a:rPr lang="ru-RU" b="1" i="1" dirty="0" err="1" smtClean="0">
                <a:latin typeface="Times New Roman" pitchFamily="18" charset="0"/>
              </a:rPr>
              <a:t>Бір</a:t>
            </a:r>
            <a:r>
              <a:rPr lang="ru-RU" b="1" i="1" dirty="0" smtClean="0">
                <a:latin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</a:rPr>
              <a:t>баланың дүниеге келуі</a:t>
            </a:r>
            <a:r>
              <a:rPr lang="ru-RU" b="1" i="1" dirty="0" smtClean="0">
                <a:latin typeface="Times New Roman" pitchFamily="18" charset="0"/>
              </a:rPr>
              <a:t> тек </a:t>
            </a:r>
            <a:r>
              <a:rPr lang="ru-RU" b="1" i="1" dirty="0" err="1" smtClean="0">
                <a:latin typeface="Times New Roman" pitchFamily="18" charset="0"/>
              </a:rPr>
              <a:t>сол</a:t>
            </a:r>
            <a:r>
              <a:rPr lang="ru-RU" b="1" i="1" dirty="0" smtClean="0">
                <a:latin typeface="Times New Roman" pitchFamily="18" charset="0"/>
              </a:rPr>
              <a:t> бала </a:t>
            </a:r>
            <a:r>
              <a:rPr lang="ru-RU" b="1" i="1" dirty="0" err="1" smtClean="0">
                <a:latin typeface="Times New Roman" pitchFamily="18" charset="0"/>
              </a:rPr>
              <a:t>туған отбасының қуанышы ғана емес</a:t>
            </a:r>
            <a:r>
              <a:rPr lang="ru-RU" b="1" i="1" dirty="0" smtClean="0">
                <a:latin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</a:rPr>
              <a:t>күллі ауыл</a:t>
            </a:r>
            <a:r>
              <a:rPr lang="ru-RU" b="1" i="1" dirty="0" smtClean="0">
                <a:latin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</a:rPr>
              <a:t>аймақтың ортақ қуанышы</a:t>
            </a:r>
            <a:r>
              <a:rPr lang="ru-RU" b="1" i="1" dirty="0" smtClean="0">
                <a:latin typeface="Times New Roman" pitchFamily="18" charset="0"/>
              </a:rPr>
              <a:t>. </a:t>
            </a:r>
            <a:r>
              <a:rPr lang="ru-RU" b="1" i="1" dirty="0" err="1" smtClean="0">
                <a:latin typeface="Times New Roman" pitchFamily="18" charset="0"/>
              </a:rPr>
              <a:t>Әсіресе ұл баланың тууын</a:t>
            </a:r>
            <a:r>
              <a:rPr lang="ru-RU" b="1" i="1" dirty="0" smtClean="0">
                <a:latin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</a:rPr>
              <a:t>қазақтар қатты қастерлеп, «ұл туғанға күн туады</a:t>
            </a:r>
            <a:r>
              <a:rPr lang="ru-RU" b="1" i="1" dirty="0" smtClean="0">
                <a:latin typeface="Times New Roman" pitchFamily="18" charset="0"/>
              </a:rPr>
              <a:t>» </a:t>
            </a:r>
            <a:r>
              <a:rPr lang="ru-RU" b="1" i="1" dirty="0" err="1" smtClean="0">
                <a:latin typeface="Times New Roman" pitchFamily="18" charset="0"/>
              </a:rPr>
              <a:t>дейді</a:t>
            </a:r>
            <a:r>
              <a:rPr lang="ru-RU" b="1" i="1" dirty="0" smtClean="0">
                <a:latin typeface="Times New Roman" pitchFamily="18" charset="0"/>
              </a:rPr>
              <a:t>.</a:t>
            </a:r>
          </a:p>
          <a:p>
            <a:pPr algn="just">
              <a:lnSpc>
                <a:spcPct val="80000"/>
              </a:lnSpc>
              <a:defRPr/>
            </a:pPr>
            <a:r>
              <a:rPr lang="ru-RU" b="1" i="1" dirty="0" smtClean="0">
                <a:latin typeface="Times New Roman" pitchFamily="18" charset="0"/>
              </a:rPr>
              <a:t>         </a:t>
            </a:r>
            <a:r>
              <a:rPr lang="ru-RU" b="1" i="1" dirty="0" err="1" smtClean="0">
                <a:latin typeface="Times New Roman" pitchFamily="18" charset="0"/>
              </a:rPr>
              <a:t>Байырғы қазақ салты</a:t>
            </a:r>
            <a:r>
              <a:rPr lang="ru-RU" b="1" i="1" dirty="0" smtClean="0">
                <a:latin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</a:rPr>
              <a:t>бойынша</a:t>
            </a:r>
            <a:r>
              <a:rPr lang="ru-RU" b="1" i="1" dirty="0" smtClean="0">
                <a:latin typeface="Times New Roman" pitchFamily="18" charset="0"/>
              </a:rPr>
              <a:t>, бала </a:t>
            </a:r>
            <a:r>
              <a:rPr lang="ru-RU" b="1" i="1" dirty="0" err="1" smtClean="0">
                <a:latin typeface="Times New Roman" pitchFamily="18" charset="0"/>
              </a:rPr>
              <a:t>туған күні сол</a:t>
            </a:r>
            <a:r>
              <a:rPr lang="ru-RU" b="1" i="1" dirty="0" smtClean="0">
                <a:latin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</a:rPr>
              <a:t>отбасында</a:t>
            </a:r>
            <a:r>
              <a:rPr lang="ru-RU" b="1" i="1" dirty="0" smtClean="0">
                <a:latin typeface="Times New Roman" pitchFamily="18" charset="0"/>
              </a:rPr>
              <a:t> той </a:t>
            </a:r>
            <a:r>
              <a:rPr lang="ru-RU" b="1" i="1" dirty="0" err="1" smtClean="0">
                <a:latin typeface="Times New Roman" pitchFamily="18" charset="0"/>
              </a:rPr>
              <a:t>басталып</a:t>
            </a:r>
            <a:r>
              <a:rPr lang="ru-RU" b="1" i="1" dirty="0" smtClean="0">
                <a:latin typeface="Times New Roman" pitchFamily="18" charset="0"/>
              </a:rPr>
              <a:t>, «</a:t>
            </a:r>
            <a:r>
              <a:rPr lang="ru-RU" b="1" i="1" dirty="0" err="1" smtClean="0">
                <a:latin typeface="Times New Roman" pitchFamily="18" charset="0"/>
              </a:rPr>
              <a:t>қалжа</a:t>
            </a:r>
            <a:r>
              <a:rPr lang="ru-RU" b="1" i="1" dirty="0" smtClean="0">
                <a:latin typeface="Times New Roman" pitchFamily="18" charset="0"/>
              </a:rPr>
              <a:t>» </a:t>
            </a:r>
            <a:r>
              <a:rPr lang="ru-RU" b="1" i="1" dirty="0" err="1" smtClean="0">
                <a:latin typeface="Times New Roman" pitchFamily="18" charset="0"/>
              </a:rPr>
              <a:t>сойылып</a:t>
            </a:r>
            <a:r>
              <a:rPr lang="ru-RU" b="1" i="1" dirty="0" smtClean="0">
                <a:latin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</a:rPr>
              <a:t>маңайдағы абысын</a:t>
            </a:r>
            <a:r>
              <a:rPr lang="ru-RU" b="1" i="1" dirty="0" smtClean="0">
                <a:latin typeface="Times New Roman" pitchFamily="18" charset="0"/>
              </a:rPr>
              <a:t> – </a:t>
            </a:r>
            <a:r>
              <a:rPr lang="ru-RU" b="1" i="1" dirty="0" err="1" smtClean="0">
                <a:latin typeface="Times New Roman" pitchFamily="18" charset="0"/>
              </a:rPr>
              <a:t>ажын</a:t>
            </a:r>
            <a:r>
              <a:rPr lang="ru-RU" b="1" i="1" dirty="0" smtClean="0">
                <a:latin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</a:rPr>
              <a:t>тағы басқа әйелдер жиналып</a:t>
            </a:r>
            <a:r>
              <a:rPr lang="ru-RU" b="1" i="1" dirty="0" smtClean="0">
                <a:latin typeface="Times New Roman" pitchFamily="18" charset="0"/>
              </a:rPr>
              <a:t>, «</a:t>
            </a:r>
            <a:r>
              <a:rPr lang="ru-RU" b="1" i="1" dirty="0" err="1" smtClean="0">
                <a:latin typeface="Times New Roman" pitchFamily="18" charset="0"/>
              </a:rPr>
              <a:t>баланың бауы</a:t>
            </a:r>
            <a:r>
              <a:rPr lang="ru-RU" b="1" i="1" dirty="0" smtClean="0">
                <a:latin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</a:rPr>
              <a:t>берік</a:t>
            </a:r>
            <a:r>
              <a:rPr lang="ru-RU" b="1" i="1" dirty="0" smtClean="0">
                <a:latin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</a:rPr>
              <a:t>болсын</a:t>
            </a:r>
            <a:r>
              <a:rPr lang="ru-RU" b="1" i="1" dirty="0" smtClean="0">
                <a:latin typeface="Times New Roman" pitchFamily="18" charset="0"/>
              </a:rPr>
              <a:t>» </a:t>
            </a:r>
            <a:r>
              <a:rPr lang="ru-RU" b="1" i="1" dirty="0" err="1" smtClean="0">
                <a:latin typeface="Times New Roman" pitchFamily="18" charset="0"/>
              </a:rPr>
              <a:t>айтып</a:t>
            </a:r>
            <a:r>
              <a:rPr lang="ru-RU" b="1" i="1" dirty="0" smtClean="0">
                <a:latin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</a:rPr>
              <a:t>құттықтайды</a:t>
            </a:r>
            <a:r>
              <a:rPr lang="ru-RU" b="1" i="1" dirty="0" smtClean="0">
                <a:latin typeface="Times New Roman" pitchFamily="18" charset="0"/>
              </a:rPr>
              <a:t>. </a:t>
            </a:r>
          </a:p>
          <a:p>
            <a:pPr algn="just">
              <a:lnSpc>
                <a:spcPct val="80000"/>
              </a:lnSpc>
              <a:defRPr/>
            </a:pPr>
            <a:r>
              <a:rPr lang="ru-RU" b="1" i="1" dirty="0" smtClean="0">
                <a:latin typeface="Times New Roman" pitchFamily="18" charset="0"/>
              </a:rPr>
              <a:t>        Ал </a:t>
            </a:r>
            <a:r>
              <a:rPr lang="ru-RU" b="1" i="1" dirty="0" err="1" smtClean="0">
                <a:latin typeface="Times New Roman" pitchFamily="18" charset="0"/>
              </a:rPr>
              <a:t>кешке</a:t>
            </a:r>
            <a:r>
              <a:rPr lang="ru-RU" b="1" i="1" dirty="0" smtClean="0">
                <a:latin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</a:rPr>
              <a:t>қыз </a:t>
            </a:r>
            <a:r>
              <a:rPr lang="ru-RU" b="1" i="1" dirty="0" smtClean="0">
                <a:latin typeface="Times New Roman" pitchFamily="18" charset="0"/>
              </a:rPr>
              <a:t>– </a:t>
            </a:r>
            <a:r>
              <a:rPr lang="ru-RU" b="1" i="1" dirty="0" err="1" smtClean="0">
                <a:latin typeface="Times New Roman" pitchFamily="18" charset="0"/>
              </a:rPr>
              <a:t>бозбала</a:t>
            </a:r>
            <a:r>
              <a:rPr lang="ru-RU" b="1" i="1" dirty="0" smtClean="0">
                <a:latin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</a:rPr>
              <a:t>жиналып</a:t>
            </a:r>
            <a:r>
              <a:rPr lang="ru-RU" b="1" i="1" dirty="0" smtClean="0">
                <a:latin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</a:rPr>
              <a:t>түні бойы</a:t>
            </a:r>
            <a:r>
              <a:rPr lang="ru-RU" b="1" i="1" dirty="0" smtClean="0">
                <a:latin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</a:rPr>
              <a:t>ән салып</a:t>
            </a:r>
            <a:r>
              <a:rPr lang="ru-RU" b="1" i="1" dirty="0" smtClean="0">
                <a:latin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</a:rPr>
              <a:t>домбыра</a:t>
            </a:r>
            <a:r>
              <a:rPr lang="ru-RU" b="1" i="1" dirty="0" smtClean="0">
                <a:latin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</a:rPr>
              <a:t>шертіп</a:t>
            </a:r>
            <a:r>
              <a:rPr lang="ru-RU" b="1" i="1" dirty="0" smtClean="0">
                <a:latin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</a:rPr>
              <a:t>өлең айтып</a:t>
            </a:r>
            <a:r>
              <a:rPr lang="ru-RU" b="1" i="1" dirty="0" smtClean="0">
                <a:latin typeface="Times New Roman" pitchFamily="18" charset="0"/>
              </a:rPr>
              <a:t> «</a:t>
            </a:r>
            <a:r>
              <a:rPr lang="ru-RU" b="1" i="1" dirty="0" err="1" smtClean="0">
                <a:latin typeface="Times New Roman" pitchFamily="18" charset="0"/>
              </a:rPr>
              <a:t>шілдехана</a:t>
            </a:r>
            <a:r>
              <a:rPr lang="ru-RU" b="1" i="1" dirty="0" smtClean="0">
                <a:latin typeface="Times New Roman" pitchFamily="18" charset="0"/>
              </a:rPr>
              <a:t>» </a:t>
            </a:r>
            <a:r>
              <a:rPr lang="ru-RU" b="1" i="1" dirty="0" err="1" smtClean="0">
                <a:latin typeface="Times New Roman" pitchFamily="18" charset="0"/>
              </a:rPr>
              <a:t>күзетеді</a:t>
            </a:r>
            <a:r>
              <a:rPr lang="ru-RU" b="1" i="1" dirty="0" smtClean="0">
                <a:latin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</a:rPr>
              <a:t>түрлі ойын</a:t>
            </a:r>
            <a:r>
              <a:rPr lang="ru-RU" b="1" i="1" dirty="0" smtClean="0">
                <a:latin typeface="Times New Roman" pitchFamily="18" charset="0"/>
              </a:rPr>
              <a:t> – </a:t>
            </a:r>
            <a:r>
              <a:rPr lang="ru-RU" b="1" i="1" dirty="0" err="1" smtClean="0">
                <a:latin typeface="Times New Roman" pitchFamily="18" charset="0"/>
              </a:rPr>
              <a:t>сауық кейде</a:t>
            </a:r>
            <a:r>
              <a:rPr lang="ru-RU" b="1" i="1" dirty="0" smtClean="0">
                <a:latin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</a:rPr>
              <a:t>өткізеді</a:t>
            </a:r>
            <a:r>
              <a:rPr lang="ru-RU" b="1" i="1" dirty="0" smtClean="0">
                <a:latin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04664"/>
            <a:ext cx="82809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err="1" smtClean="0">
                <a:solidFill>
                  <a:srgbClr val="FFFF00"/>
                </a:solidFill>
                <a:latin typeface="Times New Roman" pitchFamily="18" charset="0"/>
              </a:rPr>
              <a:t>Қалжа</a:t>
            </a:r>
            <a:r>
              <a:rPr lang="ru-RU" sz="4400" b="1" i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4400" b="1" i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4400" b="1" i="1" dirty="0" smtClean="0">
                <a:solidFill>
                  <a:srgbClr val="FFFF00"/>
                </a:solidFill>
                <a:latin typeface="Times New Roman" pitchFamily="18" charset="0"/>
              </a:rPr>
              <a:t>мен</a:t>
            </a:r>
            <a:r>
              <a:rPr lang="en-US" sz="4400" b="1" i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4400" b="1" i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4400" b="1" i="1" dirty="0" err="1" smtClean="0">
                <a:solidFill>
                  <a:srgbClr val="FFFF00"/>
                </a:solidFill>
                <a:latin typeface="Times New Roman" pitchFamily="18" charset="0"/>
              </a:rPr>
              <a:t>шілдехана</a:t>
            </a:r>
            <a:r>
              <a:rPr lang="ru-RU" sz="4400" b="1" i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4400" b="1" i="1" dirty="0" err="1" smtClean="0">
                <a:solidFill>
                  <a:srgbClr val="FFFF00"/>
                </a:solidFill>
                <a:latin typeface="Times New Roman" pitchFamily="18" charset="0"/>
              </a:rPr>
              <a:t>тойы</a:t>
            </a:r>
            <a:endParaRPr lang="ru-RU" sz="44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ssel\Desktop\интернет\BRNNuuKCnQ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Autofit/>
          </a:bodyPr>
          <a:lstStyle/>
          <a:p>
            <a:r>
              <a:rPr lang="kk-KZ" sz="4000" b="1" i="1" dirty="0" smtClean="0">
                <a:solidFill>
                  <a:srgbClr val="FFFF00"/>
                </a:solidFill>
                <a:latin typeface="Times New Roman" pitchFamily="18" charset="0"/>
              </a:rPr>
              <a:t>Қазақ халқының салт-дәстүрлері</a:t>
            </a:r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</a:rPr>
            </a:br>
            <a:endParaRPr lang="ru-RU" sz="4000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 халқының көнеден келе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жатқан салт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дәстүрлері, ырымдары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өте көп.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 «қазақ» деген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атын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кезге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қазақи салт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дәстүрлерімен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ырымдарымен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той –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мереке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тағы басқа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жол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жосындарымен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талай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елді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таң қалдырып келеді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Ата-бабамыздың қалдырған асыл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мұрасын қадірлеп, жоғалғанды жаңғыртып, қайта жаңарту ендігі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болашақ ұрпақтың өз қолында.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ssel\Desktop\интернет\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-13692"/>
            <a:ext cx="4283968" cy="3224808"/>
          </a:xfrm>
          <a:prstGeom prst="rect">
            <a:avLst/>
          </a:prstGeom>
          <a:noFill/>
        </p:spPr>
      </p:pic>
      <p:pic>
        <p:nvPicPr>
          <p:cNvPr id="6" name="Picture 2" descr="C:\Users\Assel\Desktop\интернет\1 (2)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0" y="-27384"/>
            <a:ext cx="4899670" cy="3238500"/>
          </a:xfrm>
          <a:prstGeom prst="rect">
            <a:avLst/>
          </a:prstGeom>
          <a:noFill/>
        </p:spPr>
      </p:pic>
      <p:pic>
        <p:nvPicPr>
          <p:cNvPr id="7" name="Picture 2" descr="C:\Users\Assel\Desktop\интернет\1354190257_asyk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26668"/>
            <a:ext cx="4860032" cy="3631332"/>
          </a:xfrm>
          <a:prstGeom prst="rect">
            <a:avLst/>
          </a:prstGeom>
          <a:noFill/>
        </p:spPr>
      </p:pic>
      <p:pic>
        <p:nvPicPr>
          <p:cNvPr id="8" name="Picture 3" descr="C:\Users\Assel\Desktop\интернет\1363678865_5a841b0f53a3fe154c62cd23826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85978" y="3213770"/>
            <a:ext cx="4280842" cy="364423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20627211">
            <a:off x="-255212" y="2640790"/>
            <a:ext cx="9443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Қазақтың ұлттық ойындары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sel\Desktop\интернет\aiel-125x3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3968" cy="6858000"/>
          </a:xfrm>
          <a:prstGeom prst="rect">
            <a:avLst/>
          </a:prstGeom>
          <a:noFill/>
        </p:spPr>
      </p:pic>
      <p:pic>
        <p:nvPicPr>
          <p:cNvPr id="1026" name="Picture 2" descr="C:\Users\Assel\Desktop\интернет\65049807_1_644x461_arenda-muzhskih-kazahskih-natsionalnyh-kostyumov-ot-dilizhans-almaty_rev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0"/>
            <a:ext cx="4860032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 rot="20918838">
            <a:off x="1898687" y="2668669"/>
            <a:ext cx="47949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Ұлттық</a:t>
            </a:r>
            <a:r>
              <a:rPr lang="ru-RU" sz="4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киімдер</a:t>
            </a:r>
            <a:endParaRPr lang="ru-RU" sz="4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4" name="Picture 4" descr="C:\Users\Assel\Desktop\интернет\post-103609-0-15891700-1330700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9992" cy="3096344"/>
          </a:xfrm>
          <a:prstGeom prst="rect">
            <a:avLst/>
          </a:prstGeom>
          <a:noFill/>
        </p:spPr>
      </p:pic>
      <p:pic>
        <p:nvPicPr>
          <p:cNvPr id="9" name="Picture 2" descr="C:\Users\Assel\Desktop\интернет\images (2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4644008" cy="3789040"/>
          </a:xfrm>
          <a:prstGeom prst="rect">
            <a:avLst/>
          </a:prstGeom>
          <a:noFill/>
        </p:spPr>
      </p:pic>
      <p:pic>
        <p:nvPicPr>
          <p:cNvPr id="7" name="Picture 2" descr="C:\Users\Assel\Desktop\интернет\0410a37b0b4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05300" y="0"/>
            <a:ext cx="48387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sel\Desktop\интернет\7519961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67944" cy="6858000"/>
          </a:xfrm>
          <a:prstGeom prst="rect">
            <a:avLst/>
          </a:prstGeom>
          <a:noFill/>
        </p:spPr>
      </p:pic>
      <p:pic>
        <p:nvPicPr>
          <p:cNvPr id="1026" name="Picture 2" descr="C:\Users\Assel\Desktop\интернет\скачанные файлы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0"/>
            <a:ext cx="507605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ssel\Desktop\интернет\4cc7f48aa1d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6858000"/>
          </a:xfrm>
          <a:prstGeom prst="rect">
            <a:avLst/>
          </a:prstGeom>
          <a:noFill/>
        </p:spPr>
      </p:pic>
      <p:pic>
        <p:nvPicPr>
          <p:cNvPr id="20482" name="Picture 2" descr="C:\Users\Assel\Desktop\интернет\473252_html_m64698db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C:\Users\Assel\Desktop\интернет\KoojkFwY2q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3" y="0"/>
            <a:ext cx="5004048" cy="6858000"/>
          </a:xfrm>
          <a:prstGeom prst="rect">
            <a:avLst/>
          </a:prstGeom>
          <a:noFill/>
        </p:spPr>
      </p:pic>
      <p:pic>
        <p:nvPicPr>
          <p:cNvPr id="5" name="Picture 5" descr="C:\Users\Assel\Desktop\интернет\122251u-4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119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kk-KZ" sz="7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Қазақтың ұлттық тағамдары</a:t>
            </a:r>
            <a:endParaRPr lang="ru-RU" sz="7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C:\Users\Assel\Desktop\интернет\b126e6d9f39d94ba5847bf36e5e840e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78403">
            <a:off x="249369" y="258891"/>
            <a:ext cx="3203848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C:\Users\Assel\Desktop\интернет\41169-ed3_slider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240844">
            <a:off x="179512" y="2990075"/>
            <a:ext cx="3752851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C:\Users\Assel\Desktop\интернет\FOTO694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33412">
            <a:off x="4227264" y="2834180"/>
            <a:ext cx="4536504" cy="3948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C:\Users\Assel\Desktop\интернет\295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15391">
            <a:off x="5330377" y="213051"/>
            <a:ext cx="3690156" cy="2864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C:\Users\Assel\Desktop\интернет\lo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4687">
            <a:off x="2604393" y="3686597"/>
            <a:ext cx="3902405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Picture 3" descr="C:\Users\Assel\Desktop\интернет\nauriz koje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29248">
            <a:off x="2928753" y="376298"/>
            <a:ext cx="3253685" cy="3058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Assel\Desktop\интернет\Fr5iuLcgAJl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20072" cy="3495675"/>
          </a:xfrm>
          <a:prstGeom prst="rect">
            <a:avLst/>
          </a:prstGeom>
          <a:noFill/>
        </p:spPr>
      </p:pic>
      <p:pic>
        <p:nvPicPr>
          <p:cNvPr id="14339" name="Picture 3" descr="C:\Users\Assel\Desktop\интернет\bd19f83042496fee5fa40211cd9fd7a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1008"/>
            <a:ext cx="5228958" cy="3356992"/>
          </a:xfrm>
          <a:prstGeom prst="rect">
            <a:avLst/>
          </a:prstGeom>
          <a:noFill/>
        </p:spPr>
      </p:pic>
      <p:pic>
        <p:nvPicPr>
          <p:cNvPr id="14340" name="Picture 4" descr="C:\Users\Assel\Desktop\интернет\An8YJy2eYS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0"/>
            <a:ext cx="39239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ssel\Desktop\интернет\atakasi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Assel\Desktop\интернет\tazy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57700" y="144016"/>
            <a:ext cx="4306788" cy="2996952"/>
          </a:xfrm>
          <a:prstGeom prst="rect">
            <a:avLst/>
          </a:prstGeom>
          <a:noFill/>
        </p:spPr>
      </p:pic>
      <p:pic>
        <p:nvPicPr>
          <p:cNvPr id="8" name="Picture 4" descr="C:\Users\Assel\Desktop\интернет\58828a07238af2ba35b5bfcfec79a1c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16" y="0"/>
            <a:ext cx="4139952" cy="3140968"/>
          </a:xfrm>
          <a:prstGeom prst="rect">
            <a:avLst/>
          </a:prstGeom>
          <a:noFill/>
        </p:spPr>
      </p:pic>
      <p:pic>
        <p:nvPicPr>
          <p:cNvPr id="9" name="Picture 2" descr="C:\Users\Assel\Desktop\интернет\37f4b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7700" y="3285356"/>
            <a:ext cx="4306788" cy="3572644"/>
          </a:xfrm>
          <a:prstGeom prst="rect">
            <a:avLst/>
          </a:prstGeom>
          <a:noFill/>
        </p:spPr>
      </p:pic>
      <p:pic>
        <p:nvPicPr>
          <p:cNvPr id="10" name="Picture 5" descr="C:\Users\Assel\Desktop\интернет\жумадиов-305x175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024" y="3297932"/>
            <a:ext cx="4067944" cy="3515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Assel\Desktop\интернет\A6bNQyYx46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ssel\Desktop\интернет\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83006"/>
            <a:ext cx="4651272" cy="3374995"/>
          </a:xfrm>
          <a:prstGeom prst="rect">
            <a:avLst/>
          </a:prstGeom>
          <a:noFill/>
        </p:spPr>
      </p:pic>
      <p:pic>
        <p:nvPicPr>
          <p:cNvPr id="7" name="Picture 2" descr="C:\Users\Assel\Desktop\интернет\000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4008" cy="3483006"/>
          </a:xfrm>
          <a:prstGeom prst="rect">
            <a:avLst/>
          </a:prstGeom>
          <a:noFill/>
        </p:spPr>
      </p:pic>
      <p:pic>
        <p:nvPicPr>
          <p:cNvPr id="8" name="Picture 5" descr="C:\Users\Assel\Desktop\интернет\yurty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94026" y="3392997"/>
            <a:ext cx="4586486" cy="3465003"/>
          </a:xfrm>
          <a:prstGeom prst="rect">
            <a:avLst/>
          </a:prstGeom>
          <a:noFill/>
        </p:spPr>
      </p:pic>
      <p:pic>
        <p:nvPicPr>
          <p:cNvPr id="9" name="Picture 3" descr="C:\Users\Assel\Desktop\интернет\434_8edd72118241d118d9500a3de98db86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-1"/>
            <a:ext cx="4546552" cy="3483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sel\Desktop\интернет\dsc_84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734038"/>
          </a:xfrm>
          <a:prstGeom prst="rect">
            <a:avLst/>
          </a:prstGeom>
          <a:noFill/>
        </p:spPr>
      </p:pic>
      <p:pic>
        <p:nvPicPr>
          <p:cNvPr id="3075" name="Picture 3" descr="C:\Users\Assel\Desktop\интернет\kazakh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1"/>
          </a:xfrm>
          <a:prstGeom prst="rect">
            <a:avLst/>
          </a:prstGeom>
          <a:noFill/>
        </p:spPr>
      </p:pic>
      <p:pic>
        <p:nvPicPr>
          <p:cNvPr id="3076" name="Picture 4" descr="C:\Users\Assel\Desktop\интернет\photo_745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1" cy="3429000"/>
          </a:xfrm>
          <a:prstGeom prst="rect">
            <a:avLst/>
          </a:prstGeom>
          <a:noFill/>
        </p:spPr>
      </p:pic>
      <p:pic>
        <p:nvPicPr>
          <p:cNvPr id="3077" name="Picture 5" descr="C:\Users\Assel\Desktop\интернет\phot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4572000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ssel\Desktop\интернет\dwmCyHmQb_k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4644008" cy="3371850"/>
          </a:xfrm>
          <a:prstGeom prst="rect">
            <a:avLst/>
          </a:prstGeom>
          <a:noFill/>
        </p:spPr>
      </p:pic>
      <p:pic>
        <p:nvPicPr>
          <p:cNvPr id="7" name="Picture 4" descr="C:\Users\Assel\Desktop\интернет\images (45)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63058" y="-16768"/>
            <a:ext cx="4480942" cy="3388618"/>
          </a:xfrm>
          <a:prstGeom prst="rect">
            <a:avLst/>
          </a:prstGeom>
          <a:noFill/>
        </p:spPr>
      </p:pic>
      <p:pic>
        <p:nvPicPr>
          <p:cNvPr id="9" name="Picture 3" descr="C:\Users\Assel\Desktop\интернет\image0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51312" y="3384376"/>
            <a:ext cx="5029200" cy="3478188"/>
          </a:xfrm>
          <a:prstGeom prst="rect">
            <a:avLst/>
          </a:prstGeom>
          <a:noFill/>
        </p:spPr>
      </p:pic>
      <p:pic>
        <p:nvPicPr>
          <p:cNvPr id="10" name="Picture 2" descr="C:\Users\Assel\Desktop\интернет\716f4e9b5c40cc22cfb24d87cf2c6b8a_big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2" y="3384376"/>
            <a:ext cx="4155398" cy="3473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 descr="C:\Users\Assel\Desktop\интернет\images (4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8024" cy="3501008"/>
          </a:xfrm>
          <a:prstGeom prst="rect">
            <a:avLst/>
          </a:prstGeom>
          <a:noFill/>
        </p:spPr>
      </p:pic>
      <p:pic>
        <p:nvPicPr>
          <p:cNvPr id="7" name="Picture 2" descr="C:\Users\Assel\Desktop\интернет\корпе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9668" y="0"/>
            <a:ext cx="4374332" cy="3501008"/>
          </a:xfrm>
          <a:prstGeom prst="rect">
            <a:avLst/>
          </a:prstGeom>
          <a:noFill/>
        </p:spPr>
      </p:pic>
      <p:pic>
        <p:nvPicPr>
          <p:cNvPr id="8" name="Picture 3" descr="C:\Users\Assel\Desktop\интернет\img_161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016"/>
          <a:stretch/>
        </p:blipFill>
        <p:spPr bwMode="auto">
          <a:xfrm>
            <a:off x="-36512" y="3501008"/>
            <a:ext cx="4921374" cy="3356992"/>
          </a:xfrm>
          <a:prstGeom prst="rect">
            <a:avLst/>
          </a:prstGeom>
          <a:noFill/>
        </p:spPr>
      </p:pic>
      <p:pic>
        <p:nvPicPr>
          <p:cNvPr id="9" name="Picture 4" descr="C:\Users\Assel\Desktop\интернет\images (35)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549"/>
          <a:stretch/>
        </p:blipFill>
        <p:spPr bwMode="auto">
          <a:xfrm>
            <a:off x="4716017" y="3501008"/>
            <a:ext cx="4427984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1011</TotalTime>
  <Words>344</Words>
  <Application>Microsoft Office PowerPoint</Application>
  <PresentationFormat>Экран (4:3)</PresentationFormat>
  <Paragraphs>43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Қазақ халқының салт-дәстүрлері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Шашу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Assel</dc:creator>
  <cp:lastModifiedBy>Пользователь</cp:lastModifiedBy>
  <cp:revision>139</cp:revision>
  <dcterms:created xsi:type="dcterms:W3CDTF">2014-11-30T07:47:36Z</dcterms:created>
  <dcterms:modified xsi:type="dcterms:W3CDTF">2015-01-03T12:56:48Z</dcterms:modified>
</cp:coreProperties>
</file>