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8" r:id="rId2"/>
    <p:sldId id="300" r:id="rId3"/>
    <p:sldId id="301" r:id="rId4"/>
    <p:sldId id="303" r:id="rId5"/>
    <p:sldId id="304" r:id="rId6"/>
    <p:sldId id="302" r:id="rId7"/>
    <p:sldId id="257" r:id="rId8"/>
    <p:sldId id="262" r:id="rId9"/>
    <p:sldId id="284" r:id="rId10"/>
    <p:sldId id="294" r:id="rId11"/>
    <p:sldId id="295" r:id="rId12"/>
    <p:sldId id="296" r:id="rId13"/>
    <p:sldId id="297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88" r:id="rId22"/>
    <p:sldId id="290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291" r:id="rId31"/>
    <p:sldId id="292" r:id="rId32"/>
    <p:sldId id="293" r:id="rId33"/>
    <p:sldId id="263" r:id="rId34"/>
    <p:sldId id="282" r:id="rId35"/>
    <p:sldId id="320" r:id="rId36"/>
    <p:sldId id="323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790"/>
    <a:srgbClr val="3B4A4B"/>
    <a:srgbClr val="73CBCF"/>
    <a:srgbClr val="86CF3D"/>
    <a:srgbClr val="E42C58"/>
    <a:srgbClr val="E5863F"/>
    <a:srgbClr val="E3B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8228C4-BCED-444D-9709-E8BB5100070E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7A42-FCAA-44BD-8AA5-CCB32422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5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18D999-ABAE-438C-AE70-30F6985476C6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411A57-94DF-480D-A6D9-ECFD4EA5C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4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D8E6F-809D-4354-9A6F-9F36DE8F99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D6E7B-5473-45CA-8281-31DACC46240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返校1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AE0-747C-4548-99EF-0EB67A623058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5417-C6E1-487A-BE40-01C90B67D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44B1-81E7-48C6-B2C7-D7B3987A19CD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46B3-5BD6-4EB4-8D74-726377C6F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3B2E-0DCA-4119-9FC7-8224A84E2351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8EDF-0063-4366-A89C-5830A568EE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AC8A-A9D9-43A4-BA71-5542B3D3B566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CD8F-D30D-4E2D-98CC-79EA587D2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广告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B674-3DFB-4C66-831E-BD6B2602A131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B618-FAA0-4B8F-8049-0FA86A7857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DDC1-35B2-43F6-A32C-C8687B2F83F4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8A2C-2DF4-47A8-86AF-A2C9A6619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517F-E30F-467D-9D8F-9EC87F1A6600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B3F7-ABED-458D-B433-A226DAA119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84CE-1AEC-4035-B269-B57AC6461534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894D-3FAC-4865-8314-5F8B2CE5A2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5711-AC14-43CB-8BD8-AA3842341B27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9304-0F48-4C3F-BB7A-765D32B09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9" name="矩形 11"/>
            <p:cNvSpPr/>
            <p:nvPr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B3937-6614-44C9-AB69-29F2C34C9FBE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E88B9C-2B2A-43CD-81EC-1C42BCE0A4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6" r:id="rId15"/>
    <p:sldLayoutId id="2147483665" r:id="rId16"/>
    <p:sldLayoutId id="2147483664" r:id="rId17"/>
    <p:sldLayoutId id="2147483663" r:id="rId18"/>
  </p:sldLayoutIdLst>
  <p:transition spd="med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11560" y="260648"/>
            <a:ext cx="5544616" cy="178593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6764" y="4293096"/>
            <a:ext cx="47761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д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Леонова Н.Н.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7398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428604"/>
            <a:ext cx="8496944" cy="1785937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1.Есть </a:t>
            </a:r>
            <a:r>
              <a:rPr lang="ru-RU" dirty="0">
                <a:solidFill>
                  <a:srgbClr val="FF0000"/>
                </a:solidFill>
              </a:rPr>
              <a:t>ли у тебя дома специальное место, где ты постоянно выполняешь домашние задания (подчеркни)? </a:t>
            </a:r>
          </a:p>
          <a:p>
            <a:r>
              <a:rPr lang="ru-RU" dirty="0"/>
              <a:t>- </a:t>
            </a:r>
            <a:r>
              <a:rPr lang="ru-RU" dirty="0" smtClean="0"/>
              <a:t>да - 22</a:t>
            </a:r>
          </a:p>
          <a:p>
            <a:r>
              <a:rPr lang="ru-RU" dirty="0" smtClean="0"/>
              <a:t>- нет – 0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>
                <a:solidFill>
                  <a:srgbClr val="FF0000"/>
                </a:solidFill>
              </a:rPr>
              <a:t>Как долго ты выполняешь домашние задания (подчеркни)?</a:t>
            </a:r>
          </a:p>
          <a:p>
            <a:r>
              <a:rPr lang="ru-RU" dirty="0"/>
              <a:t>          -  1 </a:t>
            </a:r>
            <a:r>
              <a:rPr lang="ru-RU" dirty="0" smtClean="0"/>
              <a:t>час - </a:t>
            </a:r>
            <a:r>
              <a:rPr lang="ru-RU" dirty="0"/>
              <a:t>8</a:t>
            </a:r>
          </a:p>
          <a:p>
            <a:r>
              <a:rPr lang="ru-RU" dirty="0"/>
              <a:t>          -  </a:t>
            </a:r>
            <a:r>
              <a:rPr lang="ru-RU" dirty="0" smtClean="0"/>
              <a:t>2часа - 10</a:t>
            </a:r>
            <a:endParaRPr lang="ru-RU" dirty="0"/>
          </a:p>
          <a:p>
            <a:r>
              <a:rPr lang="ru-RU" dirty="0"/>
              <a:t>          - 3 часа и </a:t>
            </a:r>
            <a:r>
              <a:rPr lang="ru-RU" dirty="0" smtClean="0"/>
              <a:t>более - 4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861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9036496" cy="17859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ru-RU" b="1" dirty="0">
                <a:solidFill>
                  <a:srgbClr val="FF0000"/>
                </a:solidFill>
              </a:rPr>
              <a:t>какими предметами ты легко справляешься самостоятельно (перечисли):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Рус.яз-9     лит-ра-8      изо-8     труды-7</a:t>
            </a:r>
          </a:p>
          <a:p>
            <a:pPr marL="0" indent="0">
              <a:buNone/>
            </a:pPr>
            <a:r>
              <a:rPr lang="ru-RU" b="1" dirty="0" smtClean="0"/>
              <a:t>Матем.-7   </a:t>
            </a:r>
            <a:r>
              <a:rPr lang="ru-RU" b="1" dirty="0" err="1" smtClean="0"/>
              <a:t>физ-ра</a:t>
            </a:r>
            <a:r>
              <a:rPr lang="ru-RU" b="1" dirty="0" smtClean="0"/>
              <a:t> -1   анг.яз-3   кубан-6   муз-2</a:t>
            </a:r>
          </a:p>
          <a:p>
            <a:pPr marL="0" indent="0">
              <a:buNone/>
            </a:pPr>
            <a:r>
              <a:rPr lang="ru-RU" b="1" dirty="0" smtClean="0"/>
              <a:t>Истор-11  общ-6   биология-4   география-4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Какие предметы ты готовишь с трудом (</a:t>
            </a:r>
            <a:r>
              <a:rPr lang="ru-RU" sz="2800" b="1" dirty="0" smtClean="0">
                <a:solidFill>
                  <a:srgbClr val="FF0000"/>
                </a:solidFill>
              </a:rPr>
              <a:t>напиши)</a:t>
            </a:r>
          </a:p>
          <a:p>
            <a:pPr marL="0" indent="0">
              <a:buNone/>
            </a:pPr>
            <a:r>
              <a:rPr lang="ru-RU" sz="2800" b="1" dirty="0" smtClean="0"/>
              <a:t>Матем-12    история – 6   география – 5   общ-4</a:t>
            </a:r>
          </a:p>
          <a:p>
            <a:pPr marL="0" indent="0">
              <a:buNone/>
            </a:pPr>
            <a:r>
              <a:rPr lang="ru-RU" sz="2800" b="1" dirty="0" smtClean="0"/>
              <a:t>Кубан-4  биология-4  анг.яз-4  рус.яз-4   труды-1  лит-ра-1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361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9036496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5. Когда </a:t>
            </a:r>
            <a:r>
              <a:rPr lang="ru-RU" b="1" dirty="0">
                <a:solidFill>
                  <a:srgbClr val="FF0000"/>
                </a:solidFill>
              </a:rPr>
              <a:t>тебе трудно выполнить домашнее задание, оказывают ли тебе помощь </a:t>
            </a:r>
            <a:r>
              <a:rPr lang="ru-RU" b="1" dirty="0" smtClean="0">
                <a:solidFill>
                  <a:srgbClr val="FF0000"/>
                </a:solidFill>
              </a:rPr>
              <a:t>родители(подчеркни</a:t>
            </a:r>
            <a:r>
              <a:rPr lang="ru-RU" b="1" dirty="0">
                <a:solidFill>
                  <a:srgbClr val="FF0000"/>
                </a:solidFill>
              </a:rPr>
              <a:t>)?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да - 20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нет – 2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ru-RU" b="1" dirty="0">
                <a:solidFill>
                  <a:srgbClr val="FF0000"/>
                </a:solidFill>
              </a:rPr>
              <a:t>Как поступают родители, когда ты приходишь из школы с двойкой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400" dirty="0" smtClean="0"/>
              <a:t>Ругают – 17</a:t>
            </a:r>
          </a:p>
          <a:p>
            <a:pPr marL="0" indent="0">
              <a:buNone/>
            </a:pPr>
            <a:r>
              <a:rPr lang="ru-RU" sz="2400" dirty="0" smtClean="0"/>
              <a:t>Кричат – 1</a:t>
            </a:r>
          </a:p>
          <a:p>
            <a:pPr marL="0" indent="0">
              <a:buNone/>
            </a:pPr>
            <a:r>
              <a:rPr lang="ru-RU" sz="2400" dirty="0" smtClean="0"/>
              <a:t>Предупреждают – 9</a:t>
            </a:r>
          </a:p>
          <a:p>
            <a:pPr marL="0" indent="0">
              <a:buNone/>
            </a:pPr>
            <a:r>
              <a:rPr lang="ru-RU" sz="2400" dirty="0" smtClean="0"/>
              <a:t>Бьют – </a:t>
            </a:r>
            <a:r>
              <a:rPr lang="ru-RU" sz="2400" dirty="0"/>
              <a:t>0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Наказывают – 5</a:t>
            </a:r>
          </a:p>
          <a:p>
            <a:pPr marL="0" indent="0">
              <a:buNone/>
            </a:pPr>
            <a:r>
              <a:rPr lang="ru-RU" sz="2400" dirty="0" smtClean="0"/>
              <a:t>Ничего - 0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8765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8892480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7. </a:t>
            </a:r>
            <a:r>
              <a:rPr lang="ru-RU" b="1" dirty="0">
                <a:solidFill>
                  <a:srgbClr val="FF0000"/>
                </a:solidFill>
              </a:rPr>
              <a:t>Бывает ли так, что ты не выполняешь домашнее  задание вообще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dirty="0" smtClean="0"/>
              <a:t>Да – 3</a:t>
            </a:r>
          </a:p>
          <a:p>
            <a:r>
              <a:rPr lang="ru-RU" dirty="0" smtClean="0"/>
              <a:t>Нет - 19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2469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428604"/>
            <a:ext cx="5904656" cy="55206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родители вы можете внести огромный вклад в процесс обучения своих детей. Читая </a:t>
            </a:r>
            <a:r>
              <a:rPr lang="ru-RU" dirty="0" smtClean="0"/>
              <a:t>вместе с ребенком, вы </a:t>
            </a:r>
            <a:r>
              <a:rPr lang="ru-RU" dirty="0"/>
              <a:t>автоматически увеличиваете его словарный запас. Ежедневно помогая в выполнении домашнего задания, вы своим вниманием показываете, насколько важно обучение.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250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428604"/>
            <a:ext cx="5904656" cy="55206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Один из родителей рассказывал, что когда пришло время выполнять домашнее задание по чтению, ребенок спрятал книгу за батарею. Выполнение домашнего задания превратилось в битву, и совместные занятия стали причиной возникшего между ними напряжения, от которого не было пользы никому. Родитель выходил из себя, когда чувствовал, что сын старается не в полную силу, и выполнение домашней работы обычно заканчивается криками друг на друга. </a:t>
            </a:r>
            <a:r>
              <a:rPr lang="ru-RU" sz="2400" dirty="0">
                <a:solidFill>
                  <a:srgbClr val="FF0000"/>
                </a:solidFill>
              </a:rPr>
              <a:t>Некоторые родители во избежание проблем и вовсе выполняют домашнее задание за детей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642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428604"/>
            <a:ext cx="5904656" cy="55206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Бывает, что родители сами провоцируют детей на отрицательную реакцию, связанную с выполнением домашнего задания. Прейдя с работы уставшими и раздраженными, они с пренебрежением и с чувством обреченности садятся с детьми за уроки. Любая ошибка или просчет ребенка моментально превращается в бурю эмоциональных выплесков в сторону дитя. Как правило, дети очень чутко чувствуют состояние родителей, и ваше напряжение передается им</a:t>
            </a:r>
          </a:p>
        </p:txBody>
      </p:sp>
    </p:spTree>
    <p:extLst>
      <p:ext uri="{BB962C8B-B14F-4D97-AF65-F5344CB8AC3E}">
        <p14:creationId xmlns:p14="http://schemas.microsoft.com/office/powerpoint/2010/main" val="13332955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428604"/>
            <a:ext cx="5904656" cy="5520676"/>
          </a:xfrm>
        </p:spPr>
        <p:txBody>
          <a:bodyPr/>
          <a:lstStyle/>
          <a:p>
            <a:r>
              <a:rPr lang="ru-RU" sz="2400" dirty="0"/>
              <a:t>Прежде чем садиться за уроки постарайтесь сами успокоиться и сконцентрироваться на выполняемой деятельности. Свои требования ребенку произносите твердым и уверенным голосом, не повышая тона.</a:t>
            </a:r>
          </a:p>
          <a:p>
            <a:r>
              <a:rPr lang="ru-RU" sz="2400" dirty="0"/>
              <a:t>Исследователи считают, </a:t>
            </a:r>
            <a:r>
              <a:rPr lang="ru-RU" sz="2400" dirty="0">
                <a:solidFill>
                  <a:srgbClr val="FF0000"/>
                </a:solidFill>
              </a:rPr>
              <a:t>что родители являются одним из важнейших источников знаний для своего ребенка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20562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428604"/>
            <a:ext cx="5904656" cy="5520676"/>
          </a:xfrm>
        </p:spPr>
        <p:txBody>
          <a:bodyPr/>
          <a:lstStyle/>
          <a:p>
            <a:r>
              <a:rPr lang="ru-RU" sz="2400" dirty="0"/>
              <a:t>У родителей есть все возможности помочь детям преуспеть в школе, однако они делают меньше, чем могли бы. Исследование показало, что </a:t>
            </a:r>
            <a:r>
              <a:rPr lang="ru-RU" sz="2400" dirty="0">
                <a:solidFill>
                  <a:srgbClr val="FF0000"/>
                </a:solidFill>
              </a:rPr>
              <a:t>матери в среднем тратят менее получаса в день</a:t>
            </a:r>
            <a:r>
              <a:rPr lang="ru-RU" sz="2400" dirty="0"/>
              <a:t>, разговаривая с детьми, объясняя что-либо или читая им. </a:t>
            </a:r>
            <a:r>
              <a:rPr lang="ru-RU" sz="2400" dirty="0">
                <a:solidFill>
                  <a:srgbClr val="FF0000"/>
                </a:solidFill>
              </a:rPr>
              <a:t>Отцы еще меньше – около 15 минут</a:t>
            </a:r>
            <a:r>
              <a:rPr lang="ru-RU" sz="2400" dirty="0"/>
              <a:t>. Поэтому прежде чем спросить у ребенка об отметке и об успехах в школе, </a:t>
            </a:r>
            <a:r>
              <a:rPr lang="ru-RU" sz="2400" dirty="0">
                <a:solidFill>
                  <a:srgbClr val="FF0000"/>
                </a:solidFill>
              </a:rPr>
              <a:t>спросите сначала у себя, а что я сделал для этого? </a:t>
            </a:r>
            <a:r>
              <a:rPr lang="ru-RU" sz="2400" dirty="0"/>
              <a:t>Какую </a:t>
            </a:r>
            <a:r>
              <a:rPr lang="ru-RU" sz="2400" dirty="0">
                <a:solidFill>
                  <a:srgbClr val="FF0000"/>
                </a:solidFill>
              </a:rPr>
              <a:t>вы себе поставите отметку за выполнение домашнего задания с ребенком?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71164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428604"/>
            <a:ext cx="5904656" cy="5520676"/>
          </a:xfrm>
        </p:spPr>
        <p:txBody>
          <a:bodyPr/>
          <a:lstStyle/>
          <a:p>
            <a:r>
              <a:rPr lang="ru-RU" sz="2400" dirty="0"/>
              <a:t>Чувство собственного достоинства ребенка хрупко, и нужно его лелеять. Если ваш ребенок будет знать, что есть специально отведенное время, которое вы будете проводить вместе с ним, то вы покажите ему, что он для вас очень важен и что вы хотите быть </a:t>
            </a:r>
            <a:r>
              <a:rPr lang="ru-RU" sz="2400" dirty="0" smtClean="0"/>
              <a:t>с </a:t>
            </a:r>
            <a:r>
              <a:rPr lang="ru-RU" sz="2400" dirty="0"/>
              <a:t>ним. Всем известно, что дети любят играть - признайте это и используйте как преимущество. Тогда вашим ребятам понравиться проводить с вами время и процесс обучения станет для них чем-то захватывающим.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61463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428604"/>
            <a:ext cx="7344816" cy="544866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«подари улыбку соседу»</a:t>
            </a:r>
          </a:p>
          <a:p>
            <a:pPr marL="0" indent="0">
              <a:buNone/>
            </a:pPr>
            <a:r>
              <a:rPr lang="ru-RU" sz="4000" b="1" dirty="0" smtClean="0"/>
              <a:t>Упражнение:</a:t>
            </a:r>
            <a:r>
              <a:rPr lang="ru-RU" sz="4000" dirty="0" smtClean="0"/>
              <a:t> улыбнись соседу  </a:t>
            </a:r>
            <a:r>
              <a:rPr lang="ru-RU" sz="4000" dirty="0"/>
              <a:t>и </a:t>
            </a:r>
            <a:r>
              <a:rPr lang="ru-RU" sz="4000" dirty="0" smtClean="0"/>
              <a:t>скажи ему </a:t>
            </a:r>
            <a:r>
              <a:rPr lang="ru-RU" sz="4000" dirty="0"/>
              <a:t>комплемент.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Моя </a:t>
            </a:r>
            <a:r>
              <a:rPr lang="ru-RU" sz="4000" b="1" dirty="0">
                <a:solidFill>
                  <a:srgbClr val="FF0000"/>
                </a:solidFill>
              </a:rPr>
              <a:t>улыбка возвратилась ко мне, но её стало ещё больше, так как ваши улыбки присоединились к ней.</a:t>
            </a: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7927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5904656" cy="5949280"/>
          </a:xfrm>
        </p:spPr>
        <p:txBody>
          <a:bodyPr/>
          <a:lstStyle/>
          <a:p>
            <a:r>
              <a:rPr lang="ru-RU" sz="2400" dirty="0"/>
              <a:t>Одной из главных является функция </a:t>
            </a:r>
            <a:r>
              <a:rPr lang="ru-RU" sz="2400" b="1" dirty="0"/>
              <a:t>выравнивания знаний и умений ребёнка, его навыков, </a:t>
            </a:r>
            <a:r>
              <a:rPr lang="ru-RU" sz="2400" dirty="0"/>
              <a:t>в том случае, если он долго болел, или много пропустил, или не усвоил какую-то сложную тему.</a:t>
            </a:r>
          </a:p>
          <a:p>
            <a:r>
              <a:rPr lang="ru-RU" sz="2400" dirty="0"/>
              <a:t>Вторая функция домашнего задания – </a:t>
            </a:r>
            <a:r>
              <a:rPr lang="ru-RU" sz="2400" b="1" dirty="0"/>
              <a:t>это стимулирование познавательного интереса учащегося, желания знать как можно больше по предмету или по теме.</a:t>
            </a:r>
            <a:endParaRPr lang="ru-RU" sz="2400" dirty="0"/>
          </a:p>
          <a:p>
            <a:r>
              <a:rPr lang="ru-RU" sz="2400" dirty="0"/>
              <a:t>Третья функция домашнего задания – </a:t>
            </a:r>
            <a:r>
              <a:rPr lang="ru-RU" sz="2400" b="1" dirty="0"/>
              <a:t>это развитие самостоятельности ученика, его усидчивости и ответственности за выполняемое учебное задание.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26064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Зачем  же нужна «</a:t>
            </a:r>
            <a:r>
              <a:rPr lang="ru-RU" sz="3200" dirty="0" err="1" smtClean="0"/>
              <a:t>домашка</a:t>
            </a:r>
            <a:r>
              <a:rPr lang="ru-RU" sz="3200" dirty="0" smtClean="0"/>
              <a:t>»?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89247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332656"/>
            <a:ext cx="8324998" cy="6048672"/>
          </a:xfrm>
        </p:spPr>
        <p:txBody>
          <a:bodyPr/>
          <a:lstStyle/>
          <a:p>
            <a:r>
              <a:rPr lang="ru-RU" sz="2400" dirty="0"/>
              <a:t>Если мы задумаемся над тем, как правильно организовать учебную работу дома, то заметим, что это задача двоякая.</a:t>
            </a:r>
          </a:p>
          <a:p>
            <a:pPr lvl="0"/>
            <a:r>
              <a:rPr lang="ru-RU" sz="2400" dirty="0"/>
              <a:t>С одной стороны, нужно помочь ребёнку найти </a:t>
            </a:r>
            <a:r>
              <a:rPr lang="ru-RU" sz="2400" b="1" dirty="0"/>
              <a:t>правильный режим работы</a:t>
            </a:r>
            <a:r>
              <a:rPr lang="ru-RU" sz="2400" dirty="0"/>
              <a:t>, выделить </a:t>
            </a:r>
            <a:r>
              <a:rPr lang="ru-RU" sz="2400" b="1" dirty="0"/>
              <a:t>место для занятий</a:t>
            </a:r>
            <a:r>
              <a:rPr lang="ru-RU" sz="2400" dirty="0"/>
              <a:t>, определить наилучший</a:t>
            </a:r>
            <a:r>
              <a:rPr lang="ru-RU" sz="2400" b="1" dirty="0"/>
              <a:t> порядок приготовления уроков</a:t>
            </a:r>
            <a:r>
              <a:rPr lang="ru-RU" sz="2400" dirty="0"/>
              <a:t>.</a:t>
            </a:r>
          </a:p>
          <a:p>
            <a:pPr lvl="0"/>
            <a:r>
              <a:rPr lang="ru-RU" sz="2400" dirty="0"/>
              <a:t>А с другой стороны, </a:t>
            </a:r>
            <a:r>
              <a:rPr lang="ru-RU" sz="2400" b="1" dirty="0"/>
              <a:t>воспитать у него стойкую привычку садиться за уроки</a:t>
            </a:r>
            <a:r>
              <a:rPr lang="ru-RU" sz="2400" dirty="0"/>
              <a:t> вопреки желанию поиграть или погулять, </a:t>
            </a:r>
            <a:r>
              <a:rPr lang="ru-RU" sz="2400" b="1" dirty="0"/>
              <a:t>сформировать умение быстро включиться в работу</a:t>
            </a:r>
            <a:r>
              <a:rPr lang="ru-RU" sz="2400" dirty="0"/>
              <a:t>, вести её, не отвлекаясь, и в хорошем темпе. Малейшая внутренняя </a:t>
            </a:r>
            <a:r>
              <a:rPr lang="ru-RU" sz="2400" dirty="0" err="1"/>
              <a:t>ненастроенность</a:t>
            </a:r>
            <a:r>
              <a:rPr lang="ru-RU" sz="2400" dirty="0"/>
              <a:t> ребёнка или какие-то внешние неудобства могут оказаться серьезной помехой.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1653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5536" y="428604"/>
            <a:ext cx="6408712" cy="178593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Сначала устные предметы – правила, а потом письменные.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Трудные</a:t>
            </a:r>
            <a:r>
              <a:rPr lang="ru-RU" b="1" dirty="0"/>
              <a:t>, потом </a:t>
            </a:r>
            <a:r>
              <a:rPr lang="ru-RU" b="1" dirty="0" smtClean="0"/>
              <a:t>легкие.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227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6444208" cy="1785937"/>
          </a:xfrm>
        </p:spPr>
        <p:txBody>
          <a:bodyPr/>
          <a:lstStyle/>
          <a:p>
            <a:r>
              <a:rPr lang="ru-RU" sz="2400" dirty="0"/>
              <a:t> </a:t>
            </a:r>
            <a:r>
              <a:rPr lang="ru-RU" sz="2400" b="1" dirty="0"/>
              <a:t>Что можно посоветовать родителям, если их ребёнок не может «усидеть за уроками»?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b="1" dirty="0"/>
              <a:t>Во-первых</a:t>
            </a:r>
            <a:r>
              <a:rPr lang="ru-RU" sz="2400" dirty="0"/>
              <a:t>, игры. Тихие настольные игры и подвижные сюжетно-ролевые игры.</a:t>
            </a:r>
          </a:p>
          <a:p>
            <a:pPr marL="0" indent="0">
              <a:buNone/>
            </a:pPr>
            <a:r>
              <a:rPr lang="ru-RU" sz="2400" b="1" dirty="0"/>
              <a:t>Во-вторых</a:t>
            </a:r>
            <a:r>
              <a:rPr lang="ru-RU" sz="2400" dirty="0"/>
              <a:t>. Полезно для ребёнка выполнять какое-то дело вместе с взрослыми, делать его быстро, весело, без раскачки, без томительных пауз. Можно вместе заняться грязной посудой: вы моете, ребёнок вытирает; можно вместе что-то чинить; можно вместе читать книгу: страницу вы, страницу ребёнок.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5736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6804248" cy="209790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Нужно </a:t>
            </a:r>
            <a:r>
              <a:rPr lang="ru-RU" sz="2000" b="1" dirty="0"/>
              <a:t>выработать у ребёнка привычку быстро переключаться с одного дела на другое.</a:t>
            </a:r>
            <a:r>
              <a:rPr lang="ru-RU" sz="2000" dirty="0"/>
              <a:t> Если его зовут кушать, то он должен немедленно прекратить игру. </a:t>
            </a:r>
            <a:r>
              <a:rPr lang="ru-RU" sz="2000" dirty="0">
                <a:solidFill>
                  <a:srgbClr val="FF0000"/>
                </a:solidFill>
              </a:rPr>
              <a:t>Недопустимо позволять ребёнку игнорировать родительские указания в чем бы то ни было</a:t>
            </a:r>
            <a:r>
              <a:rPr lang="ru-RU" sz="2000" dirty="0"/>
              <a:t>. Необходимо приучать ребёнка отделять свободное время от времени, когда он занят чем-то серьёзным, не путать дело с игрой. Сколько раз приходилось видеть, как во время еды ребёнок играет с хлебом, помыл руки и заигрался с бахромой полотенца. </a:t>
            </a:r>
            <a:r>
              <a:rPr lang="ru-RU" sz="2000" dirty="0">
                <a:solidFill>
                  <a:srgbClr val="FF0000"/>
                </a:solidFill>
              </a:rPr>
              <a:t>Родители не должны быть пассивными наблюдателями таких сцен</a:t>
            </a:r>
            <a:r>
              <a:rPr lang="ru-RU" sz="2000" dirty="0"/>
              <a:t>. Иначе - то же самое будет твориться с занятиями. Добивайтесь, чтобы все необходимое ребёнок делал без дополнительного напоминания, ни на что не отвлекаясь.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143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-252536" y="0"/>
            <a:ext cx="6624736" cy="2214541"/>
          </a:xfrm>
        </p:spPr>
        <p:txBody>
          <a:bodyPr/>
          <a:lstStyle/>
          <a:p>
            <a:r>
              <a:rPr lang="ru-RU" sz="2000" dirty="0"/>
              <a:t> </a:t>
            </a:r>
            <a:r>
              <a:rPr lang="ru-RU" sz="2000" b="1" dirty="0"/>
              <a:t>Большую роль в организации учебного труда школьника играет режим дня.</a:t>
            </a:r>
            <a:r>
              <a:rPr lang="ru-RU" sz="2000" dirty="0"/>
              <a:t> Специальные исследования, проведенные в начальных классах, показали: у тех, кто </a:t>
            </a:r>
            <a:r>
              <a:rPr lang="ru-RU" sz="2000" dirty="0">
                <a:solidFill>
                  <a:srgbClr val="FF0000"/>
                </a:solidFill>
              </a:rPr>
              <a:t>хорошо учится</a:t>
            </a:r>
            <a:r>
              <a:rPr lang="ru-RU" sz="2000" dirty="0"/>
              <a:t>, есть </a:t>
            </a:r>
            <a:r>
              <a:rPr lang="ru-RU" sz="2000" dirty="0">
                <a:solidFill>
                  <a:srgbClr val="FF0000"/>
                </a:solidFill>
              </a:rPr>
              <a:t>твердо установленное время для приготовления уроков</a:t>
            </a:r>
            <a:r>
              <a:rPr lang="ru-RU" sz="2000" dirty="0"/>
              <a:t>, и они его твердо придерживаются. Ребята признавались, что когда приближается час приготовления уроков, у них пропадает интерес к играм, не хочется больше гулять.</a:t>
            </a:r>
          </a:p>
          <a:p>
            <a:r>
              <a:rPr lang="ru-RU" sz="2000" dirty="0"/>
              <a:t>И, напротив, среди </a:t>
            </a:r>
            <a:r>
              <a:rPr lang="ru-RU" sz="2000" dirty="0">
                <a:solidFill>
                  <a:srgbClr val="FF0000"/>
                </a:solidFill>
              </a:rPr>
              <a:t>слабых учеников </a:t>
            </a:r>
            <a:r>
              <a:rPr lang="ru-RU" sz="2000" dirty="0"/>
              <a:t>много таких, у которых </a:t>
            </a:r>
            <a:r>
              <a:rPr lang="ru-RU" sz="2000" dirty="0">
                <a:solidFill>
                  <a:srgbClr val="FF0000"/>
                </a:solidFill>
              </a:rPr>
              <a:t>нет постоянно отведенного для занятий времени</a:t>
            </a:r>
            <a:r>
              <a:rPr lang="ru-RU" sz="2000" dirty="0"/>
              <a:t>. Это не случайно. </a:t>
            </a:r>
            <a:r>
              <a:rPr lang="ru-RU" sz="2000" b="1" dirty="0"/>
              <a:t>Воспитание привычки к систематической работе начинается с установления твёрдого режима занятий</a:t>
            </a:r>
            <a:r>
              <a:rPr lang="ru-RU" sz="2000" dirty="0"/>
              <a:t>, без этого не могут быть достигнуты успехи в учебе. Режим дня не должен изменяться в зависимости от количества уроков, от того, что интересный фильм показывается по телевизору или в дом пришли гости.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1915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6804248" cy="50166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Ребёнок должен садиться за уроки не только в одно и то же время, но и на постоянное рабочее место. Чтобы он там мог держать книги и тетради. Если же ребёнок занимается за общим столом, никто не должен мешать ему, отвлекать от </a:t>
            </a:r>
            <a:r>
              <a:rPr lang="ru-RU" sz="2000" dirty="0" smtClean="0"/>
              <a:t>занятий</a:t>
            </a:r>
          </a:p>
          <a:p>
            <a:pPr marL="0" indent="0">
              <a:buNone/>
            </a:pPr>
            <a:r>
              <a:rPr lang="ru-RU" sz="2000" b="1" dirty="0" smtClean="0"/>
              <a:t>Почему </a:t>
            </a:r>
            <a:r>
              <a:rPr lang="ru-RU" sz="2000" b="1" dirty="0"/>
              <a:t>же у ребёнка должно быть не просто удобное место для занятий, но и постоянное</a:t>
            </a:r>
            <a:r>
              <a:rPr lang="ru-RU" sz="2000" b="1" dirty="0" smtClean="0"/>
              <a:t>?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Дело в том, что у каждого человека, а у младшего школьника в особенности</a:t>
            </a:r>
            <a:r>
              <a:rPr lang="ru-RU" sz="2000" dirty="0" smtClean="0"/>
              <a:t>, </a:t>
            </a:r>
            <a:r>
              <a:rPr lang="ru-RU" sz="2000" b="1" dirty="0" smtClean="0"/>
              <a:t>вырабатывается </a:t>
            </a:r>
            <a:r>
              <a:rPr lang="ru-RU" sz="2000" b="1" dirty="0"/>
              <a:t>установка не только на определенное время, но и на определённое место работы</a:t>
            </a:r>
            <a:r>
              <a:rPr lang="ru-RU" sz="2000" dirty="0"/>
              <a:t>. Когда такая установка у ребёнка сформируется, то ему бывает достаточно усесться за привычный стол, как само собой приходит рабочее настроение, возникает желание приступить к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6010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6156176" cy="1785937"/>
          </a:xfrm>
        </p:spPr>
        <p:txBody>
          <a:bodyPr/>
          <a:lstStyle/>
          <a:p>
            <a:r>
              <a:rPr lang="ru-RU" sz="2400" dirty="0"/>
              <a:t> Помогите своему ребёнку строго выполнять такое правило: до начала занятий со стола должно быть убрано всё, что не имеет отношения к ним. Все вспомогательные вещи, которыми придется пользоваться (линейка, резинка, карандаш), класть слева от себя; учебники, тетради, дневник – справа. Всё, что уже не понадобится, тут же укладывать в портфель или в другое определенное место.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Полезно вместе с ребёнком составить памятку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1785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940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Садись за уроки всегда в одно и то же время.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Проветри комнату  до начала занятий.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Выключи радио, телевизор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Сотри со стола пыль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Свет с левой </a:t>
            </a:r>
            <a:r>
              <a:rPr lang="ru-RU" sz="2400" dirty="0" smtClean="0"/>
              <a:t>стороны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Уточни </a:t>
            </a:r>
            <a:r>
              <a:rPr lang="ru-RU" sz="2400" dirty="0"/>
              <a:t>расписание уроков на завтра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Приготовь письменные принадлежности для занятий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Убери со стола все лишнее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Сядь на стуле удобно и открой учебник.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60410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961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Как приучить к самостоятельности?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 smtClean="0"/>
              <a:t>1.Начните </a:t>
            </a:r>
            <a:r>
              <a:rPr lang="ru-RU" sz="2400" dirty="0"/>
              <a:t>с предмета, который легче дается, и не отвечайте на вопросы пока задание не сделано до конца. </a:t>
            </a:r>
            <a:r>
              <a:rPr lang="ru-RU" sz="2400" dirty="0" smtClean="0"/>
              <a:t>2.Не </a:t>
            </a:r>
            <a:r>
              <a:rPr lang="ru-RU" sz="2400" dirty="0"/>
              <a:t>стойте за спиной, не злите его. </a:t>
            </a:r>
            <a:r>
              <a:rPr lang="ru-RU" sz="2400" dirty="0" smtClean="0"/>
              <a:t>3.Делайте </a:t>
            </a:r>
            <a:r>
              <a:rPr lang="ru-RU" sz="2400" dirty="0"/>
              <a:t>свои дела, а ребёнок пусть учит. Вы слушайте и можете задать вопрос. Потом проверьте и не высмеивайте ошибки детей. </a:t>
            </a:r>
            <a:r>
              <a:rPr lang="ru-RU" sz="2400" dirty="0" smtClean="0"/>
              <a:t>4.Опережайте </a:t>
            </a:r>
            <a:r>
              <a:rPr lang="ru-RU" sz="2400" dirty="0"/>
              <a:t>школу. </a:t>
            </a:r>
            <a:r>
              <a:rPr lang="ru-RU" sz="2400" dirty="0" smtClean="0"/>
              <a:t>5.По письменным предметам задания сначала выполнить </a:t>
            </a:r>
            <a:r>
              <a:rPr lang="ru-RU" sz="2400" dirty="0"/>
              <a:t>вслух, но не писать в учебнике. При письменном выполнении ребёнок ещё раз все вспоминает.</a:t>
            </a:r>
          </a:p>
        </p:txBody>
      </p:sp>
    </p:spTree>
    <p:extLst>
      <p:ext uri="{BB962C8B-B14F-4D97-AF65-F5344CB8AC3E}">
        <p14:creationId xmlns:p14="http://schemas.microsoft.com/office/powerpoint/2010/main" val="36542086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428604"/>
            <a:ext cx="6696744" cy="544866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скажем о своем ребенке 4 его лучших качества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b="1" dirty="0"/>
              <a:t>мы чаще обращаем внимание на недостатки и проблемы ребёнка, чем на его достижения</a:t>
            </a:r>
            <a:r>
              <a:rPr lang="ru-RU" sz="2800" dirty="0"/>
              <a:t>. Это порой мешает нам по достоинству оценить его положительные качества, которые являются главной базой для формирования </a:t>
            </a:r>
            <a:r>
              <a:rPr lang="ru-RU" sz="2800" dirty="0" smtClean="0"/>
              <a:t>уверенности в себе!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0277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7272808" cy="65973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ЧТО СЛЕДУЕТ, И ЧЕГО НЕ СЛЕДУЕТ ДЕЛАТЬ РОДИТЕЛЯМ</a:t>
            </a:r>
          </a:p>
          <a:p>
            <a:pPr lvl="0"/>
            <a:r>
              <a:rPr lang="ru-RU" sz="2400" dirty="0"/>
              <a:t>Проверь,  правильно ли организовано рабочее место</a:t>
            </a:r>
          </a:p>
          <a:p>
            <a:pPr lvl="0"/>
            <a:r>
              <a:rPr lang="ru-RU" sz="2400" dirty="0"/>
              <a:t>Всё должно быть на своих местах </a:t>
            </a:r>
          </a:p>
          <a:p>
            <a:pPr lvl="0"/>
            <a:r>
              <a:rPr lang="ru-RU" sz="2400" dirty="0" smtClean="0"/>
              <a:t>Сформировать </a:t>
            </a:r>
            <a:r>
              <a:rPr lang="ru-RU" sz="2400" dirty="0"/>
              <a:t>привычку делать уроки. Напоминайте об уроках без криков, будьте терпеливы.</a:t>
            </a:r>
          </a:p>
          <a:p>
            <a:pPr lvl="0"/>
            <a:r>
              <a:rPr lang="ru-RU" sz="2400" dirty="0"/>
              <a:t>Оформите красиво рабочее место. Стол, лампа, расписание,  стихии пожелания школьнику, таблицы учебные.</a:t>
            </a:r>
          </a:p>
          <a:p>
            <a:r>
              <a:rPr lang="ru-RU" sz="2400" dirty="0"/>
              <a:t>Учите выполнять уроки только в этом рабочем уголке.</a:t>
            </a:r>
          </a:p>
        </p:txBody>
      </p:sp>
    </p:spTree>
    <p:extLst>
      <p:ext uri="{BB962C8B-B14F-4D97-AF65-F5344CB8AC3E}">
        <p14:creationId xmlns:p14="http://schemas.microsoft.com/office/powerpoint/2010/main" val="26901966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164288" cy="6309319"/>
          </a:xfrm>
        </p:spPr>
        <p:txBody>
          <a:bodyPr/>
          <a:lstStyle/>
          <a:p>
            <a:pPr lvl="0"/>
            <a:r>
              <a:rPr lang="ru-RU" sz="2400" dirty="0"/>
              <a:t>На рабочем месте порядок, если ему трудно навести порядок, то помогите ему.</a:t>
            </a:r>
          </a:p>
          <a:p>
            <a:pPr lvl="0"/>
            <a:r>
              <a:rPr lang="ru-RU" sz="2400" dirty="0"/>
              <a:t>Вслух читает задание упражнения. Это успокаивает  ребёнка, снимает тревожность</a:t>
            </a:r>
          </a:p>
          <a:p>
            <a:pPr lvl="0"/>
            <a:r>
              <a:rPr lang="ru-RU" sz="2400" dirty="0"/>
              <a:t>Если ребёнок что-то делает не так, не спешите его ругать.</a:t>
            </a:r>
          </a:p>
          <a:p>
            <a:pPr lvl="0"/>
            <a:r>
              <a:rPr lang="ru-RU" sz="2400" dirty="0"/>
              <a:t>Если ребёнок отвлекается, то спокойно напоминайте ему о времени, отведенном на выполнение уроков.</a:t>
            </a:r>
          </a:p>
          <a:p>
            <a:pPr lvl="0"/>
            <a:r>
              <a:rPr lang="ru-RU" sz="2400" dirty="0"/>
              <a:t>Письменные задания чтобы выполнял чисто, без помарок.</a:t>
            </a:r>
          </a:p>
          <a:p>
            <a:pPr lvl="0"/>
            <a:r>
              <a:rPr lang="ru-RU" sz="2400" dirty="0"/>
              <a:t>Не заставляйте многократно переписывать д/з.  Это подрывает интерес к школе.</a:t>
            </a:r>
          </a:p>
          <a:p>
            <a:pPr lvl="0"/>
            <a:r>
              <a:rPr lang="ru-RU" sz="2400" dirty="0"/>
              <a:t>Старайтесь, как можно раньше приучать делать уроки самостоятельно и обращаться к вам в случае необходимости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04287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428604"/>
            <a:ext cx="6228184" cy="3216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РАДУЙТЕСЬ ТОМУ, ЧТО У ВАС ЕСТЬ ТАКОЕ СЧАСТЬЕ – С КЕМ-ТО ДЕЛАТЬ УРОКИ, КОМУ-ТО ПОМОГАТЬ, ВЗРОСЛЕТЬ!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0207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endParaRPr lang="ru-RU" smtClean="0">
              <a:ea typeface="宋体"/>
            </a:endParaRPr>
          </a:p>
        </p:txBody>
      </p:sp>
      <p:pic>
        <p:nvPicPr>
          <p:cNvPr id="3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58" y="-96838"/>
            <a:ext cx="8242300" cy="80327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08097"/>
              </p:ext>
            </p:extLst>
          </p:nvPr>
        </p:nvGraphicFramePr>
        <p:xfrm>
          <a:off x="-108520" y="548680"/>
          <a:ext cx="9252520" cy="63093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77256"/>
                <a:gridCol w="7575264"/>
              </a:tblGrid>
              <a:tr h="367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Сколько раз тебе повторять?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Посоветуй мне пожалуйста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Не знаю, что бы я без тебя делал(а).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И в кого ты такой 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 уродился(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лась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Какие у тебя замечательные друзья!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На кого ж ты похож(а)?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Вот я в твоё время!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Ты нам опора и помощник!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Ну что за друзья у тебя!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О чём ты только думаешь?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Какая ты у меня умница!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А ты как считаешь сынок (доченька)?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У всех дети как дети, а ты!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Какой ты у меня сообразительный(</a:t>
                      </a:r>
                      <a:r>
                        <a:rPr lang="ru-RU" sz="2000" dirty="0" err="1">
                          <a:effectLst/>
                          <a:latin typeface="Arial Black" pitchFamily="34" charset="0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</a:rPr>
                        <a:t>)!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 advTm="50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60649"/>
            <a:ext cx="8435975" cy="626397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Оцените результаты, поставив себе: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-  2 балла за ответы № 1, 4, 6, 7, 9, 10, 13,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- 1 балл за все остальные ответы.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7 – 8 баллов</a:t>
            </a:r>
            <a:r>
              <a:rPr lang="ru-RU" sz="2400" b="1" dirty="0">
                <a:latin typeface="+mn-lt"/>
                <a:ea typeface="+mn-ea"/>
                <a:cs typeface="+mn-cs"/>
              </a:rPr>
              <a:t>. Живете душа в душу. Ребенок любит и уважает вас.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9 – 10 баллов</a:t>
            </a:r>
            <a:r>
              <a:rPr lang="ru-RU" sz="2400" b="1" dirty="0">
                <a:latin typeface="+mn-lt"/>
                <a:ea typeface="+mn-ea"/>
                <a:cs typeface="+mn-cs"/>
              </a:rPr>
              <a:t>. Вы непоследовательны в общении. Ребенок вас уважает, но не всегда откровенен.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11 – 12 баллов</a:t>
            </a:r>
            <a:r>
              <a:rPr lang="ru-RU" sz="2400" b="1" dirty="0">
                <a:latin typeface="+mn-lt"/>
                <a:ea typeface="+mn-ea"/>
                <a:cs typeface="+mn-cs"/>
              </a:rPr>
              <a:t>. Необходимо быть к ребенку повнимательнее. Авторитет не заменяет любовь.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13 – 14 баллов</a:t>
            </a:r>
            <a:r>
              <a:rPr lang="ru-RU" sz="2400" b="1" dirty="0">
                <a:latin typeface="+mn-lt"/>
                <a:ea typeface="+mn-ea"/>
                <a:cs typeface="+mn-cs"/>
              </a:rPr>
              <a:t>. Идете по неверному пути. Существует недоверие между вами и ребенком. Уделяйте ему больше времени, уважайте его, прислушивайтесь к его мнению.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</a:t>
            </a:r>
          </a:p>
        </p:txBody>
      </p:sp>
    </p:spTree>
  </p:cSld>
  <p:clrMapOvr>
    <a:masterClrMapping/>
  </p:clrMapOvr>
  <p:transition spd="med" advTm="5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55576" y="548680"/>
            <a:ext cx="5400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Как правильно организовать подготовку домашних заданий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Итоги учебно-воспитательной работы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Организационные вопросы</a:t>
            </a:r>
          </a:p>
          <a:p>
            <a:pPr marL="0" indent="0" algn="ctr">
              <a:buNone/>
            </a:pP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3375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067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9512" y="116632"/>
            <a:ext cx="8784976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– Что изображено на картинке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sz="2400" dirty="0" smtClean="0"/>
              <a:t>– </a:t>
            </a:r>
            <a:r>
              <a:rPr lang="ru-RU" sz="2400" dirty="0"/>
              <a:t>Давайте попробуем перечислить качественные характеристики этого предмета. Какое характерно для нее свойство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sz="2400" dirty="0"/>
              <a:t>– Давайте представим себе, что произойдет с губкой, если она впитает жидкость синего цвета? Как это повлияет на нее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sz="2400" dirty="0"/>
              <a:t>– А если мы вольем в губку красную жидкость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sz="2400" dirty="0"/>
              <a:t>– А если мы одновременно вольем в губку жидкости разных цветов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sz="2400" dirty="0"/>
              <a:t>– В начале обсуждения мы с вами определили, что особенностью губки является способность к впитыванию. А как вы думаете, от какого слова происходит слово «воспитание»?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http://festival.1september.ru/articles/598711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430252"/>
            <a:ext cx="3024336" cy="242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2006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784976" cy="48691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Слово </a:t>
            </a:r>
            <a:r>
              <a:rPr lang="ru-RU" sz="2400" dirty="0"/>
              <a:t>«воспитание» образовано от слов «питание», «впитывание». Я не зря обратила внимание на общность корней этих слов, потому что ребенок в детстве, подобно губке, впитывает в себя все то, что «вливают» в него родители. Можно долго убеждать ребенка, что курить вредно, наказывать его за вредную привычку. Это бессмысленно, если он видит, с каким наслаждением курит его отец или мать, старший брат или другие окружающие его люди. Он, скорее всего, «впитает» в себя пример старших и уважаемых людей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– </a:t>
            </a:r>
            <a:r>
              <a:rPr lang="ru-RU" sz="2400" dirty="0"/>
              <a:t>Можете ли вы сейчас назвать один из главнейших принципов воспитания детей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sz="2400" dirty="0" smtClean="0"/>
              <a:t>– </a:t>
            </a:r>
            <a:r>
              <a:rPr lang="ru-RU" sz="2400" dirty="0"/>
              <a:t>Конечно же, это принцип –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собственным примером.</a:t>
            </a:r>
          </a:p>
        </p:txBody>
      </p:sp>
      <p:pic>
        <p:nvPicPr>
          <p:cNvPr id="4" name="Рисунок 3" descr="http://festival.1september.ru/articles/598711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509120"/>
            <a:ext cx="3024336" cy="2125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6202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55576" y="548680"/>
            <a:ext cx="5400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Как правильно организовать подготовку домашних заданий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Итоги учебно-воспитательной работы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Организационные вопросы</a:t>
            </a:r>
          </a:p>
          <a:p>
            <a:pPr marL="0" indent="0" algn="ctr">
              <a:buNone/>
            </a:pP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159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extBox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16632"/>
            <a:ext cx="6948487" cy="388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0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  <a:cs typeface="宋体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549275"/>
            <a:ext cx="8715436" cy="41751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cs typeface="+mn-cs"/>
              </a:rPr>
              <a:t>«</a:t>
            </a:r>
            <a:r>
              <a:rPr lang="ru-RU" b="1" i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Воспитание – это наука, которая обучает наших детей  обходиться без нас»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                                        (</a:t>
            </a:r>
            <a:r>
              <a:rPr lang="ru-RU" b="1" spc="300" dirty="0" err="1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Легуве</a:t>
            </a:r>
            <a:r>
              <a:rPr lang="ru-RU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)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</a:t>
            </a:r>
            <a:r>
              <a:rPr lang="ru-RU" b="1" i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Сила мягкого спокойного слова так велика, что с нею не может сравниться  никакое  наказание</a:t>
            </a: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»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 smtClean="0">
                <a:ln w="315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                                     (Лесгафт)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508" y="692696"/>
            <a:ext cx="75618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Игра «Шапка вопросов»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У </a:t>
            </a:r>
            <a:r>
              <a:rPr lang="ru-RU" sz="2000" b="1" dirty="0"/>
              <a:t>нашего ребенка есть специальное место, где он 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Наш ребёнок выполняет домашнее задание…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Самостоятельно справляется 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Готовит с трудом…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Моя помощь в приготовлении д/з заключается…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Когда ребёнок учит уроки, мы 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Если ребенок выполнил д/з небрежно, то…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Мы думаем, что на воскресенье </a:t>
            </a:r>
            <a:r>
              <a:rPr lang="ru-RU" sz="2000" b="1" dirty="0" smtClean="0"/>
              <a:t>…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Ребёнок начинает приготовление д/з с 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При приготовлении д/з необходимо 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При подготовке д/з по русскому языку мы 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Если ребёнок включается в работу сразу, то 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Если ребёнок включается в работу медленно, то …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бразование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образование</Template>
  <TotalTime>567</TotalTime>
  <Words>1798</Words>
  <Application>Microsoft Office PowerPoint</Application>
  <PresentationFormat>Экран (4:3)</PresentationFormat>
  <Paragraphs>169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шаблон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Наталья Николаевна</cp:lastModifiedBy>
  <cp:revision>53</cp:revision>
  <dcterms:created xsi:type="dcterms:W3CDTF">2010-11-27T20:07:30Z</dcterms:created>
  <dcterms:modified xsi:type="dcterms:W3CDTF">2014-11-27T21:39:51Z</dcterms:modified>
</cp:coreProperties>
</file>