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71" r:id="rId10"/>
    <p:sldId id="270" r:id="rId11"/>
    <p:sldId id="269" r:id="rId12"/>
    <p:sldId id="277" r:id="rId13"/>
    <p:sldId id="276" r:id="rId14"/>
    <p:sldId id="278" r:id="rId15"/>
    <p:sldId id="279" r:id="rId16"/>
    <p:sldId id="282" r:id="rId17"/>
    <p:sldId id="281" r:id="rId18"/>
    <p:sldId id="280" r:id="rId19"/>
    <p:sldId id="283" r:id="rId20"/>
    <p:sldId id="27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20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240632"/>
            <a:ext cx="8915399" cy="2262781"/>
          </a:xfrm>
        </p:spPr>
        <p:txBody>
          <a:bodyPr/>
          <a:lstStyle/>
          <a:p>
            <a:pPr algn="ctr"/>
            <a:r>
              <a:rPr lang="ru-RU" b="1" dirty="0" smtClean="0"/>
              <a:t>Подготовка к ЕГЭ по русскому языку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8347" y="3248527"/>
            <a:ext cx="9086265" cy="2655136"/>
          </a:xfrm>
        </p:spPr>
        <p:txBody>
          <a:bodyPr>
            <a:normAutofit/>
          </a:bodyPr>
          <a:lstStyle/>
          <a:p>
            <a:pPr algn="ctr"/>
            <a:r>
              <a:rPr lang="ru-RU" sz="3200" b="1" u="sng" dirty="0"/>
              <a:t>Задание 5. </a:t>
            </a:r>
            <a:r>
              <a:rPr lang="ru-RU" sz="3200" b="1" dirty="0"/>
              <a:t>Лексические нормы (употребление слова в соответствии с лексическим значением и требованием лексической сочетаемости)</a:t>
            </a:r>
          </a:p>
        </p:txBody>
      </p:sp>
    </p:spTree>
    <p:extLst>
      <p:ext uri="{BB962C8B-B14F-4D97-AF65-F5344CB8AC3E}">
        <p14:creationId xmlns:p14="http://schemas.microsoft.com/office/powerpoint/2010/main" val="352948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1147" y="624110"/>
            <a:ext cx="9543465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В одном из приведённых ниже предложений НЕВЕРНО употреблено выделенное слово. Исправьте ошибку и запишите слово правильно.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8011" y="2133600"/>
            <a:ext cx="9976601" cy="3777622"/>
          </a:xfrm>
        </p:spPr>
        <p:txBody>
          <a:bodyPr>
            <a:normAutofit/>
          </a:bodyPr>
          <a:lstStyle/>
          <a:p>
            <a:r>
              <a:rPr lang="ru-RU" sz="2000" dirty="0"/>
              <a:t>Вы выбрали не самый УДАЧНЫЙ момент для покупки недвижимости: цены сейчас очень высоки.</a:t>
            </a:r>
          </a:p>
          <a:p>
            <a:r>
              <a:rPr lang="ru-RU" sz="2000" dirty="0"/>
              <a:t>Журналистов, поработавших в горячих точках неоднократно, ПРЕДСТАВИЛИ к государственным наградам.</a:t>
            </a:r>
          </a:p>
          <a:p>
            <a:r>
              <a:rPr lang="ru-RU" sz="2000" dirty="0"/>
              <a:t>ВЫСОТНЫЕ здания, построенные в последние годы, навсегда изменили силуэт города.</a:t>
            </a:r>
          </a:p>
          <a:p>
            <a:r>
              <a:rPr lang="ru-RU" sz="2000" dirty="0"/>
              <a:t>Человек он яркий, АРТИСТИЧНЫЙ.</a:t>
            </a:r>
          </a:p>
          <a:p>
            <a:r>
              <a:rPr lang="ru-RU" sz="2000" dirty="0"/>
              <a:t>Напряжённость, агрессия, НАЛИЧНОСТЬ конфликтов в семье негативно сказываются на детях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732879" y="5914939"/>
            <a:ext cx="18982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7030A0"/>
                </a:solidFill>
              </a:rPr>
              <a:t>наличие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8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1147" y="624110"/>
            <a:ext cx="9543465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В одном из приведённых ниже предложений НЕВЕРНО употреблено выделенное слово. Исправьте ошибку и запишите слово правильно.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8011" y="2133600"/>
            <a:ext cx="9976601" cy="3777622"/>
          </a:xfrm>
        </p:spPr>
        <p:txBody>
          <a:bodyPr/>
          <a:lstStyle/>
          <a:p>
            <a:r>
              <a:rPr lang="ru-RU" sz="2400" dirty="0"/>
              <a:t>Назовите ИСХОДЯЩИЙ номер вашего письма.</a:t>
            </a:r>
          </a:p>
          <a:p>
            <a:r>
              <a:rPr lang="ru-RU" sz="2400" dirty="0"/>
              <a:t>Оценив ВЫГОДУ местоположения, князь начал строить город.</a:t>
            </a:r>
          </a:p>
          <a:p>
            <a:r>
              <a:rPr lang="ru-RU" sz="2400" dirty="0"/>
              <a:t>Наша компания предлагает ЭФФЕКТИВНЫЕ цифровые методы обработки информации.</a:t>
            </a:r>
          </a:p>
          <a:p>
            <a:r>
              <a:rPr lang="ru-RU" sz="2400" dirty="0"/>
              <a:t>В этом корпусе располагаются ГУМАНИТАРНЫЕ факультеты нашего университета.</a:t>
            </a:r>
          </a:p>
          <a:p>
            <a:r>
              <a:rPr lang="ru-RU" sz="2400" dirty="0"/>
              <a:t>Роман победил в конкурсе ЗРИТЕЛЬСКИХ симпатий.</a:t>
            </a:r>
          </a:p>
          <a:p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51573" y="6139822"/>
            <a:ext cx="38363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7030A0"/>
                </a:solidFill>
              </a:rPr>
              <a:t>выгоду&lt;или&gt;выгода</a:t>
            </a:r>
          </a:p>
        </p:txBody>
      </p:sp>
    </p:spTree>
    <p:extLst>
      <p:ext uri="{BB962C8B-B14F-4D97-AF65-F5344CB8AC3E}">
        <p14:creationId xmlns:p14="http://schemas.microsoft.com/office/powerpoint/2010/main" val="169480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1147" y="624110"/>
            <a:ext cx="9543465" cy="128089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31B4E6">
                    <a:lumMod val="75000"/>
                  </a:srgbClr>
                </a:solidFill>
              </a:rPr>
              <a:t>В одном из приведённых ниже предложений НЕВЕРНО употреблено выделенное слово. Исправьте ошибку и запишите слово правильно.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6295" y="2133600"/>
            <a:ext cx="9868317" cy="391828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</a:t>
            </a:r>
            <a:r>
              <a:rPr lang="ru-RU" sz="2400" dirty="0"/>
              <a:t>десять лет Ольга стала ДИПЛОМАНТОМ Международного конкурса юных музыкантов в Праге.</a:t>
            </a:r>
          </a:p>
          <a:p>
            <a:r>
              <a:rPr lang="ru-RU" sz="2400" dirty="0"/>
              <a:t>ВЕЛИКИЙ Гиппократ предложил выхаживать недоношенных младенцев в овечьих шкурах.</a:t>
            </a:r>
          </a:p>
          <a:p>
            <a:r>
              <a:rPr lang="ru-RU" sz="2400" dirty="0"/>
              <a:t>ГОДОВОЙ доход магазина составил 2 миллиарда рублей.</a:t>
            </a:r>
          </a:p>
          <a:p>
            <a:r>
              <a:rPr lang="ru-RU" sz="2400" dirty="0"/>
              <a:t>Его ноги были покрыты ВЕКОВОЙ пылью просёлочных дорог.</a:t>
            </a:r>
          </a:p>
          <a:p>
            <a:r>
              <a:rPr lang="ru-RU" sz="2400" dirty="0"/>
              <a:t>У нас в саду ГЛИНЯНЫЕ почвы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58038" y="6051884"/>
            <a:ext cx="50465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1000"/>
              </a:spcBef>
              <a:buClr>
                <a:srgbClr val="353535"/>
              </a:buClr>
            </a:pPr>
            <a:r>
              <a:rPr lang="ru-RU" sz="2800" b="1" dirty="0">
                <a:solidFill>
                  <a:srgbClr val="7030A0"/>
                </a:solidFill>
              </a:rPr>
              <a:t>глинистые&lt;или&gt;глинистый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59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31B4E6">
                    <a:lumMod val="75000"/>
                  </a:srgbClr>
                </a:solidFill>
              </a:rPr>
              <a:t>В одном из приведённых ниже предложений НЕВЕРНО употреблено выделенное слово. Исправьте ошибку и запишите слово правильно.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1442" y="2133600"/>
            <a:ext cx="10193170" cy="3777622"/>
          </a:xfrm>
        </p:spPr>
        <p:txBody>
          <a:bodyPr>
            <a:noAutofit/>
          </a:bodyPr>
          <a:lstStyle/>
          <a:p>
            <a:r>
              <a:rPr lang="ru-RU" sz="2000" dirty="0"/>
              <a:t>В IV веке до нашей эры греки начали возводить ВЕЛИЧЕСТВЕННЫЙ храм Артемиды, превосходящий красотой все другие святилища.</a:t>
            </a:r>
          </a:p>
          <a:p>
            <a:r>
              <a:rPr lang="ru-RU" sz="2000" dirty="0"/>
              <a:t>Некоторые формулировки в проекте закона допускают ДВОИЧНОЕ толкование.</a:t>
            </a:r>
          </a:p>
          <a:p>
            <a:r>
              <a:rPr lang="ru-RU" sz="2000" dirty="0"/>
              <a:t>Самый ДЕЙСТВЕННЫЙ способ борьбы за чистоту — регулярная уборка.</a:t>
            </a:r>
          </a:p>
          <a:p>
            <a:r>
              <a:rPr lang="ru-RU" sz="2000" dirty="0"/>
              <a:t>На людях Горюнов был неизменно ДЕЛОВИТЫМ и собранным.</a:t>
            </a:r>
          </a:p>
          <a:p>
            <a:r>
              <a:rPr lang="ru-RU" sz="2000" dirty="0"/>
              <a:t>Вы несправедливы: местность у нас вовсе не БОЛОТИСТАЯ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07105" y="5716688"/>
            <a:ext cx="83499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0"/>
              </a:spcBef>
              <a:buClr>
                <a:srgbClr val="353535"/>
              </a:buClr>
            </a:pPr>
            <a:r>
              <a:rPr lang="ru-RU" sz="2400" b="1" dirty="0">
                <a:solidFill>
                  <a:srgbClr val="7030A0"/>
                </a:solidFill>
              </a:rPr>
              <a:t>двойственноедвоякое&lt;или&gt;</a:t>
            </a:r>
            <a:r>
              <a:rPr lang="ru-RU" sz="2400" b="1" dirty="0" err="1">
                <a:solidFill>
                  <a:srgbClr val="7030A0"/>
                </a:solidFill>
              </a:rPr>
              <a:t>двойственныйдвоякий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04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31B4E6">
                    <a:lumMod val="75000"/>
                  </a:srgbClr>
                </a:solidFill>
              </a:rPr>
              <a:t>В одном из приведённых ниже предложений НЕВЕРНО употреблено выделенное слово. Исправьте ошибку и запишите слово правильно.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1442" y="2133600"/>
            <a:ext cx="10193170" cy="3777622"/>
          </a:xfrm>
        </p:spPr>
        <p:txBody>
          <a:bodyPr/>
          <a:lstStyle/>
          <a:p>
            <a:r>
              <a:rPr lang="ru-RU" sz="2400" dirty="0"/>
              <a:t>У нас очень ДРУЖНЫЙ класс.</a:t>
            </a:r>
          </a:p>
          <a:p>
            <a:r>
              <a:rPr lang="ru-RU" sz="2400" dirty="0"/>
              <a:t>Мальчишка был ИЗОБРЕТАТЕЛЬНЫЙ.</a:t>
            </a:r>
          </a:p>
          <a:p>
            <a:r>
              <a:rPr lang="ru-RU" sz="2400" dirty="0"/>
              <a:t>Легкий и ИРОНИЧНЫЙ, он был всеобщим любимцем.</a:t>
            </a:r>
          </a:p>
          <a:p>
            <a:r>
              <a:rPr lang="ru-RU" sz="2400" dirty="0"/>
              <a:t>Конструкции были специально разработаны для возведения жилых зданий в зоне ВЕЧНОЙ мерзлоты.</a:t>
            </a:r>
          </a:p>
          <a:p>
            <a:r>
              <a:rPr lang="ru-RU" sz="2400" dirty="0"/>
              <a:t>Выделите в словах КОРЕННЫЕ морфемы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05240" y="5955156"/>
            <a:ext cx="47788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1000"/>
              </a:spcBef>
              <a:buClr>
                <a:srgbClr val="353535"/>
              </a:buClr>
            </a:pPr>
            <a:r>
              <a:rPr lang="ru-RU" sz="2800" b="1" dirty="0">
                <a:solidFill>
                  <a:srgbClr val="7030A0"/>
                </a:solidFill>
              </a:rPr>
              <a:t>корневые&lt;или&gt;корневой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54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31B4E6">
                    <a:lumMod val="75000"/>
                  </a:srgbClr>
                </a:solidFill>
              </a:rPr>
              <a:t>В одном из приведённых ниже предложений НЕВЕРНО употреблено выделенное слово. Исправьте ошибку и запишите слово правильно.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1442" y="2133600"/>
            <a:ext cx="10193170" cy="3777622"/>
          </a:xfrm>
        </p:spPr>
        <p:txBody>
          <a:bodyPr>
            <a:normAutofit/>
          </a:bodyPr>
          <a:lstStyle/>
          <a:p>
            <a:r>
              <a:rPr lang="ru-RU" sz="2400" dirty="0"/>
              <a:t>Кто был ЗАЧИНАТЕЛЕМ драки?</a:t>
            </a:r>
          </a:p>
          <a:p>
            <a:r>
              <a:rPr lang="ru-RU" sz="2400" dirty="0"/>
              <a:t>Документы на конкурс необходимо ПРЕДОСТАВИТЬ до 25 ноября.</a:t>
            </a:r>
          </a:p>
          <a:p>
            <a:r>
              <a:rPr lang="ru-RU" sz="2400" dirty="0"/>
              <a:t>Мы никак не могли найти УДАЧНОГО решения.</a:t>
            </a:r>
          </a:p>
          <a:p>
            <a:r>
              <a:rPr lang="ru-RU" sz="2400" dirty="0"/>
              <a:t>Агентство осуществляет ПОДБОР вакансий по любым направлениям деятельности.</a:t>
            </a:r>
          </a:p>
          <a:p>
            <a:r>
              <a:rPr lang="ru-RU" sz="2400" dirty="0"/>
              <a:t>Одним из главных факторов, влияющих на их миграционные намерения, является НАЛИЧИЕ высокооплачиваемой работы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62196" y="5911222"/>
            <a:ext cx="5320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7030A0"/>
                </a:solidFill>
              </a:rPr>
              <a:t>зачинщиком&lt;или&gt;зачинщик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48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31B4E6">
                    <a:lumMod val="75000"/>
                  </a:srgbClr>
                </a:solidFill>
              </a:rPr>
              <a:t>В одном из приведённых ниже предложений НЕВЕРНО употреблено выделенное слово. Исправьте ошибку и запишите слово правильно.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1442" y="2133600"/>
            <a:ext cx="10193170" cy="3777622"/>
          </a:xfrm>
        </p:spPr>
        <p:txBody>
          <a:bodyPr>
            <a:normAutofit/>
          </a:bodyPr>
          <a:lstStyle/>
          <a:p>
            <a:r>
              <a:rPr lang="ru-RU" sz="2400" dirty="0"/>
              <a:t>Интернет позволяет оформить ГОДИЧНУЮ подписку на любые ежемесячные издания.</a:t>
            </a:r>
          </a:p>
          <a:p>
            <a:r>
              <a:rPr lang="ru-RU" sz="2400" dirty="0"/>
              <a:t>Спектакль получился яркий и КРАСОЧНЫЙ. </a:t>
            </a:r>
          </a:p>
          <a:p>
            <a:r>
              <a:rPr lang="ru-RU" sz="2400" dirty="0"/>
              <a:t>Продукты в МОРОЗИЛЬНЫХ камерах могут храниться долгое время.</a:t>
            </a:r>
          </a:p>
          <a:p>
            <a:r>
              <a:rPr lang="ru-RU" sz="2400" dirty="0"/>
              <a:t>Стояла НЕСТЕРПИМАЯ жара.</a:t>
            </a:r>
          </a:p>
          <a:p>
            <a:r>
              <a:rPr lang="ru-RU" sz="2400" dirty="0"/>
              <a:t>Отец ОДЕЛ очки, и его лицо стало казаться сосредоточенным.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278551" y="6139822"/>
            <a:ext cx="38763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Georgia" panose="02040502050405020303" pitchFamily="18" charset="0"/>
              </a:rPr>
              <a:t>надел&lt;или&gt;надеть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21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31B4E6">
                    <a:lumMod val="75000"/>
                  </a:srgbClr>
                </a:solidFill>
              </a:rPr>
              <a:t>В одном из приведённых ниже предложений НЕВЕРНО употреблено выделенное слово. Исправьте ошибку и запишите слово правильно.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1442" y="2133600"/>
            <a:ext cx="10193170" cy="3777622"/>
          </a:xfrm>
        </p:spPr>
        <p:txBody>
          <a:bodyPr>
            <a:noAutofit/>
          </a:bodyPr>
          <a:lstStyle/>
          <a:p>
            <a:r>
              <a:rPr lang="ru-RU" sz="2400" dirty="0"/>
              <a:t>У начальника железнодорожной станции был свой КОННЫЙ выезд.</a:t>
            </a:r>
          </a:p>
          <a:p>
            <a:r>
              <a:rPr lang="ru-RU" sz="2400" dirty="0"/>
              <a:t>Не забудьте выделить КОРНЕВУЮ морфему в словах с проверяемыми гласными в корне.</a:t>
            </a:r>
          </a:p>
          <a:p>
            <a:r>
              <a:rPr lang="ru-RU" sz="2400" dirty="0"/>
              <a:t>ОТБОРОЧНЫЕ соревнования прошли в марте.</a:t>
            </a:r>
          </a:p>
          <a:p>
            <a:r>
              <a:rPr lang="ru-RU" sz="2400" dirty="0"/>
              <a:t>О чём вы говорите? Это не ОБВИНИТЕЛЬНАЯ, а оправдательная речь!</a:t>
            </a:r>
          </a:p>
          <a:p>
            <a:r>
              <a:rPr lang="ru-RU" sz="2400" dirty="0"/>
              <a:t>Земли у него было столько, что её нельзя было ОБХВАТИТЬ глазом.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100152" y="6139822"/>
            <a:ext cx="19223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Georgia" panose="02040502050405020303" pitchFamily="18" charset="0"/>
              </a:rPr>
              <a:t>охватить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52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31B4E6">
                    <a:lumMod val="75000"/>
                  </a:srgbClr>
                </a:solidFill>
              </a:rPr>
              <a:t>В одном из приведённых ниже предложений НЕВЕРНО употреблено выделенное слово. Исправьте ошибку и запишите слово правильно.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1442" y="2133600"/>
            <a:ext cx="10193170" cy="3777622"/>
          </a:xfrm>
        </p:spPr>
        <p:txBody>
          <a:bodyPr>
            <a:normAutofit/>
          </a:bodyPr>
          <a:lstStyle/>
          <a:p>
            <a:r>
              <a:rPr lang="ru-RU" sz="2400" dirty="0"/>
              <a:t>Учитель снизил мне оценку за ДИКТАНТ из-за почерка.</a:t>
            </a:r>
          </a:p>
          <a:p>
            <a:r>
              <a:rPr lang="ru-RU" sz="2400" dirty="0"/>
              <a:t>Какие-то НЕУДАЧНЫЕ у вас шуточки.</a:t>
            </a:r>
          </a:p>
          <a:p>
            <a:r>
              <a:rPr lang="ru-RU" sz="2400" dirty="0"/>
              <a:t>Приятный ЗВУЧНЫЙ и очень настойчивый баритон послышался из ложи №2.</a:t>
            </a:r>
          </a:p>
          <a:p>
            <a:r>
              <a:rPr lang="ru-RU" sz="2400" dirty="0"/>
              <a:t>Издали донёсся ЗВЕРСКИЙ вой.</a:t>
            </a:r>
          </a:p>
          <a:p>
            <a:r>
              <a:rPr lang="ru-RU" sz="2400" dirty="0"/>
              <a:t>На выставке были замечательные работы ИСКУСНЫХ резчиков по кости.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647359" y="5911222"/>
            <a:ext cx="24208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Georgia" panose="02040502050405020303" pitchFamily="18" charset="0"/>
              </a:rPr>
              <a:t>звериный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57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31B4E6">
                    <a:lumMod val="75000"/>
                  </a:srgbClr>
                </a:solidFill>
              </a:rPr>
              <a:t>В одном из приведённых ниже предложений НЕВЕРНО употреблено выделенное слово. Исправьте ошибку и запишите слово правильно.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1442" y="2133600"/>
            <a:ext cx="10193170" cy="3777622"/>
          </a:xfrm>
        </p:spPr>
        <p:txBody>
          <a:bodyPr>
            <a:normAutofit/>
          </a:bodyPr>
          <a:lstStyle/>
          <a:p>
            <a:r>
              <a:rPr lang="ru-RU" sz="2400" dirty="0"/>
              <a:t>ДОЖДЕВЫЕ капли забарабанили по стеклу.</a:t>
            </a:r>
          </a:p>
          <a:p>
            <a:r>
              <a:rPr lang="ru-RU" sz="2400" dirty="0"/>
              <a:t>Осень в этом году ДОЖДЛИВАЯ.</a:t>
            </a:r>
          </a:p>
          <a:p>
            <a:r>
              <a:rPr lang="ru-RU" sz="2400" dirty="0"/>
              <a:t>Объём работы большой, а сроки ЖЁСТОКИЕ, хорошо подумайте, прежде чем дать согласие на съёмку.</a:t>
            </a:r>
          </a:p>
          <a:p>
            <a:r>
              <a:rPr lang="ru-RU" sz="2400" dirty="0"/>
              <a:t>Понятие ЖИЛИЩНЫЙ фонд использовано в законодательстве.</a:t>
            </a:r>
          </a:p>
          <a:p>
            <a:r>
              <a:rPr lang="ru-RU" sz="2400" dirty="0"/>
              <a:t>Мы столкнулись с желанием собственников ЗАНИЗИТЬ стоимость своего жилища.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996593" y="5955156"/>
            <a:ext cx="47051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Georgia" panose="02040502050405020303" pitchFamily="18" charset="0"/>
              </a:rPr>
              <a:t>жёсткие&lt;или&gt;жёсткий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7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паронимов, которые могут встретиться в ЕГЭ, 2015.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430952"/>
              </p:ext>
            </p:extLst>
          </p:nvPr>
        </p:nvGraphicFramePr>
        <p:xfrm>
          <a:off x="673768" y="2109537"/>
          <a:ext cx="11189369" cy="45920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94086"/>
                <a:gridCol w="5595283"/>
              </a:tblGrid>
              <a:tr h="45920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Абонемент – абонент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Артистический – артистичный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Бедный – бедственный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Безответный – безответственный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Болотистый – болотный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Благодарный – благодарственный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Благотворительный – благотворный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Вдох – вздох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Вековой – вечный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Великий – величественный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Восполнить – дополнить – заполнить – наполнить – переполнить –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пополнить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Враждебный – вражеский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Выбирая – избирая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Выгода – выгодность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Выдача – отдача – передача – раздача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– оплата – плата – уплата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Выплатить – заплатить – оплатить – отплатить – уплатить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Вырастить – нарастить – отрастить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57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Используемые ресурсы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8484" y="2133600"/>
            <a:ext cx="9796128" cy="3777622"/>
          </a:xfrm>
        </p:spPr>
        <p:txBody>
          <a:bodyPr>
            <a:normAutofit/>
          </a:bodyPr>
          <a:lstStyle/>
          <a:p>
            <a:r>
              <a:rPr lang="en-US" sz="3600" b="1" dirty="0"/>
              <a:t>http://</a:t>
            </a:r>
            <a:r>
              <a:rPr lang="en-US" sz="3600" b="1" dirty="0" smtClean="0"/>
              <a:t>russkiy-na-5.ru/articles/891</a:t>
            </a:r>
            <a:endParaRPr lang="ru-RU" sz="3600" b="1" dirty="0" smtClean="0"/>
          </a:p>
          <a:p>
            <a:endParaRPr lang="ru-RU" sz="3600" b="1" dirty="0"/>
          </a:p>
          <a:p>
            <a:r>
              <a:rPr lang="en-US" sz="3600" b="1" dirty="0"/>
              <a:t>http://</a:t>
            </a:r>
            <a:r>
              <a:rPr lang="en-US" sz="3600" b="1" dirty="0" smtClean="0"/>
              <a:t>russkiy-na-5.ru/articles/927</a:t>
            </a:r>
            <a:endParaRPr lang="ru-RU" sz="3600" b="1" dirty="0" smtClean="0"/>
          </a:p>
          <a:p>
            <a:endParaRPr lang="ru-RU" sz="3600" b="1" dirty="0"/>
          </a:p>
          <a:p>
            <a:r>
              <a:rPr lang="en-US" sz="3600" b="1" dirty="0"/>
              <a:t>http://russkiy-na-5.ru/articles/928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1369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0315043"/>
              </p:ext>
            </p:extLst>
          </p:nvPr>
        </p:nvGraphicFramePr>
        <p:xfrm>
          <a:off x="529389" y="372979"/>
          <a:ext cx="11381874" cy="61842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90328"/>
                <a:gridCol w="5691546"/>
              </a:tblGrid>
              <a:tr h="61842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Выращивание – наращивание – отращивание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– высотный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Гарантийный – гарантированный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Гармонический – гармоничный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Глинистый – глиняный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Годичный – годовалый – годовой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Гордость – гордыня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Гуманизм – гуманность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Гуманистический – гуманитарный – гуманный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Двоичный – двойной – двойственный – двоякий – сдвоенный –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удвоенный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Действенный – действительный – действующий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Деловитый – деловой – дельный – деляческий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Демократичный – демократический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Диктант – диктат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Дипломант – дипломат – дипломатический – дипломатичный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Длинный – длительный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Добротный – добрый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Доверительный – доверчивый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Дождевой – дождливый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Драматический – драматичный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51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707212"/>
              </p:ext>
            </p:extLst>
          </p:nvPr>
        </p:nvGraphicFramePr>
        <p:xfrm>
          <a:off x="565485" y="433138"/>
          <a:ext cx="11309684" cy="6261608"/>
        </p:xfrm>
        <a:graphic>
          <a:graphicData uri="http://schemas.openxmlformats.org/drawingml/2006/table">
            <a:tbl>
              <a:tblPr firstRow="1" firstCol="1" bandRow="1"/>
              <a:tblGrid>
                <a:gridCol w="5654237"/>
                <a:gridCol w="5655447"/>
              </a:tblGrid>
              <a:tr h="6148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Желанный – желательный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Жестокий – жёсткий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Жизненный – житейский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Жилищный – жилой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Загородить – огородить – оградить – отгородить – перегородить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Занизить – понизить – снизить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Заплатить – оплатить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Зачинатель – зачинщик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Звериный – зверский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Звуковой – звучный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Зрительный – зрительский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Изобретательный – изобретательский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Информативный – информационный – информация –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информированность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Иронический – ироничный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Искусный – искусственный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Исполнительный – исполнительский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Исходный – исходящий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Каменистый – каменный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Комфортабельный – комфортный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Конный – конский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Коренастый – коренной – корневой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Костный – костяной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Красочный – красящий – крашеный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Лакированный – лаковый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Ледовый – ледяной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Лесистый – лесной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Личностный – личный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98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577609"/>
              </p:ext>
            </p:extLst>
          </p:nvPr>
        </p:nvGraphicFramePr>
        <p:xfrm>
          <a:off x="697832" y="397042"/>
          <a:ext cx="11297651" cy="6063916"/>
        </p:xfrm>
        <a:graphic>
          <a:graphicData uri="http://schemas.openxmlformats.org/drawingml/2006/table">
            <a:tbl>
              <a:tblPr firstRow="1" firstCol="1" bandRow="1"/>
              <a:tblGrid>
                <a:gridCol w="5648222"/>
                <a:gridCol w="5649429"/>
              </a:tblGrid>
              <a:tr h="60639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Микроскопический – микроскопичный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Мороженый – морозильный – морозный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Надеть – одеть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– наличность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Напоминание – упоминание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Невежа – невежда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Нестерпимый – нетерпеливый – нетерпимый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Неудачный – неудачливый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Обвинённый – обвинительный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Обрывок – отрывок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Обхватить – охватить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Ограничить – отграничить – разграничить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Оклик – отклик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Органический – органичный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Отборный – отборочный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Отклонение – уклонение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Отклоняться – уклоняться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Отличать(-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ся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– различать(-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ся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Отличие – различие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Памятливый – памятный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Перетерпеть – претерпеть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Покупательный – покупательский – покупной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Популистский – популярный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Почтенный – почтительный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Практический – практичный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Предоставить – представить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8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573425"/>
              </p:ext>
            </p:extLst>
          </p:nvPr>
        </p:nvGraphicFramePr>
        <p:xfrm>
          <a:off x="637675" y="312822"/>
          <a:ext cx="11405936" cy="6364704"/>
        </p:xfrm>
        <a:graphic>
          <a:graphicData uri="http://schemas.openxmlformats.org/drawingml/2006/table">
            <a:tbl>
              <a:tblPr firstRow="1" firstCol="1" bandRow="1"/>
              <a:tblGrid>
                <a:gridCol w="5702357"/>
                <a:gridCol w="5703579"/>
              </a:tblGrid>
              <a:tr h="6364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Представительный – представительский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Признанный – признательный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Продуктивный – продуктовый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Производительный – производственный – производительность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Просветительский – просвещённый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Публицистический – публицистичный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Пугливый – пуганый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Раздражение – раздражительность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Ритмический – ритмичный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Романтический – романтичный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Скрытный – скрытый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Словарный – словесный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Сопротивление – сопротивляемость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Соседний – соседский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Сравнимый – сравнительный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Сценический – сценичный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Технический – техничный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Удачливый – удачный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Униженный – унизительный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Фактический – фактичный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Хищнический – хищный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Царский – царственный – царствующий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Целый – цельный – целостный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Экономический – экономичный – экономный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Эстетический – эстетичный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Этический – этичный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Эффективный – эффектный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Эффективность – эффектность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26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833" y="624110"/>
            <a:ext cx="9663780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В одном из приведённых ниже предложений НЕВЕРНО употреблено выделенное слово. Исправьте ошибку и запишите слово правильно.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133599"/>
            <a:ext cx="10133012" cy="3954379"/>
          </a:xfrm>
        </p:spPr>
        <p:txBody>
          <a:bodyPr>
            <a:noAutofit/>
          </a:bodyPr>
          <a:lstStyle/>
          <a:p>
            <a:r>
              <a:rPr lang="ru-RU" sz="2400" dirty="0"/>
              <a:t>Брат потерял АБОНЕМЕНТ в бассейн.</a:t>
            </a:r>
          </a:p>
          <a:p>
            <a:r>
              <a:rPr lang="ru-RU" sz="2400" dirty="0"/>
              <a:t>На высоком берегу Волги шумел ВЕКОВОЙ сосновый бор.</a:t>
            </a:r>
          </a:p>
          <a:p>
            <a:r>
              <a:rPr lang="ru-RU" sz="2400" dirty="0"/>
              <a:t>Мы должны проанализировать ГОДИЧНЫЕ издержки, чтобы понять, в каком квартале возможна наибольшая экономия средств.</a:t>
            </a:r>
          </a:p>
          <a:p>
            <a:r>
              <a:rPr lang="ru-RU" sz="2400" dirty="0"/>
              <a:t>ДЕЛОВАЯ переписка хранится у меня вот в этой папке.</a:t>
            </a:r>
          </a:p>
          <a:p>
            <a:r>
              <a:rPr lang="ru-RU" sz="2400" dirty="0"/>
              <a:t>Срок ГАРАНТИРОВАННОГО ремонта окончился два месяца назад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46359" y="5947245"/>
            <a:ext cx="72136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7030A0"/>
                </a:solidFill>
              </a:rPr>
              <a:t>гарантийного&lt;или&gt;гарантийный</a:t>
            </a:r>
          </a:p>
        </p:txBody>
      </p:sp>
    </p:spTree>
    <p:extLst>
      <p:ext uri="{BB962C8B-B14F-4D97-AF65-F5344CB8AC3E}">
        <p14:creationId xmlns:p14="http://schemas.microsoft.com/office/powerpoint/2010/main" val="68071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1147" y="624110"/>
            <a:ext cx="9543465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В одном из приведённых ниже предложений НЕВЕРНО употреблено выделенное слово. Исправьте ошибку и запишите слово правильно.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8011" y="2133600"/>
            <a:ext cx="9976601" cy="3304674"/>
          </a:xfrm>
        </p:spPr>
        <p:txBody>
          <a:bodyPr/>
          <a:lstStyle/>
          <a:p>
            <a:r>
              <a:rPr lang="ru-RU" sz="2000" dirty="0"/>
              <a:t>Услуги связи оказываются на высоком уровне: мы почти не получаем жалоб от АБОНЕМЕНТОВ.</a:t>
            </a:r>
          </a:p>
          <a:p>
            <a:r>
              <a:rPr lang="ru-RU" sz="2000" dirty="0"/>
              <a:t>Пока существует ВРАЖДЕБНЫЙ лагерь, спокойно работать будет невозможно.</a:t>
            </a:r>
          </a:p>
          <a:p>
            <a:r>
              <a:rPr lang="ru-RU" sz="2000" dirty="0"/>
              <a:t>Сделайте глубокий ВДОХ и задержите дыхание.</a:t>
            </a:r>
          </a:p>
          <a:p>
            <a:r>
              <a:rPr lang="ru-RU" sz="2000" dirty="0"/>
              <a:t>ГЛИНИСТЫЕ почвы трудно обрабатывать, но они хорошо задерживают влагу.</a:t>
            </a:r>
          </a:p>
          <a:p>
            <a:r>
              <a:rPr lang="ru-RU" sz="2000" dirty="0"/>
              <a:t>Пятый абзац допускает ДВОЙСТВЕННОЕ толкование.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99222" y="5975502"/>
            <a:ext cx="4896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7030A0"/>
                </a:solidFill>
              </a:rPr>
              <a:t>абонентов&lt;или&gt;абонент</a:t>
            </a:r>
          </a:p>
        </p:txBody>
      </p:sp>
    </p:spTree>
    <p:extLst>
      <p:ext uri="{BB962C8B-B14F-4D97-AF65-F5344CB8AC3E}">
        <p14:creationId xmlns:p14="http://schemas.microsoft.com/office/powerpoint/2010/main" val="422586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1147" y="624110"/>
            <a:ext cx="9543465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В одном из приведённых ниже предложений НЕВЕРНО употреблено выделенное слово. Исправьте ошибку и запишите слово правильно.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8011" y="2133600"/>
            <a:ext cx="9976601" cy="3256547"/>
          </a:xfrm>
        </p:spPr>
        <p:txBody>
          <a:bodyPr>
            <a:normAutofit/>
          </a:bodyPr>
          <a:lstStyle/>
          <a:p>
            <a:r>
              <a:rPr lang="ru-RU" sz="2000" dirty="0"/>
              <a:t>Ишь какие ногти ОТРАСТИЛА, белоручка!</a:t>
            </a:r>
          </a:p>
          <a:p>
            <a:r>
              <a:rPr lang="ru-RU" sz="2000" dirty="0"/>
              <a:t>Многие родители стремятся ОГОРОДИТЬ своих детей от материальных проблем.</a:t>
            </a:r>
          </a:p>
          <a:p>
            <a:r>
              <a:rPr lang="ru-RU" sz="2000" dirty="0"/>
              <a:t>Людей жалко: они оказались в самом БЕДСТВЕННОМ положении.</a:t>
            </a:r>
          </a:p>
          <a:p>
            <a:r>
              <a:rPr lang="ru-RU" sz="2000" dirty="0"/>
              <a:t>В воскресенье состоится БЛАГОТВОРИТЕЛЬНЫЙ концерт. Средства от него пойдут на поддержку деятельности фонда «Вера».</a:t>
            </a:r>
          </a:p>
          <a:p>
            <a:r>
              <a:rPr lang="ru-RU" sz="2000" dirty="0"/>
              <a:t>Упорная работа плохо сочетается с КОМФОРТНЫМ жизненным стилем, это стоит осознать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210420" y="5819092"/>
            <a:ext cx="20970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7030A0"/>
                </a:solidFill>
              </a:rPr>
              <a:t>оградить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98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</TotalTime>
  <Words>1364</Words>
  <Application>Microsoft Office PowerPoint</Application>
  <PresentationFormat>Широкоэкранный</PresentationFormat>
  <Paragraphs>225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Century Gothic</vt:lpstr>
      <vt:lpstr>Georgia</vt:lpstr>
      <vt:lpstr>Times New Roman</vt:lpstr>
      <vt:lpstr>Wingdings 3</vt:lpstr>
      <vt:lpstr>Легкий дым</vt:lpstr>
      <vt:lpstr>Подготовка к ЕГЭ по русскому языку</vt:lpstr>
      <vt:lpstr>Список паронимов, которые могут встретиться в ЕГЭ, 2015. </vt:lpstr>
      <vt:lpstr>Презентация PowerPoint</vt:lpstr>
      <vt:lpstr>Презентация PowerPoint</vt:lpstr>
      <vt:lpstr>Презентация PowerPoint</vt:lpstr>
      <vt:lpstr>Презентация PowerPoint</vt:lpstr>
      <vt:lpstr>В одном из приведённых ниже предложений НЕВЕРНО употреблено выделенное слово. Исправьте ошибку и запишите слово правильно.</vt:lpstr>
      <vt:lpstr>В одном из приведённых ниже предложений НЕВЕРНО употреблено выделенное слово. Исправьте ошибку и запишите слово правильно.</vt:lpstr>
      <vt:lpstr>В одном из приведённых ниже предложений НЕВЕРНО употреблено выделенное слово. Исправьте ошибку и запишите слово правильно.</vt:lpstr>
      <vt:lpstr>В одном из приведённых ниже предложений НЕВЕРНО употреблено выделенное слово. Исправьте ошибку и запишите слово правильно.</vt:lpstr>
      <vt:lpstr>В одном из приведённых ниже предложений НЕВЕРНО употреблено выделенное слово. Исправьте ошибку и запишите слово правильно.</vt:lpstr>
      <vt:lpstr>В одном из приведённых ниже предложений НЕВЕРНО употреблено выделенное слово. Исправьте ошибку и запишите слово правильно.</vt:lpstr>
      <vt:lpstr>В одном из приведённых ниже предложений НЕВЕРНО употреблено выделенное слово. Исправьте ошибку и запишите слово правильно.</vt:lpstr>
      <vt:lpstr>В одном из приведённых ниже предложений НЕВЕРНО употреблено выделенное слово. Исправьте ошибку и запишите слово правильно.</vt:lpstr>
      <vt:lpstr>В одном из приведённых ниже предложений НЕВЕРНО употреблено выделенное слово. Исправьте ошибку и запишите слово правильно.</vt:lpstr>
      <vt:lpstr>В одном из приведённых ниже предложений НЕВЕРНО употреблено выделенное слово. Исправьте ошибку и запишите слово правильно.</vt:lpstr>
      <vt:lpstr>В одном из приведённых ниже предложений НЕВЕРНО употреблено выделенное слово. Исправьте ошибку и запишите слово правильно.</vt:lpstr>
      <vt:lpstr>В одном из приведённых ниже предложений НЕВЕРНО употреблено выделенное слово. Исправьте ошибку и запишите слово правильно.</vt:lpstr>
      <vt:lpstr>В одном из приведённых ниже предложений НЕВЕРНО употреблено выделенное слово. Исправьте ошибку и запишите слово правильно.</vt:lpstr>
      <vt:lpstr>Используемые ресурсы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 по русскому языку</dc:title>
  <dc:creator>Аня</dc:creator>
  <cp:lastModifiedBy>Аня</cp:lastModifiedBy>
  <cp:revision>5</cp:revision>
  <dcterms:created xsi:type="dcterms:W3CDTF">2015-02-15T10:04:06Z</dcterms:created>
  <dcterms:modified xsi:type="dcterms:W3CDTF">2015-02-17T15:06:33Z</dcterms:modified>
</cp:coreProperties>
</file>