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2" r:id="rId2"/>
    <p:sldId id="259" r:id="rId3"/>
    <p:sldId id="256" r:id="rId4"/>
    <p:sldId id="257" r:id="rId5"/>
    <p:sldId id="258" r:id="rId6"/>
    <p:sldId id="260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26CE7-7218-432D-B21F-5C52CDBD7B6D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3DEBB-A732-4B0F-8BEB-8706EE541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3DEBB-A732-4B0F-8BEB-8706EE54160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248" y="620688"/>
            <a:ext cx="8337924" cy="443198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Тема урока:</a:t>
            </a:r>
          </a:p>
          <a:p>
            <a:pPr algn="ctr"/>
            <a:r>
              <a:rPr lang="ru-RU" sz="4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Сочинение по картине</a:t>
            </a:r>
          </a:p>
          <a:p>
            <a:pPr algn="ctr"/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Петра Петровича </a:t>
            </a:r>
            <a:r>
              <a:rPr lang="ru-RU" sz="4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Кончаловского</a:t>
            </a:r>
            <a:endParaRPr lang="ru-RU" sz="44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«Сирень в корзине»</a:t>
            </a:r>
            <a:endParaRPr lang="ru-RU" sz="44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2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Подготовила: </a:t>
            </a:r>
            <a:r>
              <a:rPr lang="ru-RU" sz="24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Егораева</a:t>
            </a:r>
            <a:r>
              <a:rPr lang="ru-RU" sz="2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Елена Николаевна</a:t>
            </a:r>
          </a:p>
          <a:p>
            <a:pPr algn="ctr"/>
            <a:r>
              <a:rPr lang="ru-RU" sz="2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учитель русского языка и литературы</a:t>
            </a:r>
          </a:p>
          <a:p>
            <a:pPr algn="ctr"/>
            <a:r>
              <a:rPr lang="ru-RU" sz="24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МБОУ «</a:t>
            </a:r>
            <a:r>
              <a:rPr lang="ru-RU" sz="24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</a:t>
            </a:r>
            <a:r>
              <a:rPr lang="ru-RU" sz="2400" b="1" cap="none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едаевская</a:t>
            </a:r>
            <a:r>
              <a:rPr lang="ru-RU" sz="24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ООШ» </a:t>
            </a:r>
          </a:p>
          <a:p>
            <a:pPr algn="ctr"/>
            <a:r>
              <a:rPr lang="ru-RU" sz="24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Чамзинского</a:t>
            </a:r>
            <a:r>
              <a:rPr lang="ru-RU" sz="2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района Республики Мордовия.</a:t>
            </a:r>
            <a:endParaRPr lang="ru-RU" sz="24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0"/>
            <a:ext cx="8640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rgbClr val="0070C0"/>
                </a:solidFill>
              </a:rPr>
              <a:t>Вводное предложение:</a:t>
            </a:r>
          </a:p>
          <a:p>
            <a:pPr marL="342900" indent="-342900"/>
            <a:r>
              <a:rPr lang="ru-RU" sz="2000" dirty="0" smtClean="0">
                <a:solidFill>
                  <a:srgbClr val="FF0000"/>
                </a:solidFill>
              </a:rPr>
              <a:t>   </a:t>
            </a:r>
            <a:r>
              <a:rPr lang="ru-RU" sz="2000" b="1" dirty="0" smtClean="0">
                <a:solidFill>
                  <a:srgbClr val="FF0000"/>
                </a:solidFill>
              </a:rPr>
              <a:t>Перед нами картина русского живописца Петра Петровича </a:t>
            </a:r>
            <a:r>
              <a:rPr lang="ru-RU" sz="2000" b="1" dirty="0" err="1" smtClean="0">
                <a:solidFill>
                  <a:srgbClr val="FF0000"/>
                </a:solidFill>
              </a:rPr>
              <a:t>Кончаловского</a:t>
            </a:r>
            <a:r>
              <a:rPr lang="ru-RU" sz="2000" b="1" dirty="0" smtClean="0">
                <a:solidFill>
                  <a:srgbClr val="FF0000"/>
                </a:solidFill>
              </a:rPr>
              <a:t> «Сирень в корзине»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356992"/>
            <a:ext cx="72728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3.Ощущения: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Ключевые фразы и слова: </a:t>
            </a:r>
            <a:r>
              <a:rPr lang="ru-RU" sz="2000" b="1" dirty="0" smtClean="0">
                <a:solidFill>
                  <a:srgbClr val="0000FF"/>
                </a:solidFill>
              </a:rPr>
              <a:t>художник любуется сиренью –выписал каждый лепесток, листок , веточку–восхищение щедрой природой– 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653136"/>
            <a:ext cx="88924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4. Авторитетное мнение: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Ключевые слова и фразы: </a:t>
            </a:r>
            <a:r>
              <a:rPr lang="ru-RU" sz="2000" b="1" dirty="0" smtClean="0">
                <a:solidFill>
                  <a:srgbClr val="0070C0"/>
                </a:solidFill>
              </a:rPr>
              <a:t>находится в Москве в Государственной Третьяковской галерее.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5733256"/>
            <a:ext cx="86044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5. Мнение: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Ключевые фразы и слова: </a:t>
            </a:r>
            <a:r>
              <a:rPr lang="ru-RU" b="1" dirty="0" smtClean="0">
                <a:solidFill>
                  <a:srgbClr val="0070C0"/>
                </a:solidFill>
              </a:rPr>
              <a:t>картина произвела на меня впечатление – запомнилась – хотелось бы увидеть подлинник.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980728"/>
            <a:ext cx="82089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000" b="1" dirty="0" smtClean="0">
                <a:solidFill>
                  <a:srgbClr val="0070C0"/>
                </a:solidFill>
              </a:rPr>
              <a:t>2. Наблюдения:</a:t>
            </a:r>
          </a:p>
          <a:p>
            <a:pPr marL="342900" indent="-342900"/>
            <a:r>
              <a:rPr lang="ru-RU" sz="2000" b="1" dirty="0" smtClean="0">
                <a:solidFill>
                  <a:srgbClr val="7030A0"/>
                </a:solidFill>
              </a:rPr>
              <a:t>Ключевые фразы и слова: </a:t>
            </a:r>
            <a:r>
              <a:rPr lang="ru-RU" sz="2000" b="1" dirty="0" smtClean="0">
                <a:solidFill>
                  <a:srgbClr val="FF0000"/>
                </a:solidFill>
              </a:rPr>
              <a:t>на картине изображена - по жанру натюрморт – всё пространство-богатый букет- плетёная корзина – на гранях корзины играют солнечные блики- тугие, пышные грозди –разных оттенков- нежно- розового, лилового, голубоватого, светло-сиреневого–листья едва заметны–сирень свежа–только что срезали – наполняет комнату ароматом- фон светлый – отражает игру оттенков букета – игру солнечного света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8496944" cy="7448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</a:t>
            </a:r>
            <a:r>
              <a:rPr lang="ru-RU" sz="2000" b="1" dirty="0" smtClean="0">
                <a:solidFill>
                  <a:srgbClr val="0000FF"/>
                </a:solidFill>
              </a:rPr>
              <a:t>Перед нами картина русского живописца </a:t>
            </a:r>
            <a:r>
              <a:rPr lang="ru-RU" sz="2000" b="1" dirty="0" err="1" smtClean="0">
                <a:solidFill>
                  <a:srgbClr val="0000FF"/>
                </a:solidFill>
              </a:rPr>
              <a:t>П.П.Кончаловского</a:t>
            </a:r>
            <a:r>
              <a:rPr lang="ru-RU" sz="2000" b="1" dirty="0" smtClean="0">
                <a:solidFill>
                  <a:srgbClr val="0000FF"/>
                </a:solidFill>
              </a:rPr>
              <a:t> «Сирень в корзине».</a:t>
            </a:r>
          </a:p>
          <a:p>
            <a:r>
              <a:rPr lang="ru-RU" sz="2000" b="1" dirty="0" smtClean="0">
                <a:solidFill>
                  <a:srgbClr val="0000FF"/>
                </a:solidFill>
              </a:rPr>
              <a:t>    По жанру эта картина натюрморт. Почти всё пространство полотна занимает богатый букет, помещённый в простую плетёную корзину. На гранях корзины играют солнечные блики, они заметны на столе, где расположен букет. Тугие, пышные грозди сирени самых разных оттенков: нежно-розового, лилового, голубоватого, светло-фиолетового, белого. Цветов так много. Что листья едва заметны. Сирень свежа, точно её только что срезали и принесли в комнату. Она наполняет своим восхитительным ароматом всё вокруг. Фон картины светлый, он отражает игру оттенков букета, игру солнечного света.</a:t>
            </a:r>
          </a:p>
          <a:p>
            <a:r>
              <a:rPr lang="ru-RU" sz="2000" b="1" dirty="0" smtClean="0">
                <a:solidFill>
                  <a:srgbClr val="0000FF"/>
                </a:solidFill>
              </a:rPr>
              <a:t>    Художник любуется сиренью. Это видно по тому, как тщательно он выписал каждый лепесток, каждую веточку, каждый листочек. В этом проявляется восхищение художника щедрой, обильной природой, её цветущей красотой.                                                                                                            </a:t>
            </a:r>
          </a:p>
          <a:p>
            <a:r>
              <a:rPr lang="ru-RU" sz="2000" b="1" dirty="0" smtClean="0">
                <a:solidFill>
                  <a:srgbClr val="0000FF"/>
                </a:solidFill>
              </a:rPr>
              <a:t>     Натюрморт «Сирень в корзине» </a:t>
            </a:r>
            <a:r>
              <a:rPr lang="ru-RU" sz="2000" b="1" dirty="0" err="1" smtClean="0">
                <a:solidFill>
                  <a:srgbClr val="0000FF"/>
                </a:solidFill>
              </a:rPr>
              <a:t>П.Кончаловского</a:t>
            </a:r>
            <a:r>
              <a:rPr lang="ru-RU" sz="2000" b="1" dirty="0" smtClean="0">
                <a:solidFill>
                  <a:srgbClr val="0000FF"/>
                </a:solidFill>
              </a:rPr>
              <a:t> находится в Москве в Третьяковской галерее.</a:t>
            </a:r>
          </a:p>
          <a:p>
            <a:r>
              <a:rPr lang="ru-RU" sz="2000" b="1" dirty="0" smtClean="0">
                <a:solidFill>
                  <a:srgbClr val="0000FF"/>
                </a:solidFill>
              </a:rPr>
              <a:t>     Картина произвела на меня глубокое впечатление и запомнилась надолго. Мне хотелось бы посетить Третьяковскую галерею и увидеть подлинник.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     </a:t>
            </a:r>
          </a:p>
          <a:p>
            <a:r>
              <a:rPr lang="ru-RU" dirty="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836713"/>
            <a:ext cx="7992888" cy="273921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Цели: </a:t>
            </a: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познакомить обучающихся с особенностями натюрморта как жанра живописи; развивать чувство любви и бережливости к природе; учить видеть прекрасное; подготовить учащихся к написанию сочинения</a:t>
            </a:r>
            <a:endParaRPr lang="ru-RU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980728"/>
            <a:ext cx="381642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Если видишь на картине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Чашку кофе на столе,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Или море в большом графине,                              Или розу в хрустале,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Или бронзовую вазу,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Или грушу, или торт, Или все предметы сразу,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Знай, что это</a:t>
            </a:r>
            <a:r>
              <a:rPr lang="ru-RU" sz="2800" b="1" dirty="0" smtClean="0"/>
              <a:t>….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64088" y="530120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НАТЮРМОРТ</a:t>
            </a:r>
            <a:endParaRPr lang="ru-RU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рубель роз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88640"/>
            <a:ext cx="2664296" cy="3168352"/>
          </a:xfrm>
          <a:prstGeom prst="rect">
            <a:avLst/>
          </a:prstGeom>
        </p:spPr>
      </p:pic>
      <p:pic>
        <p:nvPicPr>
          <p:cNvPr id="3" name="Рисунок 2" descr="жан прево буке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260648"/>
            <a:ext cx="2880320" cy="3168352"/>
          </a:xfrm>
          <a:prstGeom prst="rect">
            <a:avLst/>
          </a:prstGeom>
        </p:spPr>
      </p:pic>
      <p:pic>
        <p:nvPicPr>
          <p:cNvPr id="4" name="Рисунок 3" descr="ци ьай ине пион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31840" y="3861048"/>
            <a:ext cx="3096344" cy="25922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350100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М. Врубель «Роза»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56176" y="350100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Жан Прево «Букет»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3888" y="630932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Ци</a:t>
            </a:r>
            <a:r>
              <a:rPr lang="ru-RU" b="1" dirty="0" smtClean="0">
                <a:solidFill>
                  <a:srgbClr val="FF0000"/>
                </a:solidFill>
              </a:rPr>
              <a:t> Ай Ине «Пион»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92696"/>
            <a:ext cx="7920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КОЛОРИТ – </a:t>
            </a:r>
            <a:r>
              <a:rPr lang="ru-RU" sz="3200" dirty="0" smtClean="0">
                <a:solidFill>
                  <a:srgbClr val="0000FF"/>
                </a:solidFill>
              </a:rPr>
              <a:t>сочетание различных цветов.</a:t>
            </a:r>
          </a:p>
          <a:p>
            <a:endParaRPr lang="ru-RU" sz="3200" dirty="0" smtClean="0"/>
          </a:p>
          <a:p>
            <a:endParaRPr lang="ru-RU" sz="3200" dirty="0" smtClean="0"/>
          </a:p>
          <a:p>
            <a:r>
              <a:rPr lang="ru-RU" sz="3200" b="1" dirty="0" smtClean="0">
                <a:solidFill>
                  <a:srgbClr val="FF0000"/>
                </a:solidFill>
              </a:rPr>
              <a:t>ВЫРАЗИТЕЛЬНОСТЬ – </a:t>
            </a:r>
            <a:r>
              <a:rPr lang="ru-RU" sz="3200" dirty="0" smtClean="0">
                <a:solidFill>
                  <a:srgbClr val="0000FF"/>
                </a:solidFill>
              </a:rPr>
              <a:t>умелое размещение на полотне предметов</a:t>
            </a:r>
          </a:p>
          <a:p>
            <a:endParaRPr lang="ru-RU" sz="3200" dirty="0" smtClean="0"/>
          </a:p>
          <a:p>
            <a:endParaRPr lang="ru-RU" sz="3200" dirty="0" smtClean="0"/>
          </a:p>
          <a:p>
            <a:r>
              <a:rPr lang="ru-RU" sz="3200" b="1" dirty="0" smtClean="0">
                <a:solidFill>
                  <a:srgbClr val="FF0000"/>
                </a:solidFill>
              </a:rPr>
              <a:t>ПАЛИТРА – </a:t>
            </a:r>
            <a:r>
              <a:rPr lang="ru-RU" sz="3200" dirty="0" smtClean="0">
                <a:solidFill>
                  <a:srgbClr val="0000FF"/>
                </a:solidFill>
              </a:rPr>
              <a:t>богатство цвета</a:t>
            </a:r>
            <a:endParaRPr lang="ru-RU" sz="3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холодные и тёплые тон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2852936"/>
            <a:ext cx="6768752" cy="360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520" y="332656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Все цвета, </a:t>
            </a:r>
            <a:r>
              <a:rPr lang="ru-RU" sz="2400" dirty="0" smtClean="0">
                <a:solidFill>
                  <a:srgbClr val="FF0000"/>
                </a:solidFill>
              </a:rPr>
              <a:t>что ассоциируются с огнём, солнцем, жарой, теплом, летом относятся к тёплой цветовой гамме.</a:t>
            </a:r>
          </a:p>
          <a:p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0000FF"/>
                </a:solidFill>
              </a:rPr>
              <a:t>Все цвета, </a:t>
            </a:r>
            <a:r>
              <a:rPr lang="ru-RU" sz="2400" dirty="0" smtClean="0">
                <a:solidFill>
                  <a:srgbClr val="0000FF"/>
                </a:solidFill>
              </a:rPr>
              <a:t>которые ассоциируются с холодом, стужей, льдом, зимой, глубиной относятся  к холодной цветовой гамме</a:t>
            </a:r>
            <a:endParaRPr lang="ru-RU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ртрет кончаловског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404664"/>
            <a:ext cx="4320480" cy="51125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9592" y="5589240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Пётр Петрович </a:t>
            </a:r>
            <a:r>
              <a:rPr lang="ru-RU" sz="2800" b="1" dirty="0" err="1" smtClean="0">
                <a:solidFill>
                  <a:srgbClr val="FF0000"/>
                </a:solidFill>
              </a:rPr>
              <a:t>Кончаловский</a:t>
            </a:r>
            <a:r>
              <a:rPr lang="ru-RU" sz="2800" b="1" dirty="0" smtClean="0">
                <a:solidFill>
                  <a:srgbClr val="FF0000"/>
                </a:solidFill>
              </a:rPr>
              <a:t> (1876-1956 гг.)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а сирень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60648"/>
            <a:ext cx="8136904" cy="58326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99792" y="6021288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«Сирень в корзине»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836712"/>
            <a:ext cx="770485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4400" dirty="0" smtClean="0"/>
              <a:t>            </a:t>
            </a:r>
            <a:r>
              <a:rPr lang="ru-RU" sz="4400" b="1" dirty="0" smtClean="0">
                <a:solidFill>
                  <a:srgbClr val="FF0000"/>
                </a:solidFill>
              </a:rPr>
              <a:t>ПЛАН</a:t>
            </a:r>
          </a:p>
          <a:p>
            <a:pPr marL="342900" indent="-342900">
              <a:buAutoNum type="arabicPeriod"/>
            </a:pPr>
            <a:r>
              <a:rPr lang="ru-RU" sz="4400" b="1" dirty="0" smtClean="0">
                <a:solidFill>
                  <a:srgbClr val="0000FF"/>
                </a:solidFill>
              </a:rPr>
              <a:t>Вводное предложение</a:t>
            </a:r>
          </a:p>
          <a:p>
            <a:pPr marL="342900" indent="-342900">
              <a:buAutoNum type="arabicPeriod"/>
            </a:pPr>
            <a:r>
              <a:rPr lang="ru-RU" sz="4400" b="1" dirty="0" smtClean="0">
                <a:solidFill>
                  <a:srgbClr val="0000FF"/>
                </a:solidFill>
              </a:rPr>
              <a:t>Наблюдения</a:t>
            </a:r>
          </a:p>
          <a:p>
            <a:pPr marL="342900" indent="-342900">
              <a:buAutoNum type="arabicPeriod"/>
            </a:pPr>
            <a:r>
              <a:rPr lang="ru-RU" sz="4400" b="1" dirty="0" smtClean="0">
                <a:solidFill>
                  <a:srgbClr val="0000FF"/>
                </a:solidFill>
              </a:rPr>
              <a:t>Ощущения</a:t>
            </a:r>
          </a:p>
          <a:p>
            <a:pPr marL="342900" indent="-342900">
              <a:buAutoNum type="arabicPeriod"/>
            </a:pPr>
            <a:r>
              <a:rPr lang="ru-RU" sz="4400" b="1" dirty="0" smtClean="0">
                <a:solidFill>
                  <a:srgbClr val="0000FF"/>
                </a:solidFill>
              </a:rPr>
              <a:t>Авторитетное мнение</a:t>
            </a:r>
          </a:p>
          <a:p>
            <a:pPr marL="342900" indent="-342900">
              <a:buAutoNum type="arabicPeriod"/>
            </a:pPr>
            <a:r>
              <a:rPr lang="ru-RU" sz="4400" b="1" dirty="0" smtClean="0">
                <a:solidFill>
                  <a:srgbClr val="0000FF"/>
                </a:solidFill>
              </a:rPr>
              <a:t>Мнение</a:t>
            </a:r>
            <a:endParaRPr lang="ru-RU" sz="4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529</Words>
  <Application>Microsoft Office PowerPoint</Application>
  <PresentationFormat>Экран (4:3)</PresentationFormat>
  <Paragraphs>58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Home</cp:lastModifiedBy>
  <cp:revision>17</cp:revision>
  <dcterms:modified xsi:type="dcterms:W3CDTF">2015-02-11T15:12:58Z</dcterms:modified>
</cp:coreProperties>
</file>