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61" r:id="rId3"/>
    <p:sldId id="257" r:id="rId4"/>
    <p:sldId id="258" r:id="rId5"/>
    <p:sldId id="270" r:id="rId6"/>
    <p:sldId id="259" r:id="rId7"/>
    <p:sldId id="260" r:id="rId8"/>
    <p:sldId id="263" r:id="rId9"/>
    <p:sldId id="262" r:id="rId10"/>
    <p:sldId id="272" r:id="rId11"/>
    <p:sldId id="268" r:id="rId12"/>
    <p:sldId id="273" r:id="rId13"/>
    <p:sldId id="274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5A866B-F2EE-443F-8C41-F463C2880D1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81B66F7-9DA7-4ED2-920D-7981750C26C5}">
      <dgm:prSet phldrT="[Текст]" custT="1"/>
      <dgm:spPr/>
      <dgm:t>
        <a:bodyPr/>
        <a:lstStyle/>
        <a:p>
          <a:r>
            <a:rPr lang="ru-RU" sz="4400" b="1" dirty="0" smtClean="0">
              <a:solidFill>
                <a:schemeClr val="bg1"/>
              </a:solidFill>
              <a:latin typeface="Cambria" pitchFamily="18" charset="0"/>
            </a:rPr>
            <a:t>ТЕЗИС</a:t>
          </a:r>
          <a:endParaRPr lang="ru-RU" sz="4400" b="1" dirty="0">
            <a:solidFill>
              <a:schemeClr val="bg1"/>
            </a:solidFill>
            <a:latin typeface="Cambria" pitchFamily="18" charset="0"/>
          </a:endParaRPr>
        </a:p>
      </dgm:t>
    </dgm:pt>
    <dgm:pt modelId="{8E45C623-F9CA-4E21-B709-5E893C87C44C}" type="parTrans" cxnId="{8578A76B-56A1-483F-9CF5-4EBB8D0073D8}">
      <dgm:prSet/>
      <dgm:spPr/>
      <dgm:t>
        <a:bodyPr/>
        <a:lstStyle/>
        <a:p>
          <a:endParaRPr lang="ru-RU"/>
        </a:p>
      </dgm:t>
    </dgm:pt>
    <dgm:pt modelId="{4819C113-EF4A-4EA5-B70C-5C62D8D74454}" type="sibTrans" cxnId="{8578A76B-56A1-483F-9CF5-4EBB8D0073D8}">
      <dgm:prSet/>
      <dgm:spPr/>
      <dgm:t>
        <a:bodyPr/>
        <a:lstStyle/>
        <a:p>
          <a:endParaRPr lang="ru-RU"/>
        </a:p>
      </dgm:t>
    </dgm:pt>
    <dgm:pt modelId="{0031D53E-E3B0-4BD1-9BA5-D7E767A5BF51}">
      <dgm:prSet phldrT="[Текст]" custT="1"/>
      <dgm:spPr/>
      <dgm:t>
        <a:bodyPr/>
        <a:lstStyle/>
        <a:p>
          <a:r>
            <a:rPr lang="ru-RU" sz="3600" b="1" dirty="0" smtClean="0">
              <a:latin typeface="Cambria" pitchFamily="18" charset="0"/>
            </a:rPr>
            <a:t>Почему это так?</a:t>
          </a:r>
        </a:p>
        <a:p>
          <a:r>
            <a:rPr lang="ru-RU" sz="3600" b="1" dirty="0" smtClean="0">
              <a:latin typeface="Cambria" pitchFamily="18" charset="0"/>
            </a:rPr>
            <a:t>АРГУМЕНТЫ</a:t>
          </a:r>
          <a:endParaRPr lang="ru-RU" sz="3600" b="1" dirty="0">
            <a:latin typeface="Cambria" pitchFamily="18" charset="0"/>
          </a:endParaRPr>
        </a:p>
      </dgm:t>
    </dgm:pt>
    <dgm:pt modelId="{1284292B-1061-4106-A094-259F143FF8A2}" type="parTrans" cxnId="{2CF4CA08-75BE-4AD7-A665-BE966FFDF073}">
      <dgm:prSet/>
      <dgm:spPr/>
      <dgm:t>
        <a:bodyPr/>
        <a:lstStyle/>
        <a:p>
          <a:endParaRPr lang="ru-RU"/>
        </a:p>
      </dgm:t>
    </dgm:pt>
    <dgm:pt modelId="{61CE2B96-EC6C-4552-8F58-156492CAD403}" type="sibTrans" cxnId="{2CF4CA08-75BE-4AD7-A665-BE966FFDF073}">
      <dgm:prSet/>
      <dgm:spPr/>
      <dgm:t>
        <a:bodyPr/>
        <a:lstStyle/>
        <a:p>
          <a:endParaRPr lang="ru-RU"/>
        </a:p>
      </dgm:t>
    </dgm:pt>
    <dgm:pt modelId="{6A5A0FE7-4765-4034-80D6-09E553CD9A86}">
      <dgm:prSet phldrT="[Текст]" custT="1"/>
      <dgm:spPr/>
      <dgm:t>
        <a:bodyPr/>
        <a:lstStyle/>
        <a:p>
          <a:r>
            <a:rPr lang="ru-RU" sz="4000" b="1" dirty="0" smtClean="0">
              <a:latin typeface="Cambria" pitchFamily="18" charset="0"/>
            </a:rPr>
            <a:t>ВЫВОД</a:t>
          </a:r>
          <a:endParaRPr lang="ru-RU" sz="4000" b="1" dirty="0">
            <a:latin typeface="Cambria" pitchFamily="18" charset="0"/>
          </a:endParaRPr>
        </a:p>
      </dgm:t>
    </dgm:pt>
    <dgm:pt modelId="{C0249EBF-31F1-4C26-9713-340A71D5FA37}" type="parTrans" cxnId="{7E26D3B8-1903-4DA5-A899-C56F7D36E14C}">
      <dgm:prSet/>
      <dgm:spPr/>
      <dgm:t>
        <a:bodyPr/>
        <a:lstStyle/>
        <a:p>
          <a:endParaRPr lang="ru-RU"/>
        </a:p>
      </dgm:t>
    </dgm:pt>
    <dgm:pt modelId="{F1D0F672-89B4-42E7-9D80-5D906742B424}" type="sibTrans" cxnId="{7E26D3B8-1903-4DA5-A899-C56F7D36E14C}">
      <dgm:prSet/>
      <dgm:spPr/>
      <dgm:t>
        <a:bodyPr/>
        <a:lstStyle/>
        <a:p>
          <a:endParaRPr lang="ru-RU"/>
        </a:p>
      </dgm:t>
    </dgm:pt>
    <dgm:pt modelId="{B26E14FF-E982-401B-BD04-408E9F61F8D8}" type="pres">
      <dgm:prSet presAssocID="{A45A866B-F2EE-443F-8C41-F463C2880D1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A8B1E6B-2A46-4694-87A7-7446069B271D}" type="pres">
      <dgm:prSet presAssocID="{E81B66F7-9DA7-4ED2-920D-7981750C26C5}" presName="parentLin" presStyleCnt="0"/>
      <dgm:spPr/>
    </dgm:pt>
    <dgm:pt modelId="{F8DBE81F-AE10-4E35-8087-3A362BC5797E}" type="pres">
      <dgm:prSet presAssocID="{E81B66F7-9DA7-4ED2-920D-7981750C26C5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FCD44CA8-8A82-4D93-8D49-62EB7A299E85}" type="pres">
      <dgm:prSet presAssocID="{E81B66F7-9DA7-4ED2-920D-7981750C26C5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09337F-DF1E-494D-BB4E-CC58E0B2C633}" type="pres">
      <dgm:prSet presAssocID="{E81B66F7-9DA7-4ED2-920D-7981750C26C5}" presName="negativeSpace" presStyleCnt="0"/>
      <dgm:spPr/>
    </dgm:pt>
    <dgm:pt modelId="{35774839-769B-43FD-9A1C-70C2B75D08E9}" type="pres">
      <dgm:prSet presAssocID="{E81B66F7-9DA7-4ED2-920D-7981750C26C5}" presName="childText" presStyleLbl="conFgAcc1" presStyleIdx="0" presStyleCnt="3">
        <dgm:presLayoutVars>
          <dgm:bulletEnabled val="1"/>
        </dgm:presLayoutVars>
      </dgm:prSet>
      <dgm:spPr/>
    </dgm:pt>
    <dgm:pt modelId="{68E983AE-3F62-41FE-95A9-DE2A67B5010E}" type="pres">
      <dgm:prSet presAssocID="{4819C113-EF4A-4EA5-B70C-5C62D8D74454}" presName="spaceBetweenRectangles" presStyleCnt="0"/>
      <dgm:spPr/>
    </dgm:pt>
    <dgm:pt modelId="{F88C679A-8072-4C7C-87C8-1BA9A9B62229}" type="pres">
      <dgm:prSet presAssocID="{0031D53E-E3B0-4BD1-9BA5-D7E767A5BF51}" presName="parentLin" presStyleCnt="0"/>
      <dgm:spPr/>
    </dgm:pt>
    <dgm:pt modelId="{4E0DD6CC-D8A2-4B03-B4A5-BADFD414B08F}" type="pres">
      <dgm:prSet presAssocID="{0031D53E-E3B0-4BD1-9BA5-D7E767A5BF51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F578976B-D3EB-4DE8-B502-A94FAE75E00E}" type="pres">
      <dgm:prSet presAssocID="{0031D53E-E3B0-4BD1-9BA5-D7E767A5BF51}" presName="parentText" presStyleLbl="node1" presStyleIdx="1" presStyleCnt="3" custScaleY="18303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D04DB6-302F-4CC9-9F6A-305E0CA3C6CA}" type="pres">
      <dgm:prSet presAssocID="{0031D53E-E3B0-4BD1-9BA5-D7E767A5BF51}" presName="negativeSpace" presStyleCnt="0"/>
      <dgm:spPr/>
    </dgm:pt>
    <dgm:pt modelId="{19E0BC8D-14BC-41E3-9F09-D0AF156CB065}" type="pres">
      <dgm:prSet presAssocID="{0031D53E-E3B0-4BD1-9BA5-D7E767A5BF51}" presName="childText" presStyleLbl="conFgAcc1" presStyleIdx="1" presStyleCnt="3">
        <dgm:presLayoutVars>
          <dgm:bulletEnabled val="1"/>
        </dgm:presLayoutVars>
      </dgm:prSet>
      <dgm:spPr/>
    </dgm:pt>
    <dgm:pt modelId="{131A7E78-5FF5-4FEA-A58A-4693F2BE61DF}" type="pres">
      <dgm:prSet presAssocID="{61CE2B96-EC6C-4552-8F58-156492CAD403}" presName="spaceBetweenRectangles" presStyleCnt="0"/>
      <dgm:spPr/>
    </dgm:pt>
    <dgm:pt modelId="{6510DE0E-124C-4BA0-A8D0-850641AC13F9}" type="pres">
      <dgm:prSet presAssocID="{6A5A0FE7-4765-4034-80D6-09E553CD9A86}" presName="parentLin" presStyleCnt="0"/>
      <dgm:spPr/>
    </dgm:pt>
    <dgm:pt modelId="{63DCBC2E-8F6E-4E2F-B012-67E86E04B066}" type="pres">
      <dgm:prSet presAssocID="{6A5A0FE7-4765-4034-80D6-09E553CD9A86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4269023A-C83A-46B6-B63F-F5CDFC0FF368}" type="pres">
      <dgm:prSet presAssocID="{6A5A0FE7-4765-4034-80D6-09E553CD9A86}" presName="parentText" presStyleLbl="node1" presStyleIdx="2" presStyleCnt="3" custLinFactNeighborX="-5660" custLinFactNeighborY="-146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AE28F7-C7FA-47E3-8AA9-739F7F8BF898}" type="pres">
      <dgm:prSet presAssocID="{6A5A0FE7-4765-4034-80D6-09E553CD9A86}" presName="negativeSpace" presStyleCnt="0"/>
      <dgm:spPr/>
    </dgm:pt>
    <dgm:pt modelId="{5DE27658-46AF-4232-8F96-D7261E86BB6B}" type="pres">
      <dgm:prSet presAssocID="{6A5A0FE7-4765-4034-80D6-09E553CD9A86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8578A76B-56A1-483F-9CF5-4EBB8D0073D8}" srcId="{A45A866B-F2EE-443F-8C41-F463C2880D15}" destId="{E81B66F7-9DA7-4ED2-920D-7981750C26C5}" srcOrd="0" destOrd="0" parTransId="{8E45C623-F9CA-4E21-B709-5E893C87C44C}" sibTransId="{4819C113-EF4A-4EA5-B70C-5C62D8D74454}"/>
    <dgm:cxn modelId="{4513CBA3-87D3-431E-90F1-8F6D5F1F887B}" type="presOf" srcId="{0031D53E-E3B0-4BD1-9BA5-D7E767A5BF51}" destId="{4E0DD6CC-D8A2-4B03-B4A5-BADFD414B08F}" srcOrd="0" destOrd="0" presId="urn:microsoft.com/office/officeart/2005/8/layout/list1"/>
    <dgm:cxn modelId="{2CF4CA08-75BE-4AD7-A665-BE966FFDF073}" srcId="{A45A866B-F2EE-443F-8C41-F463C2880D15}" destId="{0031D53E-E3B0-4BD1-9BA5-D7E767A5BF51}" srcOrd="1" destOrd="0" parTransId="{1284292B-1061-4106-A094-259F143FF8A2}" sibTransId="{61CE2B96-EC6C-4552-8F58-156492CAD403}"/>
    <dgm:cxn modelId="{700F017E-AC81-42F1-B407-26B762D73044}" type="presOf" srcId="{0031D53E-E3B0-4BD1-9BA5-D7E767A5BF51}" destId="{F578976B-D3EB-4DE8-B502-A94FAE75E00E}" srcOrd="1" destOrd="0" presId="urn:microsoft.com/office/officeart/2005/8/layout/list1"/>
    <dgm:cxn modelId="{58DD82BB-AF51-4575-8430-857ADBCAA111}" type="presOf" srcId="{A45A866B-F2EE-443F-8C41-F463C2880D15}" destId="{B26E14FF-E982-401B-BD04-408E9F61F8D8}" srcOrd="0" destOrd="0" presId="urn:microsoft.com/office/officeart/2005/8/layout/list1"/>
    <dgm:cxn modelId="{7E26D3B8-1903-4DA5-A899-C56F7D36E14C}" srcId="{A45A866B-F2EE-443F-8C41-F463C2880D15}" destId="{6A5A0FE7-4765-4034-80D6-09E553CD9A86}" srcOrd="2" destOrd="0" parTransId="{C0249EBF-31F1-4C26-9713-340A71D5FA37}" sibTransId="{F1D0F672-89B4-42E7-9D80-5D906742B424}"/>
    <dgm:cxn modelId="{328BC9E4-620F-4287-B47C-EB0843E2D4C6}" type="presOf" srcId="{E81B66F7-9DA7-4ED2-920D-7981750C26C5}" destId="{F8DBE81F-AE10-4E35-8087-3A362BC5797E}" srcOrd="0" destOrd="0" presId="urn:microsoft.com/office/officeart/2005/8/layout/list1"/>
    <dgm:cxn modelId="{901C4961-FE1D-4D1E-A56B-C91F27005B67}" type="presOf" srcId="{E81B66F7-9DA7-4ED2-920D-7981750C26C5}" destId="{FCD44CA8-8A82-4D93-8D49-62EB7A299E85}" srcOrd="1" destOrd="0" presId="urn:microsoft.com/office/officeart/2005/8/layout/list1"/>
    <dgm:cxn modelId="{60DBD229-67B3-403A-9148-5E0A6DCC213A}" type="presOf" srcId="{6A5A0FE7-4765-4034-80D6-09E553CD9A86}" destId="{63DCBC2E-8F6E-4E2F-B012-67E86E04B066}" srcOrd="0" destOrd="0" presId="urn:microsoft.com/office/officeart/2005/8/layout/list1"/>
    <dgm:cxn modelId="{C5D7ED17-D4F5-4871-89B1-241969A80502}" type="presOf" srcId="{6A5A0FE7-4765-4034-80D6-09E553CD9A86}" destId="{4269023A-C83A-46B6-B63F-F5CDFC0FF368}" srcOrd="1" destOrd="0" presId="urn:microsoft.com/office/officeart/2005/8/layout/list1"/>
    <dgm:cxn modelId="{97B17574-0DF8-4AD3-9625-4840F53ADC05}" type="presParOf" srcId="{B26E14FF-E982-401B-BD04-408E9F61F8D8}" destId="{DA8B1E6B-2A46-4694-87A7-7446069B271D}" srcOrd="0" destOrd="0" presId="urn:microsoft.com/office/officeart/2005/8/layout/list1"/>
    <dgm:cxn modelId="{C799D1E8-C6A9-4642-9B55-83C1D15629D1}" type="presParOf" srcId="{DA8B1E6B-2A46-4694-87A7-7446069B271D}" destId="{F8DBE81F-AE10-4E35-8087-3A362BC5797E}" srcOrd="0" destOrd="0" presId="urn:microsoft.com/office/officeart/2005/8/layout/list1"/>
    <dgm:cxn modelId="{2DA682BA-C674-4CF3-9F7F-F388A3EFA160}" type="presParOf" srcId="{DA8B1E6B-2A46-4694-87A7-7446069B271D}" destId="{FCD44CA8-8A82-4D93-8D49-62EB7A299E85}" srcOrd="1" destOrd="0" presId="urn:microsoft.com/office/officeart/2005/8/layout/list1"/>
    <dgm:cxn modelId="{87E17483-EF2E-48D7-BCF7-1223E8806885}" type="presParOf" srcId="{B26E14FF-E982-401B-BD04-408E9F61F8D8}" destId="{DF09337F-DF1E-494D-BB4E-CC58E0B2C633}" srcOrd="1" destOrd="0" presId="urn:microsoft.com/office/officeart/2005/8/layout/list1"/>
    <dgm:cxn modelId="{0FE492E1-336F-47A2-B678-708476AFDD95}" type="presParOf" srcId="{B26E14FF-E982-401B-BD04-408E9F61F8D8}" destId="{35774839-769B-43FD-9A1C-70C2B75D08E9}" srcOrd="2" destOrd="0" presId="urn:microsoft.com/office/officeart/2005/8/layout/list1"/>
    <dgm:cxn modelId="{C08A6717-8F5A-4BD4-90E6-BFEEB086A030}" type="presParOf" srcId="{B26E14FF-E982-401B-BD04-408E9F61F8D8}" destId="{68E983AE-3F62-41FE-95A9-DE2A67B5010E}" srcOrd="3" destOrd="0" presId="urn:microsoft.com/office/officeart/2005/8/layout/list1"/>
    <dgm:cxn modelId="{621F32DF-EA0A-4CCE-9CB8-2D30B0640EB1}" type="presParOf" srcId="{B26E14FF-E982-401B-BD04-408E9F61F8D8}" destId="{F88C679A-8072-4C7C-87C8-1BA9A9B62229}" srcOrd="4" destOrd="0" presId="urn:microsoft.com/office/officeart/2005/8/layout/list1"/>
    <dgm:cxn modelId="{7DFAD9ED-8E76-4500-9B18-0E72FD3322ED}" type="presParOf" srcId="{F88C679A-8072-4C7C-87C8-1BA9A9B62229}" destId="{4E0DD6CC-D8A2-4B03-B4A5-BADFD414B08F}" srcOrd="0" destOrd="0" presId="urn:microsoft.com/office/officeart/2005/8/layout/list1"/>
    <dgm:cxn modelId="{C1CEDBD4-9B04-484D-BFE2-A1E5473838AE}" type="presParOf" srcId="{F88C679A-8072-4C7C-87C8-1BA9A9B62229}" destId="{F578976B-D3EB-4DE8-B502-A94FAE75E00E}" srcOrd="1" destOrd="0" presId="urn:microsoft.com/office/officeart/2005/8/layout/list1"/>
    <dgm:cxn modelId="{AC9AA4A0-0EF8-4FD8-A02D-ABB8570F9080}" type="presParOf" srcId="{B26E14FF-E982-401B-BD04-408E9F61F8D8}" destId="{D6D04DB6-302F-4CC9-9F6A-305E0CA3C6CA}" srcOrd="5" destOrd="0" presId="urn:microsoft.com/office/officeart/2005/8/layout/list1"/>
    <dgm:cxn modelId="{331F5295-2AA4-49E8-AC23-4F6223A6F55F}" type="presParOf" srcId="{B26E14FF-E982-401B-BD04-408E9F61F8D8}" destId="{19E0BC8D-14BC-41E3-9F09-D0AF156CB065}" srcOrd="6" destOrd="0" presId="urn:microsoft.com/office/officeart/2005/8/layout/list1"/>
    <dgm:cxn modelId="{07897EDE-C49B-4B75-B71A-03408DC3989C}" type="presParOf" srcId="{B26E14FF-E982-401B-BD04-408E9F61F8D8}" destId="{131A7E78-5FF5-4FEA-A58A-4693F2BE61DF}" srcOrd="7" destOrd="0" presId="urn:microsoft.com/office/officeart/2005/8/layout/list1"/>
    <dgm:cxn modelId="{4B046BEF-F674-419C-B3C8-02BD4339EFA4}" type="presParOf" srcId="{B26E14FF-E982-401B-BD04-408E9F61F8D8}" destId="{6510DE0E-124C-4BA0-A8D0-850641AC13F9}" srcOrd="8" destOrd="0" presId="urn:microsoft.com/office/officeart/2005/8/layout/list1"/>
    <dgm:cxn modelId="{C5F558B8-F972-4204-81C2-38045AE3863F}" type="presParOf" srcId="{6510DE0E-124C-4BA0-A8D0-850641AC13F9}" destId="{63DCBC2E-8F6E-4E2F-B012-67E86E04B066}" srcOrd="0" destOrd="0" presId="urn:microsoft.com/office/officeart/2005/8/layout/list1"/>
    <dgm:cxn modelId="{9736D60B-30B2-4EF0-8DE5-4448A42E3D70}" type="presParOf" srcId="{6510DE0E-124C-4BA0-A8D0-850641AC13F9}" destId="{4269023A-C83A-46B6-B63F-F5CDFC0FF368}" srcOrd="1" destOrd="0" presId="urn:microsoft.com/office/officeart/2005/8/layout/list1"/>
    <dgm:cxn modelId="{F56CC69D-DDF9-43F7-91E4-2CEC573937F8}" type="presParOf" srcId="{B26E14FF-E982-401B-BD04-408E9F61F8D8}" destId="{6FAE28F7-C7FA-47E3-8AA9-739F7F8BF898}" srcOrd="9" destOrd="0" presId="urn:microsoft.com/office/officeart/2005/8/layout/list1"/>
    <dgm:cxn modelId="{6FC2A1E2-6B46-41FB-8B94-4F36EDBD90D8}" type="presParOf" srcId="{B26E14FF-E982-401B-BD04-408E9F61F8D8}" destId="{5DE27658-46AF-4232-8F96-D7261E86BB6B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774839-769B-43FD-9A1C-70C2B75D08E9}">
      <dsp:nvSpPr>
        <dsp:cNvPr id="0" name=""/>
        <dsp:cNvSpPr/>
      </dsp:nvSpPr>
      <dsp:spPr>
        <a:xfrm>
          <a:off x="0" y="455189"/>
          <a:ext cx="7632848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D44CA8-8A82-4D93-8D49-62EB7A299E85}">
      <dsp:nvSpPr>
        <dsp:cNvPr id="0" name=""/>
        <dsp:cNvSpPr/>
      </dsp:nvSpPr>
      <dsp:spPr>
        <a:xfrm>
          <a:off x="381642" y="12389"/>
          <a:ext cx="5342993" cy="88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52" tIns="0" rIns="201952" bIns="0" numCol="1" spcCol="1270" anchor="ctr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b="1" kern="1200" dirty="0" smtClean="0">
              <a:solidFill>
                <a:schemeClr val="bg1"/>
              </a:solidFill>
              <a:latin typeface="Cambria" pitchFamily="18" charset="0"/>
            </a:rPr>
            <a:t>ТЕЗИС</a:t>
          </a:r>
          <a:endParaRPr lang="ru-RU" sz="4400" b="1" kern="1200" dirty="0">
            <a:solidFill>
              <a:schemeClr val="bg1"/>
            </a:solidFill>
            <a:latin typeface="Cambria" pitchFamily="18" charset="0"/>
          </a:endParaRPr>
        </a:p>
      </dsp:txBody>
      <dsp:txXfrm>
        <a:off x="424873" y="55620"/>
        <a:ext cx="5256531" cy="799138"/>
      </dsp:txXfrm>
    </dsp:sp>
    <dsp:sp modelId="{19E0BC8D-14BC-41E3-9F09-D0AF156CB065}">
      <dsp:nvSpPr>
        <dsp:cNvPr id="0" name=""/>
        <dsp:cNvSpPr/>
      </dsp:nvSpPr>
      <dsp:spPr>
        <a:xfrm>
          <a:off x="0" y="2551330"/>
          <a:ext cx="7632848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78976B-D3EB-4DE8-B502-A94FAE75E00E}">
      <dsp:nvSpPr>
        <dsp:cNvPr id="0" name=""/>
        <dsp:cNvSpPr/>
      </dsp:nvSpPr>
      <dsp:spPr>
        <a:xfrm>
          <a:off x="381642" y="1373189"/>
          <a:ext cx="5342993" cy="1620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52" tIns="0" rIns="201952" bIns="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latin typeface="Cambria" pitchFamily="18" charset="0"/>
            </a:rPr>
            <a:t>Почему это так?</a:t>
          </a:r>
        </a:p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latin typeface="Cambria" pitchFamily="18" charset="0"/>
            </a:rPr>
            <a:t>АРГУМЕНТЫ</a:t>
          </a:r>
          <a:endParaRPr lang="ru-RU" sz="3600" b="1" kern="1200" dirty="0">
            <a:latin typeface="Cambria" pitchFamily="18" charset="0"/>
          </a:endParaRPr>
        </a:p>
      </dsp:txBody>
      <dsp:txXfrm>
        <a:off x="460770" y="1452317"/>
        <a:ext cx="5184737" cy="1462684"/>
      </dsp:txXfrm>
    </dsp:sp>
    <dsp:sp modelId="{5DE27658-46AF-4232-8F96-D7261E86BB6B}">
      <dsp:nvSpPr>
        <dsp:cNvPr id="0" name=""/>
        <dsp:cNvSpPr/>
      </dsp:nvSpPr>
      <dsp:spPr>
        <a:xfrm>
          <a:off x="0" y="3912130"/>
          <a:ext cx="7632848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69023A-C83A-46B6-B63F-F5CDFC0FF368}">
      <dsp:nvSpPr>
        <dsp:cNvPr id="0" name=""/>
        <dsp:cNvSpPr/>
      </dsp:nvSpPr>
      <dsp:spPr>
        <a:xfrm>
          <a:off x="360041" y="3456382"/>
          <a:ext cx="5342993" cy="88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52" tIns="0" rIns="201952" bIns="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>
              <a:latin typeface="Cambria" pitchFamily="18" charset="0"/>
            </a:rPr>
            <a:t>ВЫВОД</a:t>
          </a:r>
          <a:endParaRPr lang="ru-RU" sz="4000" b="1" kern="1200" dirty="0">
            <a:latin typeface="Cambria" pitchFamily="18" charset="0"/>
          </a:endParaRPr>
        </a:p>
      </dsp:txBody>
      <dsp:txXfrm>
        <a:off x="403272" y="3499613"/>
        <a:ext cx="5256531" cy="7991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75856" y="4725144"/>
            <a:ext cx="5637010" cy="1314167"/>
          </a:xfrm>
        </p:spPr>
        <p:txBody>
          <a:bodyPr>
            <a:noAutofit/>
          </a:bodyPr>
          <a:lstStyle/>
          <a:p>
            <a:pPr algn="r"/>
            <a:r>
              <a:rPr lang="ru-RU" sz="2000" b="1" dirty="0" smtClean="0">
                <a:latin typeface="Cambria" pitchFamily="18" charset="0"/>
              </a:rPr>
              <a:t>Урок развития речи в 9 классе</a:t>
            </a:r>
          </a:p>
          <a:p>
            <a:pPr algn="r"/>
            <a:r>
              <a:rPr lang="ru-RU" sz="2000" b="1" dirty="0" smtClean="0">
                <a:latin typeface="Cambria" pitchFamily="18" charset="0"/>
              </a:rPr>
              <a:t>Учитель Попова А.В.</a:t>
            </a:r>
          </a:p>
          <a:p>
            <a:pPr algn="r"/>
            <a:r>
              <a:rPr lang="ru-RU" sz="2000" b="1" dirty="0" smtClean="0">
                <a:latin typeface="Cambria" pitchFamily="18" charset="0"/>
              </a:rPr>
              <a:t>МБОУ СОШ п. Солидарность</a:t>
            </a:r>
            <a:endParaRPr lang="ru-RU" sz="2000" b="1" dirty="0">
              <a:latin typeface="Cambria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1196752"/>
            <a:ext cx="7175351" cy="3728705"/>
          </a:xfrm>
        </p:spPr>
        <p:txBody>
          <a:bodyPr/>
          <a:lstStyle/>
          <a:p>
            <a:pPr marL="182880" indent="0" algn="ctr">
              <a:buNone/>
            </a:pPr>
            <a:r>
              <a:rPr lang="ru-RU" dirty="0" smtClean="0">
                <a:latin typeface="Cambria" pitchFamily="18" charset="0"/>
              </a:rPr>
              <a:t>ТРЕНИНГ ОГЭ:</a:t>
            </a:r>
            <a:br>
              <a:rPr lang="ru-RU" dirty="0" smtClean="0">
                <a:latin typeface="Cambria" pitchFamily="18" charset="0"/>
              </a:rPr>
            </a:br>
            <a:r>
              <a:rPr lang="ru-RU" dirty="0" smtClean="0">
                <a:latin typeface="Cambria" pitchFamily="18" charset="0"/>
              </a:rPr>
              <a:t>СОЧИНЕНИЕ-РАССУЖДЕНИЕ</a:t>
            </a:r>
            <a:endParaRPr lang="ru-RU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4759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2124075" y="2852738"/>
            <a:ext cx="58324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800" b="0">
              <a:latin typeface="Times New Roman" pitchFamily="18" charset="0"/>
            </a:endParaRP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4284663" y="1341438"/>
            <a:ext cx="2089150" cy="265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 sz="2800" dirty="0">
              <a:latin typeface="Times New Roman" pitchFamily="18" charset="0"/>
            </a:endParaRPr>
          </a:p>
          <a:p>
            <a:endParaRPr lang="ru-RU" sz="2800" dirty="0">
              <a:latin typeface="Times New Roman" pitchFamily="18" charset="0"/>
            </a:endParaRPr>
          </a:p>
          <a:p>
            <a:endParaRPr lang="ru-RU" sz="2800" dirty="0">
              <a:latin typeface="Times New Roman" pitchFamily="18" charset="0"/>
            </a:endParaRPr>
          </a:p>
          <a:p>
            <a:r>
              <a:rPr lang="ru-RU" sz="2800" b="1" dirty="0">
                <a:latin typeface="Cambria" pitchFamily="18" charset="0"/>
              </a:rPr>
              <a:t>основная мысль </a:t>
            </a:r>
          </a:p>
          <a:p>
            <a:r>
              <a:rPr lang="ru-RU" sz="2800" b="1" dirty="0">
                <a:latin typeface="Cambria" pitchFamily="18" charset="0"/>
              </a:rPr>
              <a:t>сочинения</a:t>
            </a:r>
          </a:p>
        </p:txBody>
      </p:sp>
      <p:sp>
        <p:nvSpPr>
          <p:cNvPr id="14360" name="WordArt 24"/>
          <p:cNvSpPr>
            <a:spLocks noChangeArrowheads="1" noChangeShapeType="1" noTextEdit="1"/>
          </p:cNvSpPr>
          <p:nvPr/>
        </p:nvSpPr>
        <p:spPr bwMode="auto">
          <a:xfrm>
            <a:off x="3924299" y="261938"/>
            <a:ext cx="2232025" cy="172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nDown">
              <a:avLst>
                <a:gd name="adj" fmla="val 21968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78430E"/>
                </a:solidFill>
                <a:latin typeface="Times New Roman"/>
                <a:cs typeface="Times New Roman"/>
              </a:rPr>
              <a:t>ТЕЗИС</a:t>
            </a:r>
          </a:p>
        </p:txBody>
      </p:sp>
      <p:sp>
        <p:nvSpPr>
          <p:cNvPr id="14362" name="Line 26"/>
          <p:cNvSpPr>
            <a:spLocks noChangeShapeType="1"/>
          </p:cNvSpPr>
          <p:nvPr/>
        </p:nvSpPr>
        <p:spPr bwMode="auto">
          <a:xfrm flipH="1">
            <a:off x="2590800" y="1989137"/>
            <a:ext cx="1368425" cy="2232025"/>
          </a:xfrm>
          <a:prstGeom prst="line">
            <a:avLst/>
          </a:prstGeom>
          <a:noFill/>
          <a:ln w="50800">
            <a:solidFill>
              <a:srgbClr val="78430E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4363" name="Line 27"/>
          <p:cNvSpPr>
            <a:spLocks noChangeShapeType="1"/>
          </p:cNvSpPr>
          <p:nvPr/>
        </p:nvSpPr>
        <p:spPr bwMode="auto">
          <a:xfrm>
            <a:off x="6227763" y="1989138"/>
            <a:ext cx="1008062" cy="2160587"/>
          </a:xfrm>
          <a:prstGeom prst="line">
            <a:avLst/>
          </a:prstGeom>
          <a:noFill/>
          <a:ln w="50800">
            <a:solidFill>
              <a:srgbClr val="78430E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4364" name="Rectangle 28"/>
          <p:cNvSpPr>
            <a:spLocks noChangeArrowheads="1"/>
          </p:cNvSpPr>
          <p:nvPr/>
        </p:nvSpPr>
        <p:spPr bwMode="auto">
          <a:xfrm>
            <a:off x="1258888" y="4365625"/>
            <a:ext cx="3313112" cy="1368425"/>
          </a:xfrm>
          <a:prstGeom prst="rect">
            <a:avLst/>
          </a:prstGeom>
          <a:gradFill rotWithShape="1">
            <a:gsLst>
              <a:gs pos="0">
                <a:srgbClr val="78430E"/>
              </a:gs>
              <a:gs pos="100000">
                <a:srgbClr val="78430E">
                  <a:gamma/>
                  <a:tint val="50196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1692275" y="4524375"/>
            <a:ext cx="22669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>
                <a:latin typeface="Times New Roman" pitchFamily="18" charset="0"/>
              </a:rPr>
              <a:t>должен быть</a:t>
            </a:r>
          </a:p>
          <a:p>
            <a:r>
              <a:rPr lang="ru-RU" sz="2800">
                <a:latin typeface="Times New Roman" pitchFamily="18" charset="0"/>
              </a:rPr>
              <a:t>доказанным</a:t>
            </a:r>
          </a:p>
        </p:txBody>
      </p:sp>
      <p:sp>
        <p:nvSpPr>
          <p:cNvPr id="14368" name="Rectangle 32"/>
          <p:cNvSpPr>
            <a:spLocks noChangeArrowheads="1"/>
          </p:cNvSpPr>
          <p:nvPr/>
        </p:nvSpPr>
        <p:spPr bwMode="auto">
          <a:xfrm>
            <a:off x="5003800" y="4365625"/>
            <a:ext cx="3600450" cy="1368425"/>
          </a:xfrm>
          <a:prstGeom prst="rect">
            <a:avLst/>
          </a:prstGeom>
          <a:gradFill rotWithShape="1">
            <a:gsLst>
              <a:gs pos="0">
                <a:srgbClr val="78430E"/>
              </a:gs>
              <a:gs pos="100000">
                <a:srgbClr val="78430E">
                  <a:gamma/>
                  <a:tint val="63922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5003800" y="4508500"/>
            <a:ext cx="36004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2800">
                <a:latin typeface="Times New Roman" pitchFamily="18" charset="0"/>
              </a:rPr>
              <a:t>должен быть чётко сформулированным</a:t>
            </a:r>
          </a:p>
        </p:txBody>
      </p:sp>
      <p:sp>
        <p:nvSpPr>
          <p:cNvPr id="14370" name="AutoShape 34"/>
          <p:cNvSpPr>
            <a:spLocks noChangeArrowheads="1"/>
          </p:cNvSpPr>
          <p:nvPr/>
        </p:nvSpPr>
        <p:spPr bwMode="auto">
          <a:xfrm>
            <a:off x="6804025" y="908050"/>
            <a:ext cx="1800225" cy="93662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1">
            <a:gsLst>
              <a:gs pos="0">
                <a:srgbClr val="78430E"/>
              </a:gs>
              <a:gs pos="100000">
                <a:srgbClr val="78430E">
                  <a:gamma/>
                  <a:tint val="83922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6711950" y="1670050"/>
            <a:ext cx="161775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 dirty="0">
                <a:latin typeface="Cambria" pitchFamily="18" charset="0"/>
              </a:rPr>
              <a:t>почему</a:t>
            </a:r>
            <a:r>
              <a:rPr lang="en-US" sz="2800" b="1" dirty="0">
                <a:latin typeface="Cambria" pitchFamily="18" charset="0"/>
              </a:rPr>
              <a:t>?</a:t>
            </a:r>
            <a:endParaRPr lang="ru-RU" sz="2800" b="1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263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424936" cy="1143000"/>
          </a:xfrm>
        </p:spPr>
        <p:txBody>
          <a:bodyPr/>
          <a:lstStyle/>
          <a:p>
            <a:pPr marL="0" indent="0">
              <a:buNone/>
            </a:pPr>
            <a:r>
              <a:rPr lang="ru-RU" i="1" dirty="0" smtClean="0">
                <a:solidFill>
                  <a:schemeClr val="tx2">
                    <a:lumMod val="50000"/>
                  </a:schemeClr>
                </a:solidFill>
              </a:rPr>
              <a:t>ЦИТАТНЫЙ МАТЕРИАЛ</a:t>
            </a:r>
            <a:endParaRPr lang="ru-RU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268760"/>
            <a:ext cx="8640960" cy="5184576"/>
          </a:xfrm>
        </p:spPr>
        <p:txBody>
          <a:bodyPr/>
          <a:lstStyle/>
          <a:p>
            <a:pPr marL="45720" indent="0">
              <a:buNone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«Слагать хорошие метафоры — значит подмечать сходство»,— писал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Аристотель.</a:t>
            </a:r>
          </a:p>
          <a:p>
            <a:pPr marL="45720" indent="0">
              <a:buNone/>
            </a:pPr>
            <a:endParaRPr lang="ru-RU" b="1" dirty="0" smtClean="0">
              <a:solidFill>
                <a:schemeClr val="tx2">
                  <a:lumMod val="50000"/>
                </a:schemeClr>
              </a:solidFill>
              <a:latin typeface="Cambria" pitchFamily="18" charset="0"/>
            </a:endParaRPr>
          </a:p>
          <a:p>
            <a:pPr marL="45720" indent="0"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«Богатство русского языка неизмеримо, оно просто ошеломляет» (К.Г. Паустовский)</a:t>
            </a:r>
          </a:p>
          <a:p>
            <a:pPr marL="45720" indent="0">
              <a:buNone/>
            </a:pPr>
            <a:endParaRPr lang="ru-RU" b="1" dirty="0" smtClean="0">
              <a:solidFill>
                <a:schemeClr val="tx2">
                  <a:lumMod val="50000"/>
                </a:schemeClr>
              </a:solidFill>
              <a:latin typeface="Cambria" pitchFamily="18" charset="0"/>
            </a:endParaRPr>
          </a:p>
          <a:p>
            <a:pPr marL="45720" indent="0"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«Русский литературный язык ближе, чем все другие европейские языки, к разговорной речи» (А.Н. Толстой)</a:t>
            </a:r>
          </a:p>
          <a:p>
            <a:pPr marL="45720" indent="0">
              <a:buNone/>
            </a:pPr>
            <a:endParaRPr lang="ru-RU" b="1" dirty="0" smtClean="0">
              <a:solidFill>
                <a:schemeClr val="tx2">
                  <a:lumMod val="50000"/>
                </a:schemeClr>
              </a:solidFill>
              <a:latin typeface="Cambria" pitchFamily="18" charset="0"/>
            </a:endParaRPr>
          </a:p>
          <a:p>
            <a:pPr marL="45720" indent="0"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«Выразительность – это свойство сказанного или написанного своей смысловой формой привлекать особое внимание читателя, производить на него сильное впечатление» (А.И. Горшков)</a:t>
            </a:r>
          </a:p>
          <a:p>
            <a:pPr marL="45720" indent="0">
              <a:buNone/>
            </a:pP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91910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3924300" y="3500438"/>
            <a:ext cx="40322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0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4211638" y="2349500"/>
            <a:ext cx="4932362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2800" b="1" dirty="0">
                <a:latin typeface="Cambria" pitchFamily="18" charset="0"/>
              </a:rPr>
              <a:t>          доказательства,</a:t>
            </a:r>
          </a:p>
          <a:p>
            <a:r>
              <a:rPr lang="ru-RU" sz="2800" b="1" dirty="0">
                <a:latin typeface="Cambria" pitchFamily="18" charset="0"/>
              </a:rPr>
              <a:t>   приводимые в поддержку</a:t>
            </a:r>
          </a:p>
          <a:p>
            <a:r>
              <a:rPr lang="ru-RU" sz="2800" b="1" dirty="0">
                <a:latin typeface="Cambria" pitchFamily="18" charset="0"/>
              </a:rPr>
              <a:t>                 тезиса</a:t>
            </a:r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971550" y="4652963"/>
            <a:ext cx="3313113" cy="1368425"/>
          </a:xfrm>
          <a:prstGeom prst="rect">
            <a:avLst/>
          </a:prstGeom>
          <a:gradFill rotWithShape="1">
            <a:gsLst>
              <a:gs pos="0">
                <a:srgbClr val="78430E"/>
              </a:gs>
              <a:gs pos="100000">
                <a:srgbClr val="78430E">
                  <a:gamma/>
                  <a:tint val="63922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1331913" y="4811713"/>
            <a:ext cx="287972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2800">
                <a:latin typeface="Times New Roman" pitchFamily="18" charset="0"/>
              </a:rPr>
              <a:t>  должны быть</a:t>
            </a:r>
          </a:p>
          <a:p>
            <a:r>
              <a:rPr lang="ru-RU" sz="2800">
                <a:latin typeface="Times New Roman" pitchFamily="18" charset="0"/>
              </a:rPr>
              <a:t>убедительными</a:t>
            </a:r>
          </a:p>
        </p:txBody>
      </p:sp>
      <p:sp>
        <p:nvSpPr>
          <p:cNvPr id="15380" name="AutoShape 20"/>
          <p:cNvSpPr>
            <a:spLocks noChangeArrowheads="1"/>
          </p:cNvSpPr>
          <p:nvPr/>
        </p:nvSpPr>
        <p:spPr bwMode="auto">
          <a:xfrm>
            <a:off x="4356100" y="4221163"/>
            <a:ext cx="576263" cy="431800"/>
          </a:xfrm>
          <a:prstGeom prst="curvedDownArrow">
            <a:avLst>
              <a:gd name="adj1" fmla="val 26691"/>
              <a:gd name="adj2" fmla="val 53382"/>
              <a:gd name="adj3" fmla="val 33333"/>
            </a:avLst>
          </a:prstGeom>
          <a:gradFill rotWithShape="1">
            <a:gsLst>
              <a:gs pos="0">
                <a:srgbClr val="78430E"/>
              </a:gs>
              <a:gs pos="100000">
                <a:srgbClr val="78430E">
                  <a:gamma/>
                  <a:tint val="5372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381" name="Rectangle 21"/>
          <p:cNvSpPr>
            <a:spLocks noChangeArrowheads="1"/>
          </p:cNvSpPr>
          <p:nvPr/>
        </p:nvSpPr>
        <p:spPr bwMode="auto">
          <a:xfrm>
            <a:off x="5003800" y="4652963"/>
            <a:ext cx="3313113" cy="136842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5382" name="Text Box 22"/>
          <p:cNvSpPr txBox="1">
            <a:spLocks noChangeArrowheads="1"/>
          </p:cNvSpPr>
          <p:nvPr/>
        </p:nvSpPr>
        <p:spPr bwMode="auto">
          <a:xfrm>
            <a:off x="5003800" y="4652963"/>
            <a:ext cx="3313113" cy="1373187"/>
          </a:xfrm>
          <a:prstGeom prst="rect">
            <a:avLst/>
          </a:prstGeom>
          <a:gradFill rotWithShape="1">
            <a:gsLst>
              <a:gs pos="0">
                <a:srgbClr val="78430E"/>
              </a:gs>
              <a:gs pos="100000">
                <a:srgbClr val="78430E">
                  <a:gamma/>
                  <a:tint val="63922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2800">
                <a:latin typeface="Times New Roman" pitchFamily="18" charset="0"/>
              </a:rPr>
              <a:t>   яснее суждение</a:t>
            </a:r>
          </a:p>
          <a:p>
            <a:r>
              <a:rPr lang="ru-RU" sz="2800">
                <a:latin typeface="Times New Roman" pitchFamily="18" charset="0"/>
              </a:rPr>
              <a:t>   и бесспорнее</a:t>
            </a:r>
          </a:p>
          <a:p>
            <a:r>
              <a:rPr lang="ru-RU" sz="2800">
                <a:latin typeface="Times New Roman" pitchFamily="18" charset="0"/>
              </a:rPr>
              <a:t>   вывод</a:t>
            </a:r>
          </a:p>
        </p:txBody>
      </p:sp>
      <p:sp>
        <p:nvSpPr>
          <p:cNvPr id="15383" name="AutoShape 23"/>
          <p:cNvSpPr>
            <a:spLocks noChangeArrowheads="1"/>
          </p:cNvSpPr>
          <p:nvPr/>
        </p:nvSpPr>
        <p:spPr bwMode="auto">
          <a:xfrm>
            <a:off x="1547812" y="549275"/>
            <a:ext cx="1584325" cy="6477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1">
            <a:gsLst>
              <a:gs pos="0">
                <a:srgbClr val="78430E"/>
              </a:gs>
              <a:gs pos="100000">
                <a:srgbClr val="78430E">
                  <a:gamma/>
                  <a:tint val="7372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384" name="Text Box 24"/>
          <p:cNvSpPr txBox="1">
            <a:spLocks noChangeArrowheads="1"/>
          </p:cNvSpPr>
          <p:nvPr/>
        </p:nvSpPr>
        <p:spPr bwMode="auto">
          <a:xfrm>
            <a:off x="3396423" y="585788"/>
            <a:ext cx="1433534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 dirty="0">
                <a:latin typeface="Cambria" pitchFamily="18" charset="0"/>
              </a:rPr>
              <a:t>потому</a:t>
            </a:r>
          </a:p>
          <a:p>
            <a:r>
              <a:rPr lang="ru-RU" sz="2800" b="1" dirty="0">
                <a:latin typeface="Cambria" pitchFamily="18" charset="0"/>
              </a:rPr>
              <a:t>   что</a:t>
            </a:r>
          </a:p>
        </p:txBody>
      </p:sp>
      <p:sp>
        <p:nvSpPr>
          <p:cNvPr id="15387" name="Line 27"/>
          <p:cNvSpPr>
            <a:spLocks noChangeShapeType="1"/>
          </p:cNvSpPr>
          <p:nvPr/>
        </p:nvSpPr>
        <p:spPr bwMode="auto">
          <a:xfrm flipH="1">
            <a:off x="2339975" y="1916113"/>
            <a:ext cx="2592388" cy="2592387"/>
          </a:xfrm>
          <a:prstGeom prst="line">
            <a:avLst/>
          </a:prstGeom>
          <a:noFill/>
          <a:ln w="50800">
            <a:solidFill>
              <a:srgbClr val="78430E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5389" name="WordArt 29"/>
          <p:cNvSpPr>
            <a:spLocks noChangeArrowheads="1" noChangeShapeType="1" noTextEdit="1"/>
          </p:cNvSpPr>
          <p:nvPr/>
        </p:nvSpPr>
        <p:spPr bwMode="auto">
          <a:xfrm>
            <a:off x="5148263" y="260350"/>
            <a:ext cx="3089275" cy="21240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nDown">
              <a:avLst>
                <a:gd name="adj" fmla="val 15921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78430E"/>
                </a:solidFill>
                <a:latin typeface="Times New Roman"/>
                <a:cs typeface="Times New Roman"/>
              </a:rPr>
              <a:t>АРГУМЕНТЫ</a:t>
            </a:r>
          </a:p>
        </p:txBody>
      </p:sp>
    </p:spTree>
    <p:extLst>
      <p:ext uri="{BB962C8B-B14F-4D97-AF65-F5344CB8AC3E}">
        <p14:creationId xmlns:p14="http://schemas.microsoft.com/office/powerpoint/2010/main" val="186663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27584" y="2492896"/>
            <a:ext cx="7264896" cy="3474720"/>
          </a:xfrm>
        </p:spPr>
        <p:txBody>
          <a:bodyPr/>
          <a:lstStyle/>
          <a:p>
            <a:pPr marL="45720" indent="0">
              <a:buNone/>
            </a:pPr>
            <a:r>
              <a:rPr lang="ru-RU" b="1" dirty="0" smtClean="0">
                <a:latin typeface="Cambria" pitchFamily="18" charset="0"/>
              </a:rPr>
              <a:t>Используя рабочие материалы урока, напишите сочинение- рассуждение по одной из сформулированных тем.</a:t>
            </a:r>
            <a:endParaRPr lang="ru-RU" b="1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4851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731520"/>
            <a:ext cx="7704856" cy="5289768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ru-RU" b="1" u="sng" dirty="0" smtClean="0">
                <a:latin typeface="Cambria" pitchFamily="18" charset="0"/>
              </a:rPr>
              <a:t>Цели </a:t>
            </a:r>
            <a:r>
              <a:rPr lang="ru-RU" b="1" u="sng" dirty="0">
                <a:latin typeface="Cambria" pitchFamily="18" charset="0"/>
              </a:rPr>
              <a:t>урока </a:t>
            </a:r>
            <a:r>
              <a:rPr lang="ru-RU" b="1" dirty="0">
                <a:latin typeface="Cambria" pitchFamily="18" charset="0"/>
              </a:rPr>
              <a:t>– продолжать работу по развитию языковой компетенции, формировать навыки написания сочинения-рассуждения</a:t>
            </a:r>
            <a:r>
              <a:rPr lang="ru-RU" b="1" dirty="0" smtClean="0">
                <a:latin typeface="Cambria" pitchFamily="18" charset="0"/>
              </a:rPr>
              <a:t>.</a:t>
            </a:r>
          </a:p>
          <a:p>
            <a:pPr marL="45720" indent="0">
              <a:buNone/>
            </a:pPr>
            <a:endParaRPr lang="ru-RU" b="1" dirty="0" smtClean="0">
              <a:latin typeface="Cambria" pitchFamily="18" charset="0"/>
            </a:endParaRPr>
          </a:p>
          <a:p>
            <a:pPr marL="45720" indent="0">
              <a:buNone/>
            </a:pPr>
            <a:r>
              <a:rPr lang="ru-RU" b="1" u="sng" dirty="0" smtClean="0">
                <a:latin typeface="Cambria" pitchFamily="18" charset="0"/>
              </a:rPr>
              <a:t>Задачи: </a:t>
            </a:r>
          </a:p>
          <a:p>
            <a:pPr marL="45720" indent="0">
              <a:buNone/>
            </a:pPr>
            <a:r>
              <a:rPr lang="ru-RU" b="1" dirty="0">
                <a:latin typeface="Cambria" pitchFamily="18" charset="0"/>
              </a:rPr>
              <a:t>1. </a:t>
            </a:r>
            <a:r>
              <a:rPr lang="ru-RU" b="1" dirty="0" smtClean="0">
                <a:latin typeface="Cambria" pitchFamily="18" charset="0"/>
              </a:rPr>
              <a:t>Обеспечить </a:t>
            </a:r>
            <a:r>
              <a:rPr lang="ru-RU" b="1" dirty="0">
                <a:latin typeface="Cambria" pitchFamily="18" charset="0"/>
              </a:rPr>
              <a:t>понимание композиционных особенностей текста-рассуждения, формировать навыки комплексного анализа </a:t>
            </a:r>
            <a:r>
              <a:rPr lang="ru-RU" b="1" dirty="0" smtClean="0">
                <a:latin typeface="Cambria" pitchFamily="18" charset="0"/>
              </a:rPr>
              <a:t>текста.</a:t>
            </a:r>
            <a:endParaRPr lang="ru-RU" b="1" dirty="0">
              <a:latin typeface="Cambria" pitchFamily="18" charset="0"/>
            </a:endParaRPr>
          </a:p>
          <a:p>
            <a:pPr marL="45720" indent="0">
              <a:buNone/>
            </a:pPr>
            <a:r>
              <a:rPr lang="ru-RU" b="1" dirty="0" smtClean="0">
                <a:latin typeface="Cambria" pitchFamily="18" charset="0"/>
              </a:rPr>
              <a:t>2. Учить </a:t>
            </a:r>
            <a:r>
              <a:rPr lang="ru-RU" b="1" dirty="0">
                <a:latin typeface="Cambria" pitchFamily="18" charset="0"/>
              </a:rPr>
              <a:t>логично и образно излагать свои мысли, составлять связное высказывание , соответствующее </a:t>
            </a:r>
            <a:r>
              <a:rPr lang="ru-RU" b="1" dirty="0" smtClean="0">
                <a:latin typeface="Cambria" pitchFamily="18" charset="0"/>
              </a:rPr>
              <a:t>тексту-рассуждению</a:t>
            </a:r>
            <a:r>
              <a:rPr lang="ru-RU" b="1" dirty="0">
                <a:latin typeface="Cambria" pitchFamily="18" charset="0"/>
              </a:rPr>
              <a:t>.</a:t>
            </a:r>
          </a:p>
          <a:p>
            <a:pPr marL="45720" indent="0">
              <a:buNone/>
            </a:pPr>
            <a:r>
              <a:rPr lang="ru-RU" b="1" dirty="0" smtClean="0">
                <a:latin typeface="Cambria" pitchFamily="18" charset="0"/>
              </a:rPr>
              <a:t>3. Развивать  основные  приемы </a:t>
            </a:r>
            <a:r>
              <a:rPr lang="ru-RU" b="1" dirty="0">
                <a:latin typeface="Cambria" pitchFamily="18" charset="0"/>
              </a:rPr>
              <a:t>мыслительной деятельности (выделение главного, сравнение, обобщение и систематизация, доказательство),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991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7334200" cy="2009160"/>
          </a:xfrm>
        </p:spPr>
        <p:txBody>
          <a:bodyPr/>
          <a:lstStyle/>
          <a:p>
            <a:pPr marL="0" indent="0">
              <a:buNone/>
            </a:pPr>
            <a:r>
              <a:rPr lang="ru-RU" i="1" dirty="0" smtClean="0">
                <a:solidFill>
                  <a:schemeClr val="tx2">
                    <a:lumMod val="50000"/>
                  </a:schemeClr>
                </a:solidFill>
              </a:rPr>
              <a:t>ОГЭ 2015 ПО РУССКОМУ ЯЗЫКУ</a:t>
            </a:r>
            <a:endParaRPr lang="ru-RU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2492896"/>
            <a:ext cx="7848872" cy="347472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СТРУКТУРА ЭКЗАМЕНАЦИОННОЙ РАБОТЫ: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написание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изложения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,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р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абота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с текстом: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работа с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языковыми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явлениями, предъявленными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в тексте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(языковой анализ текста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),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-  написание сочинения.</a:t>
            </a:r>
          </a:p>
          <a:p>
            <a:pPr marL="45720" indent="0">
              <a:buNone/>
            </a:pPr>
            <a:endParaRPr lang="ru-RU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301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35" y="260648"/>
            <a:ext cx="8869145" cy="1152128"/>
          </a:xfrm>
        </p:spPr>
        <p:txBody>
          <a:bodyPr/>
          <a:lstStyle/>
          <a:p>
            <a:pPr marL="0" indent="0">
              <a:buNone/>
            </a:pPr>
            <a:r>
              <a:rPr lang="ru-RU" i="1" dirty="0" smtClean="0">
                <a:solidFill>
                  <a:schemeClr val="tx2">
                    <a:lumMod val="50000"/>
                  </a:schemeClr>
                </a:solidFill>
              </a:rPr>
              <a:t>СОЧИНЕНИЕ-РАССУЖДЕНИЕ </a:t>
            </a:r>
            <a:endParaRPr lang="ru-RU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196752"/>
            <a:ext cx="8712968" cy="4986888"/>
          </a:xfrm>
        </p:spPr>
        <p:txBody>
          <a:bodyPr>
            <a:normAutofit fontScale="77500" lnSpcReduction="20000"/>
          </a:bodyPr>
          <a:lstStyle/>
          <a:p>
            <a:pPr marL="45720" indent="0"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Демоверсия ОГЭ 2015</a:t>
            </a:r>
          </a:p>
          <a:p>
            <a:pPr marL="45720" indent="0"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Используя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прочитанный текст из части 2, выполните на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отдельном листе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ТОЛЬКО ОДНО из заданий: 15.1, 15.2 или 15.3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.</a:t>
            </a:r>
          </a:p>
          <a:p>
            <a:pPr marL="45720" indent="0"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15.1.Напишите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сочинение-рассуждение, раскрывая смысл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высказывания Константина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Георгиевича Паустовского: «Нет ничего такого в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жизни и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в нашем сознании, чего нельзя было бы передать русским словом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».</a:t>
            </a:r>
          </a:p>
          <a:p>
            <a:pPr marL="45720" indent="0">
              <a:buNone/>
            </a:pPr>
            <a:endParaRPr lang="ru-RU" b="1" dirty="0" smtClean="0">
              <a:solidFill>
                <a:schemeClr val="tx2">
                  <a:lumMod val="50000"/>
                </a:schemeClr>
              </a:solidFill>
              <a:latin typeface="Cambria" pitchFamily="18" charset="0"/>
            </a:endParaRPr>
          </a:p>
          <a:p>
            <a:pPr marL="45720" indent="0">
              <a:buNone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15.2. Напишите сочинение-рассуждение. Объясните, как Вы понимаете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смысл финала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текста: «Письма, пользуясь её слепотой, вынули не из шкатулки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– их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вынули из её души, и теперь ослепла и оглохла не только она, но и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её душа…».</a:t>
            </a:r>
          </a:p>
          <a:p>
            <a:pPr marL="45720" indent="0">
              <a:buNone/>
            </a:pPr>
            <a:endParaRPr lang="ru-RU" b="1" dirty="0" smtClean="0">
              <a:solidFill>
                <a:schemeClr val="tx2">
                  <a:lumMod val="50000"/>
                </a:schemeClr>
              </a:solidFill>
              <a:latin typeface="Cambria" pitchFamily="18" charset="0"/>
            </a:endParaRPr>
          </a:p>
          <a:p>
            <a:pPr marL="45720" indent="0">
              <a:buNone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15.3. Как Вы понимаете значение слова ЧЕЛОВЕЧНОСТЬ? Сформулируйте и</a:t>
            </a:r>
          </a:p>
          <a:p>
            <a:pPr marL="45720" indent="0">
              <a:buNone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прокомментируйте данное Вами определение. Напишите сочинение-</a:t>
            </a:r>
          </a:p>
          <a:p>
            <a:pPr marL="45720" indent="0">
              <a:buNone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рассуждение на тему: «Что такое человечность», взяв в качестве тезиса</a:t>
            </a:r>
          </a:p>
          <a:p>
            <a:pPr marL="45720" indent="0">
              <a:buNone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данное Вами определение. Аргументируя свой тезис, приведите 2 (два)</a:t>
            </a:r>
          </a:p>
          <a:p>
            <a:pPr marL="45720" indent="0">
              <a:buNone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примера-аргумента, подтверждающих Ваши рассуждения: один пример-</a:t>
            </a:r>
          </a:p>
          <a:p>
            <a:pPr marL="45720" indent="0">
              <a:buNone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аргумент приведите из прочитанного текста, а второй – из Вашего</a:t>
            </a:r>
          </a:p>
          <a:p>
            <a:pPr marL="45720" indent="0">
              <a:buNone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жизненного опыта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.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02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1691680" y="622967"/>
            <a:ext cx="650107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4000" b="1" i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Что такое рассуждение</a:t>
            </a:r>
            <a:r>
              <a:rPr lang="en-US" sz="4000" b="1" i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?</a:t>
            </a:r>
            <a:endParaRPr lang="ru-RU" sz="4000" b="1" i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539552" y="1916113"/>
            <a:ext cx="8604448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sz="3200" b="1" dirty="0">
                <a:latin typeface="Cambria" pitchFamily="18" charset="0"/>
              </a:rPr>
              <a:t>Рассуждение – это тип речи, в котором автор размышляет, обдумывает что-то, стараясь при этом установить причинно-</a:t>
            </a:r>
          </a:p>
          <a:p>
            <a:r>
              <a:rPr lang="ru-RU" sz="3200" b="1" dirty="0">
                <a:latin typeface="Cambria" pitchFamily="18" charset="0"/>
              </a:rPr>
              <a:t>следственные связи между явлениями, и приходит  к какому-либо выводу, суждению</a:t>
            </a:r>
            <a:r>
              <a:rPr lang="ru-RU" sz="3200" b="1" dirty="0" smtClean="0">
                <a:latin typeface="Cambria" pitchFamily="18" charset="0"/>
              </a:rPr>
              <a:t>.</a:t>
            </a:r>
          </a:p>
          <a:p>
            <a:endParaRPr lang="ru-RU" sz="3200" b="1" dirty="0">
              <a:latin typeface="Cambria" pitchFamily="18" charset="0"/>
            </a:endParaRPr>
          </a:p>
          <a:p>
            <a:r>
              <a:rPr lang="ru-RU" sz="3200" b="1" dirty="0">
                <a:solidFill>
                  <a:srgbClr val="FF0000"/>
                </a:solidFill>
                <a:latin typeface="Cambria" pitchFamily="18" charset="0"/>
              </a:rPr>
              <a:t>Основная коммуникативная цель </a:t>
            </a:r>
          </a:p>
          <a:p>
            <a:r>
              <a:rPr lang="ru-RU" sz="3200" b="1" dirty="0">
                <a:solidFill>
                  <a:srgbClr val="FF0000"/>
                </a:solidFill>
                <a:latin typeface="Cambria" pitchFamily="18" charset="0"/>
              </a:rPr>
              <a:t>рассуждения – убедить, объяснить.</a:t>
            </a:r>
            <a:r>
              <a:rPr lang="ru-RU" sz="3200" b="1" dirty="0">
                <a:latin typeface="Cambria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53312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2537"/>
            <a:ext cx="6512511" cy="1937152"/>
          </a:xfrm>
        </p:spPr>
        <p:txBody>
          <a:bodyPr/>
          <a:lstStyle/>
          <a:p>
            <a:pPr marL="0" indent="0">
              <a:buNone/>
            </a:pPr>
            <a:r>
              <a:rPr lang="ru-RU" i="1" dirty="0" smtClean="0">
                <a:solidFill>
                  <a:schemeClr val="tx2">
                    <a:lumMod val="50000"/>
                  </a:schemeClr>
                </a:solidFill>
              </a:rPr>
              <a:t>СТРУКТУРА ТЕКСТА-РАССУЖДЕНИЯ</a:t>
            </a:r>
            <a:endParaRPr lang="ru-RU" i="1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112667517"/>
              </p:ext>
            </p:extLst>
          </p:nvPr>
        </p:nvGraphicFramePr>
        <p:xfrm>
          <a:off x="755576" y="1844824"/>
          <a:ext cx="7632848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9000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132856"/>
            <a:ext cx="3838575" cy="455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6914"/>
            <a:ext cx="2857500" cy="554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277295" y="26064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Чтение – это один из истоков мышления и умственного развития.</a:t>
            </a:r>
          </a:p>
          <a:p>
            <a:endParaRPr lang="ru-RU" dirty="0"/>
          </a:p>
          <a:p>
            <a:r>
              <a:rPr lang="ru-RU" dirty="0"/>
              <a:t>В.А. Сухомлинский</a:t>
            </a:r>
          </a:p>
        </p:txBody>
      </p:sp>
    </p:spTree>
    <p:extLst>
      <p:ext uri="{BB962C8B-B14F-4D97-AF65-F5344CB8AC3E}">
        <p14:creationId xmlns:p14="http://schemas.microsoft.com/office/powerpoint/2010/main" val="3057278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889844"/>
            <a:ext cx="849694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К какому типу речи можно отнести данный текст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?</a:t>
            </a:r>
          </a:p>
          <a:p>
            <a:endParaRPr lang="ru-RU" sz="2000" b="1" dirty="0">
              <a:solidFill>
                <a:schemeClr val="tx2">
                  <a:lumMod val="50000"/>
                </a:schemeClr>
              </a:solidFill>
              <a:latin typeface="Cambria" pitchFamily="18" charset="0"/>
            </a:endParaRPr>
          </a:p>
          <a:p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Какова тема текста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?</a:t>
            </a:r>
          </a:p>
          <a:p>
            <a:endParaRPr lang="ru-RU" sz="2000" b="1" dirty="0">
              <a:solidFill>
                <a:schemeClr val="tx2">
                  <a:lumMod val="50000"/>
                </a:schemeClr>
              </a:solidFill>
              <a:latin typeface="Cambria" pitchFamily="18" charset="0"/>
            </a:endParaRPr>
          </a:p>
          <a:p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Найдите тезис, который выдвигает автор. Подчеркните его одной чертой. </a:t>
            </a:r>
            <a:endParaRPr lang="ru-RU" sz="2000" b="1" dirty="0" smtClean="0">
              <a:solidFill>
                <a:schemeClr val="tx2">
                  <a:lumMod val="50000"/>
                </a:schemeClr>
              </a:solidFill>
              <a:latin typeface="Cambria" pitchFamily="18" charset="0"/>
            </a:endParaRPr>
          </a:p>
          <a:p>
            <a:endParaRPr lang="ru-RU" sz="2000" b="1" dirty="0">
              <a:solidFill>
                <a:schemeClr val="tx2">
                  <a:lumMod val="50000"/>
                </a:schemeClr>
              </a:solidFill>
              <a:latin typeface="Cambria" pitchFamily="18" charset="0"/>
            </a:endParaRPr>
          </a:p>
          <a:p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Приведите аргументы, подтверждающие авторскую мысль. Подчеркните их пунктиром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.</a:t>
            </a:r>
          </a:p>
          <a:p>
            <a:endParaRPr lang="ru-RU" sz="2000" b="1" dirty="0">
              <a:solidFill>
                <a:schemeClr val="tx2">
                  <a:lumMod val="50000"/>
                </a:schemeClr>
              </a:solidFill>
              <a:latin typeface="Cambria" pitchFamily="18" charset="0"/>
            </a:endParaRPr>
          </a:p>
          <a:p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Найдите вывод и объясните, как вы его понимаете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.</a:t>
            </a:r>
          </a:p>
          <a:p>
            <a:endParaRPr lang="ru-RU" sz="2000" b="1" dirty="0">
              <a:solidFill>
                <a:schemeClr val="tx2">
                  <a:lumMod val="50000"/>
                </a:schemeClr>
              </a:solidFill>
              <a:latin typeface="Cambria" pitchFamily="18" charset="0"/>
            </a:endParaRPr>
          </a:p>
          <a:p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Какие особенности стиля вы заметили? </a:t>
            </a:r>
            <a:endParaRPr lang="ru-RU" sz="2000" b="1" dirty="0" smtClean="0">
              <a:solidFill>
                <a:schemeClr val="tx2">
                  <a:lumMod val="50000"/>
                </a:schemeClr>
              </a:solidFill>
              <a:latin typeface="Cambria" pitchFamily="18" charset="0"/>
            </a:endParaRPr>
          </a:p>
          <a:p>
            <a:endParaRPr lang="ru-RU" sz="2000" b="1" dirty="0">
              <a:solidFill>
                <a:schemeClr val="tx2">
                  <a:lumMod val="50000"/>
                </a:schemeClr>
              </a:solidFill>
              <a:latin typeface="Cambria" pitchFamily="18" charset="0"/>
            </a:endParaRPr>
          </a:p>
          <a:p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Какие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средств выразительности используются для передачи авторской идеи?</a:t>
            </a:r>
          </a:p>
        </p:txBody>
      </p:sp>
    </p:spTree>
    <p:extLst>
      <p:ext uri="{BB962C8B-B14F-4D97-AF65-F5344CB8AC3E}">
        <p14:creationId xmlns:p14="http://schemas.microsoft.com/office/powerpoint/2010/main" val="393575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476671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РАБОЧИЕ МАТЕРИАЛЫ </a:t>
            </a:r>
            <a:r>
              <a:rPr lang="ru-RU" sz="3600" b="1" i="1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к УРОКУ</a:t>
            </a:r>
            <a:endParaRPr lang="ru-RU" sz="3600" b="1" i="1" dirty="0">
              <a:solidFill>
                <a:schemeClr val="tx2">
                  <a:lumMod val="50000"/>
                </a:schemeClr>
              </a:solidFill>
              <a:latin typeface="Cambria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3938769"/>
              </p:ext>
            </p:extLst>
          </p:nvPr>
        </p:nvGraphicFramePr>
        <p:xfrm>
          <a:off x="395536" y="1268761"/>
          <a:ext cx="8280920" cy="5553375"/>
        </p:xfrm>
        <a:graphic>
          <a:graphicData uri="http://schemas.openxmlformats.org/drawingml/2006/table">
            <a:tbl>
              <a:tblPr firstRow="1" firstCol="1" bandRow="1"/>
              <a:tblGrid>
                <a:gridCol w="1645629"/>
                <a:gridCol w="1347131"/>
                <a:gridCol w="1363570"/>
                <a:gridCol w="1460474"/>
                <a:gridCol w="1232058"/>
                <a:gridCol w="1232058"/>
              </a:tblGrid>
              <a:tr h="477871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Задание 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Тема 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Тезис 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Почему это так?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Вывод 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78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Аргумент 1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Аргумент 2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114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15.1 – сочинение рассуждение на лингвистическую тему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57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15.2 – сочинение по тексту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36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15.3- сочинение на морально-этическую тему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353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107</TotalTime>
  <Words>578</Words>
  <Application>Microsoft Office PowerPoint</Application>
  <PresentationFormat>Экран (4:3)</PresentationFormat>
  <Paragraphs>114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Воздушный поток</vt:lpstr>
      <vt:lpstr>ТРЕНИНГ ОГЭ: СОЧИНЕНИЕ-РАССУЖДЕНИЕ</vt:lpstr>
      <vt:lpstr>Презентация PowerPoint</vt:lpstr>
      <vt:lpstr>ОГЭ 2015 ПО РУССКОМУ ЯЗЫКУ</vt:lpstr>
      <vt:lpstr>СОЧИНЕНИЕ-РАССУЖДЕНИЕ </vt:lpstr>
      <vt:lpstr>Презентация PowerPoint</vt:lpstr>
      <vt:lpstr>СТРУКТУРА ТЕКСТА-РАССУЖДЕНИЯ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ЦИТАТНЫЙ МАТЕРИАЛ</vt:lpstr>
      <vt:lpstr>Презентация PowerPoint</vt:lpstr>
      <vt:lpstr>ДОМАШНЕЕ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ТРЕНИНГ ОГЭ: СОЧИНЕНИЕ-РАССУЖДЕНИЕ</dc:title>
  <cp:lastModifiedBy>admin</cp:lastModifiedBy>
  <cp:revision>11</cp:revision>
  <dcterms:modified xsi:type="dcterms:W3CDTF">2014-12-08T19:25:39Z</dcterms:modified>
</cp:coreProperties>
</file>