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302" r:id="rId4"/>
    <p:sldId id="270" r:id="rId5"/>
    <p:sldId id="271" r:id="rId6"/>
    <p:sldId id="272" r:id="rId7"/>
    <p:sldId id="277" r:id="rId8"/>
    <p:sldId id="285" r:id="rId9"/>
    <p:sldId id="259" r:id="rId10"/>
    <p:sldId id="287" r:id="rId11"/>
    <p:sldId id="288" r:id="rId12"/>
    <p:sldId id="260" r:id="rId13"/>
    <p:sldId id="263" r:id="rId14"/>
    <p:sldId id="298" r:id="rId15"/>
    <p:sldId id="299" r:id="rId16"/>
    <p:sldId id="300" r:id="rId17"/>
    <p:sldId id="301" r:id="rId18"/>
    <p:sldId id="306" r:id="rId19"/>
    <p:sldId id="308" r:id="rId20"/>
    <p:sldId id="316" r:id="rId21"/>
    <p:sldId id="292" r:id="rId22"/>
    <p:sldId id="314" r:id="rId23"/>
    <p:sldId id="324" r:id="rId24"/>
    <p:sldId id="318" r:id="rId25"/>
    <p:sldId id="320" r:id="rId26"/>
    <p:sldId id="304" r:id="rId27"/>
    <p:sldId id="29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6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04576-C97F-48EE-A309-78F787DBD84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98AC053-5154-418C-9BB9-5A5CF12FBDC2}">
      <dgm:prSet phldrT="[Текст]" phldr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ln w="4762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4A161E96-A214-49A3-8FFD-EB0AFC8B2974}" type="parTrans" cxnId="{5BFE61AF-B448-44C2-A955-06265EC82359}">
      <dgm:prSet/>
      <dgm:spPr/>
      <dgm:t>
        <a:bodyPr/>
        <a:lstStyle/>
        <a:p>
          <a:endParaRPr lang="ru-RU"/>
        </a:p>
      </dgm:t>
    </dgm:pt>
    <dgm:pt modelId="{7EBF03DC-F6BC-4483-B44F-1D056427E192}" type="sibTrans" cxnId="{5BFE61AF-B448-44C2-A955-06265EC82359}">
      <dgm:prSet/>
      <dgm:spPr/>
      <dgm:t>
        <a:bodyPr/>
        <a:lstStyle/>
        <a:p>
          <a:endParaRPr lang="ru-RU"/>
        </a:p>
      </dgm:t>
    </dgm:pt>
    <dgm:pt modelId="{67EB672F-A709-4F3D-ACFA-BB40F882EFC1}">
      <dgm:prSet phldrT="[Текст]" phldr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0"/>
        </a:gradFill>
      </dgm:spPr>
      <dgm:t>
        <a:bodyPr/>
        <a:lstStyle/>
        <a:p>
          <a:endParaRPr lang="ru-RU"/>
        </a:p>
      </dgm:t>
    </dgm:pt>
    <dgm:pt modelId="{74A7DCC1-85DB-4D12-9BCB-A907C24A6713}" type="parTrans" cxnId="{F06C0ABD-56A0-44AB-82FA-50F5EC0CF6B6}">
      <dgm:prSet/>
      <dgm:spPr/>
      <dgm:t>
        <a:bodyPr/>
        <a:lstStyle/>
        <a:p>
          <a:endParaRPr lang="ru-RU"/>
        </a:p>
      </dgm:t>
    </dgm:pt>
    <dgm:pt modelId="{27AE9EDB-083A-44CC-A5A9-615D284725C7}" type="sibTrans" cxnId="{F06C0ABD-56A0-44AB-82FA-50F5EC0CF6B6}">
      <dgm:prSet/>
      <dgm:spPr/>
      <dgm:t>
        <a:bodyPr/>
        <a:lstStyle/>
        <a:p>
          <a:endParaRPr lang="ru-RU"/>
        </a:p>
      </dgm:t>
    </dgm:pt>
    <dgm:pt modelId="{0DB993D9-2C5D-4B6F-B098-BEF88022D4A4}">
      <dgm:prSet phldrT="[Текст]" phldr="1"/>
      <dgm:spPr/>
      <dgm:t>
        <a:bodyPr/>
        <a:lstStyle/>
        <a:p>
          <a:endParaRPr lang="ru-RU" dirty="0"/>
        </a:p>
      </dgm:t>
    </dgm:pt>
    <dgm:pt modelId="{54390681-56C1-4712-B4E8-0D5D93C8217C}" type="parTrans" cxnId="{9B730588-4F21-4480-8E66-8A1EA39240F2}">
      <dgm:prSet/>
      <dgm:spPr/>
      <dgm:t>
        <a:bodyPr/>
        <a:lstStyle/>
        <a:p>
          <a:endParaRPr lang="ru-RU"/>
        </a:p>
      </dgm:t>
    </dgm:pt>
    <dgm:pt modelId="{6D30F2BC-B597-4F49-99CF-78775D396B58}" type="sibTrans" cxnId="{9B730588-4F21-4480-8E66-8A1EA39240F2}">
      <dgm:prSet/>
      <dgm:spPr/>
      <dgm:t>
        <a:bodyPr/>
        <a:lstStyle/>
        <a:p>
          <a:endParaRPr lang="ru-RU"/>
        </a:p>
      </dgm:t>
    </dgm:pt>
    <dgm:pt modelId="{8283A22D-825D-4E24-91B1-2AE2BBE5B218}" type="pres">
      <dgm:prSet presAssocID="{F5E04576-C97F-48EE-A309-78F787DBD840}" presName="compositeShape" presStyleCnt="0">
        <dgm:presLayoutVars>
          <dgm:chMax val="7"/>
          <dgm:dir/>
          <dgm:resizeHandles val="exact"/>
        </dgm:presLayoutVars>
      </dgm:prSet>
      <dgm:spPr/>
    </dgm:pt>
    <dgm:pt modelId="{580F5814-1493-4404-BDF5-A964C0490A82}" type="pres">
      <dgm:prSet presAssocID="{F98AC053-5154-418C-9BB9-5A5CF12FBDC2}" presName="circ1" presStyleLbl="vennNode1" presStyleIdx="0" presStyleCnt="3"/>
      <dgm:spPr/>
      <dgm:t>
        <a:bodyPr/>
        <a:lstStyle/>
        <a:p>
          <a:endParaRPr lang="ru-RU"/>
        </a:p>
      </dgm:t>
    </dgm:pt>
    <dgm:pt modelId="{53649A31-1931-49A1-8033-F3D1B7F45958}" type="pres">
      <dgm:prSet presAssocID="{F98AC053-5154-418C-9BB9-5A5CF12FBD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CE652-C0C5-4691-9667-073AA19A7806}" type="pres">
      <dgm:prSet presAssocID="{67EB672F-A709-4F3D-ACFA-BB40F882EFC1}" presName="circ2" presStyleLbl="vennNode1" presStyleIdx="1" presStyleCnt="3"/>
      <dgm:spPr/>
      <dgm:t>
        <a:bodyPr/>
        <a:lstStyle/>
        <a:p>
          <a:endParaRPr lang="ru-RU"/>
        </a:p>
      </dgm:t>
    </dgm:pt>
    <dgm:pt modelId="{9EB3E48B-C8E3-4DBE-9A9F-90AC56884F97}" type="pres">
      <dgm:prSet presAssocID="{67EB672F-A709-4F3D-ACFA-BB40F882EF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F0A35-5A6B-43F6-A42D-712C04E65961}" type="pres">
      <dgm:prSet presAssocID="{0DB993D9-2C5D-4B6F-B098-BEF88022D4A4}" presName="circ3" presStyleLbl="vennNode1" presStyleIdx="2" presStyleCnt="3"/>
      <dgm:spPr/>
      <dgm:t>
        <a:bodyPr/>
        <a:lstStyle/>
        <a:p>
          <a:endParaRPr lang="ru-RU"/>
        </a:p>
      </dgm:t>
    </dgm:pt>
    <dgm:pt modelId="{4A62873D-AFC1-4096-9910-D9AE77D27A31}" type="pres">
      <dgm:prSet presAssocID="{0DB993D9-2C5D-4B6F-B098-BEF88022D4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E06957-7E64-43AF-A245-97AA3F765B7F}" type="presOf" srcId="{67EB672F-A709-4F3D-ACFA-BB40F882EFC1}" destId="{B7ACE652-C0C5-4691-9667-073AA19A7806}" srcOrd="0" destOrd="0" presId="urn:microsoft.com/office/officeart/2005/8/layout/venn1"/>
    <dgm:cxn modelId="{D622D067-90FC-40BB-967A-D70C3D5F0388}" type="presOf" srcId="{0DB993D9-2C5D-4B6F-B098-BEF88022D4A4}" destId="{4A62873D-AFC1-4096-9910-D9AE77D27A31}" srcOrd="1" destOrd="0" presId="urn:microsoft.com/office/officeart/2005/8/layout/venn1"/>
    <dgm:cxn modelId="{3CA989E2-6805-4861-8F89-AB3A02673577}" type="presOf" srcId="{F98AC053-5154-418C-9BB9-5A5CF12FBDC2}" destId="{53649A31-1931-49A1-8033-F3D1B7F45958}" srcOrd="1" destOrd="0" presId="urn:microsoft.com/office/officeart/2005/8/layout/venn1"/>
    <dgm:cxn modelId="{C6F33782-F743-470D-A889-756E470FB871}" type="presOf" srcId="{F98AC053-5154-418C-9BB9-5A5CF12FBDC2}" destId="{580F5814-1493-4404-BDF5-A964C0490A82}" srcOrd="0" destOrd="0" presId="urn:microsoft.com/office/officeart/2005/8/layout/venn1"/>
    <dgm:cxn modelId="{5BFE61AF-B448-44C2-A955-06265EC82359}" srcId="{F5E04576-C97F-48EE-A309-78F787DBD840}" destId="{F98AC053-5154-418C-9BB9-5A5CF12FBDC2}" srcOrd="0" destOrd="0" parTransId="{4A161E96-A214-49A3-8FFD-EB0AFC8B2974}" sibTransId="{7EBF03DC-F6BC-4483-B44F-1D056427E192}"/>
    <dgm:cxn modelId="{9B730588-4F21-4480-8E66-8A1EA39240F2}" srcId="{F5E04576-C97F-48EE-A309-78F787DBD840}" destId="{0DB993D9-2C5D-4B6F-B098-BEF88022D4A4}" srcOrd="2" destOrd="0" parTransId="{54390681-56C1-4712-B4E8-0D5D93C8217C}" sibTransId="{6D30F2BC-B597-4F49-99CF-78775D396B58}"/>
    <dgm:cxn modelId="{F06C0ABD-56A0-44AB-82FA-50F5EC0CF6B6}" srcId="{F5E04576-C97F-48EE-A309-78F787DBD840}" destId="{67EB672F-A709-4F3D-ACFA-BB40F882EFC1}" srcOrd="1" destOrd="0" parTransId="{74A7DCC1-85DB-4D12-9BCB-A907C24A6713}" sibTransId="{27AE9EDB-083A-44CC-A5A9-615D284725C7}"/>
    <dgm:cxn modelId="{B30C9BDA-59F0-408D-AE13-74CC6447883A}" type="presOf" srcId="{F5E04576-C97F-48EE-A309-78F787DBD840}" destId="{8283A22D-825D-4E24-91B1-2AE2BBE5B218}" srcOrd="0" destOrd="0" presId="urn:microsoft.com/office/officeart/2005/8/layout/venn1"/>
    <dgm:cxn modelId="{B6EB496C-45C4-4C00-B8C4-C95243A488D3}" type="presOf" srcId="{0DB993D9-2C5D-4B6F-B098-BEF88022D4A4}" destId="{301F0A35-5A6B-43F6-A42D-712C04E65961}" srcOrd="0" destOrd="0" presId="urn:microsoft.com/office/officeart/2005/8/layout/venn1"/>
    <dgm:cxn modelId="{85523203-77E5-470B-B25A-628FE5246CA8}" type="presOf" srcId="{67EB672F-A709-4F3D-ACFA-BB40F882EFC1}" destId="{9EB3E48B-C8E3-4DBE-9A9F-90AC56884F97}" srcOrd="1" destOrd="0" presId="urn:microsoft.com/office/officeart/2005/8/layout/venn1"/>
    <dgm:cxn modelId="{687DA2D6-6B3D-4BAC-B01E-F3742A5B376F}" type="presParOf" srcId="{8283A22D-825D-4E24-91B1-2AE2BBE5B218}" destId="{580F5814-1493-4404-BDF5-A964C0490A82}" srcOrd="0" destOrd="0" presId="urn:microsoft.com/office/officeart/2005/8/layout/venn1"/>
    <dgm:cxn modelId="{CA707DC4-0506-4D66-85D1-C9D37233C512}" type="presParOf" srcId="{8283A22D-825D-4E24-91B1-2AE2BBE5B218}" destId="{53649A31-1931-49A1-8033-F3D1B7F45958}" srcOrd="1" destOrd="0" presId="urn:microsoft.com/office/officeart/2005/8/layout/venn1"/>
    <dgm:cxn modelId="{3E9F829A-96B9-4084-8B49-A344B27869C3}" type="presParOf" srcId="{8283A22D-825D-4E24-91B1-2AE2BBE5B218}" destId="{B7ACE652-C0C5-4691-9667-073AA19A7806}" srcOrd="2" destOrd="0" presId="urn:microsoft.com/office/officeart/2005/8/layout/venn1"/>
    <dgm:cxn modelId="{5BE68F64-BB66-4571-8EF9-41034826B005}" type="presParOf" srcId="{8283A22D-825D-4E24-91B1-2AE2BBE5B218}" destId="{9EB3E48B-C8E3-4DBE-9A9F-90AC56884F97}" srcOrd="3" destOrd="0" presId="urn:microsoft.com/office/officeart/2005/8/layout/venn1"/>
    <dgm:cxn modelId="{EBBB9198-5D66-4745-AAA8-F02CE1CA1DF6}" type="presParOf" srcId="{8283A22D-825D-4E24-91B1-2AE2BBE5B218}" destId="{301F0A35-5A6B-43F6-A42D-712C04E65961}" srcOrd="4" destOrd="0" presId="urn:microsoft.com/office/officeart/2005/8/layout/venn1"/>
    <dgm:cxn modelId="{C12B45FD-8139-4112-9CC2-F64E70D77421}" type="presParOf" srcId="{8283A22D-825D-4E24-91B1-2AE2BBE5B218}" destId="{4A62873D-AFC1-4096-9910-D9AE77D27A31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0F5814-1493-4404-BDF5-A964C0490A82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ln w="476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3119088" y="531800"/>
        <a:ext cx="1991423" cy="1222010"/>
      </dsp:txXfrm>
    </dsp:sp>
    <dsp:sp modelId="{B7ACE652-C0C5-4691-9667-073AA19A7806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4567396" y="2455334"/>
        <a:ext cx="1629346" cy="1493567"/>
      </dsp:txXfrm>
    </dsp:sp>
    <dsp:sp modelId="{301F0A35-5A6B-43F6-A42D-712C04E65961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6F27-D36F-49B2-8A7F-7F6CA619C098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4F95-4909-4250-A20F-9B61CF9A59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8D4E-5304-4B6F-A628-CDD7484EE005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9763-8D0E-4995-A53D-1F5FDD915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D2ED-9AB7-4B8D-9F29-10EC97B551D2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FAFC-0ABF-4D31-B28A-CFCB2D41E5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3586-A3BF-494C-897C-530FB454C1C7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883E-D16C-44A6-B4AB-D07D45ED75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6DF6-AE31-4E4D-ACBC-58719D8158C5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DD96-9869-459E-B7C7-51C16F644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86EB-1363-4EE2-8B7A-CE72C688E380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1A064-D2CF-4B17-83E5-3A6886883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E41EA-B7D5-4E66-A586-5DD7CEB41DA0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98D4-3B04-48A5-A5AF-E25DA029B3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8C0E-D6C2-4557-96BE-51901425A57C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FE82-0932-479C-9492-BCE7628616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7799-33F0-45ED-BE98-1A62554869D6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9951-15A3-48EA-82E9-D59A9C6220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B8D5-C1BF-4BFA-A4D9-076EC75E7727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397D-70A3-46EC-BC04-B2B56D00D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72B6-1051-4560-8430-ED54B78EBD0F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F43AF-E90D-4402-94BE-51016532E0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C41F1C6-6200-451A-881C-07ECEB62348E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A929421-E562-45EB-9E3D-A8B58662A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penclas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intergu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d.3dn.ru/" TargetMode="External"/><Relationship Id="rId2" Type="http://schemas.openxmlformats.org/officeDocument/2006/relationships/hyperlink" Target="http://abcd.3dn.ru/news/dobro_pozhalovat_v_soobshhestvo_uchitelej_inostrannykh_jazykov/2010-03-31-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library.ru/title_about.asp?id=3662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4er.ru/home/articles" TargetMode="External"/><Relationship Id="rId2" Type="http://schemas.openxmlformats.org/officeDocument/2006/relationships/hyperlink" Target="http://tea4er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gulov@tea4er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22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oit.uni-dubna.ru/metod/11_12%20metod/Setevie%20pedagogicheskie%20soobshchestva..pdf" TargetMode="External"/><Relationship Id="rId3" Type="http://schemas.openxmlformats.org/officeDocument/2006/relationships/hyperlink" Target="http://pedsovet.org/" TargetMode="External"/><Relationship Id="rId7" Type="http://schemas.openxmlformats.org/officeDocument/2006/relationships/hyperlink" Target="http://distant.ioso.ru/for%20teacher/25-11-04/sps.htm" TargetMode="External"/><Relationship Id="rId12" Type="http://schemas.openxmlformats.org/officeDocument/2006/relationships/hyperlink" Target="http://rudocs.exdat.com/docs/index-9220.html" TargetMode="External"/><Relationship Id="rId2" Type="http://schemas.openxmlformats.org/officeDocument/2006/relationships/hyperlink" Target="http://www.openclas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cde.g-sv.ru/content/node/30" TargetMode="External"/><Relationship Id="rId11" Type="http://schemas.openxmlformats.org/officeDocument/2006/relationships/hyperlink" Target="http://www.myshared.ru/slide/64211/" TargetMode="External"/><Relationship Id="rId5" Type="http://schemas.openxmlformats.org/officeDocument/2006/relationships/hyperlink" Target="http://www.it-n.ru/" TargetMode="External"/><Relationship Id="rId10" Type="http://schemas.openxmlformats.org/officeDocument/2006/relationships/hyperlink" Target="http://pedsovet.su/load/46-1-0-13955" TargetMode="External"/><Relationship Id="rId4" Type="http://schemas.openxmlformats.org/officeDocument/2006/relationships/hyperlink" Target="http://www.intergu.ru/" TargetMode="External"/><Relationship Id="rId9" Type="http://schemas.openxmlformats.org/officeDocument/2006/relationships/hyperlink" Target="http://kontren.narod.ru/lttrs/soobchestvo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it-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edsove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>
          <a:xfrm>
            <a:off x="937133" y="1556792"/>
            <a:ext cx="5723099" cy="4250575"/>
          </a:xfrm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Формирование профессиональной среды учителя через сетевые педагогические сообщества</a:t>
            </a:r>
            <a:endParaRPr lang="ru-RU" sz="3600" dirty="0" smtClean="0"/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5292080" y="4437112"/>
            <a:ext cx="374441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Докладчик </a:t>
            </a:r>
            <a:endParaRPr lang="en-US" sz="20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Куц Е.Н., </a:t>
            </a:r>
            <a:br>
              <a:rPr lang="ru-RU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учитель иностранного языка </a:t>
            </a:r>
            <a:br>
              <a:rPr lang="ru-RU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МОУ СОШ №4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С. Кочубеевское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Ставропольский край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Открытый класс     </a:t>
            </a:r>
            <a:r>
              <a:rPr lang="ru-RU" sz="3600" b="1" i="1" u="sng" dirty="0" smtClean="0">
                <a:latin typeface="Book Antiqua" pitchFamily="18" charset="0"/>
                <a:hlinkClick r:id="rId2"/>
              </a:rPr>
              <a:t>http://www.openclass.ru/</a:t>
            </a:r>
            <a:r>
              <a:rPr lang="ru-RU" sz="3600" b="1" i="1" dirty="0" smtClean="0">
                <a:latin typeface="Book Antiqua" pitchFamily="18" charset="0"/>
              </a:rPr>
              <a:t/>
            </a:r>
            <a:br>
              <a:rPr lang="ru-RU" sz="3600" b="1" i="1" dirty="0" smtClean="0">
                <a:latin typeface="Book Antiqua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     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smtClean="0"/>
              <a:t>предлагает ЦОР, мастер-классы, дистанционное обучение</a:t>
            </a:r>
          </a:p>
        </p:txBody>
      </p:sp>
      <p:pic>
        <p:nvPicPr>
          <p:cNvPr id="17412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5305425" cy="39608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413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2012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1741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Методические чтения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3929058" cy="290859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Интернет государство учителей</a:t>
            </a:r>
            <a:b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600" b="1" i="1" u="sng" dirty="0" smtClean="0">
                <a:solidFill>
                  <a:srgbClr val="C00000"/>
                </a:solidFill>
                <a:latin typeface="Book Antiqua" pitchFamily="18" charset="0"/>
                <a:hlinkClick r:id="rId2"/>
              </a:rPr>
              <a:t>http://www.intergu.ru/</a:t>
            </a:r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sz="3600" b="1" i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r>
              <a:rPr lang="ru-RU" sz="2000" b="1" i="1" smtClean="0">
                <a:latin typeface="Book Antiqua" pitchFamily="18" charset="0"/>
              </a:rPr>
              <a:t>ИнтерГУру – это открытая система самостоятельных сетевых проектов («Территорий»), связанных между собой игровой экономической схемой. Основные виды деятельности «Интернет-государства учителей»: знакомство участников с образовательными ресурсами, обсуждение проблем образования, участие в деловых играх, обмен опытом работы, консультации со специалистами, тестирование по различным областям знаний, создание своих тестов и методическая помощь учителям</a:t>
            </a:r>
          </a:p>
        </p:txBody>
      </p:sp>
      <p:pic>
        <p:nvPicPr>
          <p:cNvPr id="20484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143380"/>
            <a:ext cx="3605647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  <p:sp>
        <p:nvSpPr>
          <p:cNvPr id="2048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3" y="0"/>
            <a:ext cx="9101137" cy="68770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8" y="0"/>
            <a:ext cx="9142412" cy="68246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00808"/>
            <a:ext cx="7355160" cy="4968552"/>
          </a:xfrm>
        </p:spPr>
        <p:txBody>
          <a:bodyPr/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i="1" dirty="0" smtClean="0"/>
              <a:t>Добро пожаловать</a:t>
            </a:r>
            <a:br>
              <a:rPr lang="ru-RU" sz="3600" b="1" i="1" dirty="0" smtClean="0"/>
            </a:br>
            <a:r>
              <a:rPr lang="ru-RU" sz="3600" b="1" i="1" dirty="0" smtClean="0"/>
              <a:t>в </a:t>
            </a:r>
            <a:r>
              <a:rPr lang="ru-RU" sz="3600" b="1" i="1" dirty="0" smtClean="0">
                <a:solidFill>
                  <a:srgbClr val="C00000"/>
                </a:solidFill>
              </a:rPr>
              <a:t>Сообщество учителей иностранного языка!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2400" b="1" u="sng" dirty="0" smtClean="0">
                <a:hlinkClick r:id="rId2"/>
              </a:rPr>
              <a:t>Открываем сетевое сообщество</a:t>
            </a:r>
            <a:br>
              <a:rPr lang="ru-RU" sz="2400" b="1" u="sng" dirty="0" smtClean="0">
                <a:hlinkClick r:id="rId2"/>
              </a:rPr>
            </a:br>
            <a:r>
              <a:rPr lang="ru-RU" sz="2400" b="1" u="sng" dirty="0" smtClean="0">
                <a:hlinkClick r:id="rId2"/>
              </a:rPr>
              <a:t> учителей иностранных языков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>
                <a:solidFill>
                  <a:srgbClr val="C00000"/>
                </a:solidFill>
              </a:rPr>
              <a:t>Приглашаем учителей английского, немецкого и французского языков принять участие в работе нашего сообщества.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b="1" i="1" dirty="0" smtClean="0"/>
              <a:t>Цели и задачи сообщества</a:t>
            </a:r>
            <a:r>
              <a:rPr lang="ru-RU" sz="1800" i="1" dirty="0" smtClean="0"/>
              <a:t>: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- обмен опытом в применении современных педагогических технологий, методов и приемов обучения иностранному языку; </a:t>
            </a:r>
            <a:br>
              <a:rPr lang="ru-RU" sz="1400" b="1" dirty="0" smtClean="0"/>
            </a:br>
            <a:r>
              <a:rPr lang="ru-RU" sz="1400" b="1" dirty="0" smtClean="0"/>
              <a:t>- повышение профессионального мастерства учителей; </a:t>
            </a:r>
            <a:br>
              <a:rPr lang="ru-RU" sz="1400" b="1" dirty="0" smtClean="0"/>
            </a:br>
            <a:r>
              <a:rPr lang="ru-RU" sz="1400" b="1" dirty="0" smtClean="0"/>
              <a:t>- создание методической библиотеки авторских работ; </a:t>
            </a:r>
            <a:br>
              <a:rPr lang="ru-RU" sz="1400" b="1" dirty="0" smtClean="0"/>
            </a:br>
            <a:r>
              <a:rPr lang="ru-RU" sz="1400" b="1" dirty="0" smtClean="0"/>
              <a:t>- возможность общения с коллегами через форум, чат, почту.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b="1" i="1" dirty="0" smtClean="0"/>
              <a:t>В нашем сообществе вы можете</a:t>
            </a:r>
            <a:r>
              <a:rPr lang="ru-RU" sz="1800" i="1" dirty="0" smtClean="0"/>
              <a:t>: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- поделиться своими педагогическими идеями и находками; </a:t>
            </a:r>
            <a:br>
              <a:rPr lang="ru-RU" sz="1400" b="1" dirty="0" smtClean="0"/>
            </a:br>
            <a:r>
              <a:rPr lang="ru-RU" sz="1400" b="1" dirty="0" smtClean="0"/>
              <a:t>- принять участие в обсуждении; </a:t>
            </a:r>
            <a:br>
              <a:rPr lang="ru-RU" sz="1400" b="1" dirty="0" smtClean="0"/>
            </a:br>
            <a:r>
              <a:rPr lang="ru-RU" sz="1400" b="1" dirty="0" smtClean="0"/>
              <a:t>- открыть новую тему или задать свой вопрос на форуме; </a:t>
            </a:r>
            <a:br>
              <a:rPr lang="ru-RU" sz="1400" b="1" dirty="0" smtClean="0"/>
            </a:br>
            <a:r>
              <a:rPr lang="ru-RU" sz="1400" b="1" dirty="0" smtClean="0"/>
              <a:t>- опубликовать свой авторский материал в </a:t>
            </a:r>
            <a:r>
              <a:rPr lang="ru-RU" sz="1400" b="1" i="1" dirty="0" smtClean="0">
                <a:solidFill>
                  <a:srgbClr val="FF0000"/>
                </a:solidFill>
              </a:rPr>
              <a:t>Методической копилке</a:t>
            </a:r>
            <a:r>
              <a:rPr lang="ru-RU" sz="1400" b="1" dirty="0" smtClean="0"/>
              <a:t> или в разделе статей </a:t>
            </a:r>
            <a:r>
              <a:rPr lang="ru-RU" sz="1400" b="1" i="1" dirty="0" smtClean="0">
                <a:solidFill>
                  <a:srgbClr val="FF0000"/>
                </a:solidFill>
              </a:rPr>
              <a:t>Традиции и инновации</a:t>
            </a:r>
            <a:r>
              <a:rPr lang="ru-RU" sz="1400" b="1" dirty="0" smtClean="0"/>
              <a:t> (для добавления материала зарегистрируйтесь).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600" b="1" dirty="0" smtClean="0"/>
              <a:t>Наш адрес</a:t>
            </a:r>
            <a:r>
              <a:rPr lang="ru-RU" sz="3600" dirty="0" smtClean="0"/>
              <a:t>   </a:t>
            </a:r>
            <a:r>
              <a:rPr lang="ru-RU" sz="3600" b="1" dirty="0" smtClean="0">
                <a:hlinkClick r:id="rId3"/>
              </a:rPr>
              <a:t>www.abcd.3dn.ru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6" name="Содержимое 15" descr="http://abcd.3dn.ru/.s/t/721/7.gif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133164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abcd.3dn.ru/novosty/iStock_000000576390Smal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0"/>
            <a:ext cx="248376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/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        Интерактивный  </a:t>
            </a:r>
            <a:r>
              <a:rPr lang="ru-RU" sz="2400" b="1" dirty="0" smtClean="0">
                <a:solidFill>
                  <a:srgbClr val="C00000"/>
                </a:solidFill>
              </a:rPr>
              <a:t>научно-методический журнал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"Сообщество учителей английского языка" Tea4er.ru 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                          </a:t>
            </a:r>
            <a:r>
              <a:rPr lang="ru-RU" sz="2800" b="1" dirty="0" smtClean="0"/>
              <a:t>приглашает к сотрудничеству!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824536"/>
          </a:xfrm>
        </p:spPr>
        <p:txBody>
          <a:bodyPr/>
          <a:lstStyle/>
          <a:p>
            <a:r>
              <a:rPr lang="ru-RU" sz="2400" b="1" dirty="0" smtClean="0"/>
              <a:t>Журнал зарегистрирован Федеральной службой по надзору в сфере связи, информационных технологий и массовых коммуникаций как электронное СМИ - Эл. № ФС77-46118.</a:t>
            </a:r>
          </a:p>
          <a:p>
            <a:r>
              <a:rPr lang="ru-RU" sz="2400" b="1" dirty="0" smtClean="0"/>
              <a:t>Журнал зарегистрирован в </a:t>
            </a:r>
            <a:r>
              <a:rPr lang="ru-RU" sz="2400" b="1" dirty="0" err="1" smtClean="0"/>
              <a:t>Centre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International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de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l'ISSN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Международный стандартный серийный номер - ISSN 2225-5540 (</a:t>
            </a:r>
            <a:r>
              <a:rPr lang="ru-RU" sz="2400" b="1" dirty="0" err="1" smtClean="0"/>
              <a:t>Online</a:t>
            </a:r>
            <a:r>
              <a:rPr lang="ru-RU" sz="2400" b="1" dirty="0" smtClean="0"/>
              <a:t>).</a:t>
            </a:r>
          </a:p>
          <a:p>
            <a:r>
              <a:rPr lang="ru-RU" sz="2400" b="1" dirty="0" smtClean="0"/>
              <a:t>Журнал издается с 2011 г. Периодичность выпуска журнала - 2 номера в год.</a:t>
            </a:r>
          </a:p>
          <a:p>
            <a:r>
              <a:rPr lang="ru-RU" sz="2400" b="1" u="sng" dirty="0" smtClean="0">
                <a:hlinkClick r:id="rId2"/>
              </a:rPr>
              <a:t>Журнал является электронным научным изданием. Выпуски журнала включены в РИНЦ.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432048"/>
          </a:xfrm>
        </p:spPr>
        <p:txBody>
          <a:bodyPr/>
          <a:lstStyle/>
          <a:p>
            <a:r>
              <a:rPr lang="ru-RU" sz="2800" b="1" dirty="0" smtClean="0"/>
              <a:t>Тематика журнала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568952" cy="5832648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“</a:t>
            </a:r>
            <a:r>
              <a:rPr lang="ru-RU" sz="2800" b="1" dirty="0" smtClean="0">
                <a:solidFill>
                  <a:srgbClr val="C00000"/>
                </a:solidFill>
              </a:rPr>
              <a:t>Современные проблемы лингводидактики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 теории языка</a:t>
            </a:r>
            <a:r>
              <a:rPr lang="en-US" sz="2800" b="1" dirty="0" smtClean="0">
                <a:solidFill>
                  <a:srgbClr val="C00000"/>
                </a:solidFill>
              </a:rPr>
              <a:t>”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"Современные проблемы образования: компаративистский подход"</a:t>
            </a:r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dirty="0" smtClean="0"/>
              <a:t>                       </a:t>
            </a:r>
            <a:r>
              <a:rPr lang="ru-RU" sz="2400" b="1" dirty="0" smtClean="0"/>
              <a:t>Режим доступа: </a:t>
            </a:r>
            <a:r>
              <a:rPr lang="ru-RU" sz="2400" b="1" u="sng" dirty="0" smtClean="0">
                <a:hlinkClick r:id="rId2"/>
              </a:rPr>
              <a:t>http://tea4er.ru/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Присланные статьи проходят внутреннюю рецензию и распределяются по рубрикам</a:t>
            </a:r>
            <a:r>
              <a:rPr lang="ru-RU" sz="2400" dirty="0" smtClean="0"/>
              <a:t> </a:t>
            </a:r>
            <a:r>
              <a:rPr lang="ru-RU" sz="2400" b="1" i="1" dirty="0" smtClean="0">
                <a:solidFill>
                  <a:srgbClr val="C00000"/>
                </a:solidFill>
              </a:rPr>
              <a:t>в течение 4 недель</a:t>
            </a:r>
            <a:r>
              <a:rPr lang="ru-RU" sz="2400" i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sz="2400" b="1" dirty="0" smtClean="0"/>
              <a:t>К публикации в журнале приглашаются ученые, аспиранты, преподаватели и учителя английского языка </a:t>
            </a:r>
            <a:r>
              <a:rPr lang="ru-RU" sz="2400" b="1" i="1" dirty="0" smtClean="0">
                <a:solidFill>
                  <a:srgbClr val="C00000"/>
                </a:solidFill>
              </a:rPr>
              <a:t>на БЕЗВОЗМЕЗДНОЙ ОСНОВЕ.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/>
              <a:t>Требования к статьям: смотрите вкладку</a:t>
            </a:r>
            <a:r>
              <a:rPr lang="ru-RU" sz="2400" dirty="0" smtClean="0"/>
              <a:t> </a:t>
            </a:r>
            <a:r>
              <a:rPr lang="ru-RU" sz="2400" b="1" u="sng" dirty="0" smtClean="0">
                <a:hlinkClick r:id="rId3"/>
              </a:rPr>
              <a:t>"Правила публикации статей"</a:t>
            </a:r>
            <a:r>
              <a:rPr lang="ru-RU" sz="2400" dirty="0" smtClean="0"/>
              <a:t> </a:t>
            </a:r>
            <a:r>
              <a:rPr lang="ru-RU" sz="2400" b="1" dirty="0" smtClean="0"/>
              <a:t>http://www.tea4er.ru/home/articles</a:t>
            </a:r>
          </a:p>
          <a:p>
            <a:pPr>
              <a:buNone/>
            </a:pPr>
            <a:r>
              <a:rPr lang="en-US" sz="2000" b="1" dirty="0" smtClean="0"/>
              <a:t>                   </a:t>
            </a:r>
          </a:p>
          <a:p>
            <a:pPr>
              <a:buNone/>
            </a:pPr>
            <a:r>
              <a:rPr lang="en-US" sz="2000" b="1" dirty="0" smtClean="0"/>
              <a:t>                     </a:t>
            </a:r>
            <a:r>
              <a:rPr lang="ru-RU" sz="2000" b="1" dirty="0" smtClean="0"/>
              <a:t>СТАТЬИ ДЛЯ ПУБЛИКАЦИИ В 6 НОМЕРЕ ЖУРНАЛА </a:t>
            </a:r>
            <a:br>
              <a:rPr lang="ru-RU" sz="2000" b="1" dirty="0" smtClean="0"/>
            </a:br>
            <a:r>
              <a:rPr lang="en-US" sz="2000" b="1" dirty="0" smtClean="0"/>
              <a:t>                         </a:t>
            </a:r>
            <a:r>
              <a:rPr lang="ru-RU" sz="2000" b="1" dirty="0" smtClean="0"/>
              <a:t>ПРИНИМАЮТСЯ ДО 31 ДЕКАБРЯ 2014. </a:t>
            </a:r>
            <a:endParaRPr lang="ru-RU" sz="20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084982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Дополнительные возможности для зарегистрированных пользователей портала: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b="1" dirty="0" smtClean="0"/>
              <a:t>Публикация собственных разработок занятий, рабочих программ, презентаций, других авторских материалов, имеющих практическую ценность (без предоставления внешних рецензий);</a:t>
            </a:r>
          </a:p>
          <a:p>
            <a:pPr lvl="0"/>
            <a:r>
              <a:rPr lang="ru-RU" sz="2000" b="1" dirty="0" smtClean="0"/>
              <a:t>Публикация творческих работ учащихся и студентов;</a:t>
            </a:r>
          </a:p>
          <a:p>
            <a:pPr lvl="0"/>
            <a:r>
              <a:rPr lang="ru-RU" sz="2000" b="1" dirty="0" smtClean="0"/>
              <a:t>Внесение персонального сайта или сайта творческой группы в Каталог </a:t>
            </a:r>
            <a:r>
              <a:rPr lang="ru-RU" sz="2000" b="1" dirty="0" err="1" smtClean="0"/>
              <a:t>веб-ресурсов</a:t>
            </a:r>
            <a:r>
              <a:rPr lang="ru-RU" sz="2000" b="1" dirty="0" smtClean="0"/>
              <a:t>;</a:t>
            </a:r>
          </a:p>
          <a:p>
            <a:pPr lvl="0"/>
            <a:r>
              <a:rPr lang="ru-RU" sz="2000" b="1" dirty="0" smtClean="0"/>
              <a:t>Конкурсы для учителей и преподавателей английского языка;</a:t>
            </a:r>
          </a:p>
          <a:p>
            <a:pPr lvl="0"/>
            <a:r>
              <a:rPr lang="ru-RU" sz="2000" b="1" dirty="0" smtClean="0"/>
              <a:t>Конкурсы для изучающих английский язык;</a:t>
            </a:r>
          </a:p>
          <a:p>
            <a:pPr lvl="0"/>
            <a:r>
              <a:rPr lang="ru-RU" sz="2000" b="1" dirty="0" smtClean="0"/>
              <a:t>Бесплатные дистанционные курсы повышения квалификации с выдачей свидетельств с указанием часов;</a:t>
            </a:r>
          </a:p>
          <a:p>
            <a:pPr lvl="0"/>
            <a:r>
              <a:rPr lang="ru-RU" sz="2000" b="1" dirty="0" smtClean="0"/>
              <a:t>Бесплатная сертификация загруженных материалов.</a:t>
            </a:r>
          </a:p>
          <a:p>
            <a:r>
              <a:rPr lang="ru-RU" sz="2000" b="1" dirty="0" smtClean="0"/>
              <a:t>Электронная почта редакции: </a:t>
            </a:r>
            <a:r>
              <a:rPr lang="ru-RU" sz="2000" b="1" u="sng" dirty="0" smtClean="0">
                <a:hlinkClick r:id="rId2"/>
              </a:rPr>
              <a:t>gulov@tea4er.ru</a:t>
            </a:r>
            <a:endParaRPr lang="ru-RU" sz="20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</a:rPr>
              <a:t>К критериям эффективного сетевого профессионального сообщества педагогов можно отнести:</a:t>
            </a:r>
            <a:b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sz="3200" b="1" i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323850" y="1700213"/>
            <a:ext cx="8229600" cy="4525962"/>
          </a:xfrm>
        </p:spPr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ru-RU" sz="1800" b="1" dirty="0" smtClean="0">
                <a:latin typeface="Book Antiqua" pitchFamily="18" charset="0"/>
              </a:rPr>
              <a:t>Число активных участников.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2. Продолжительность деятельности сообщества   (жизненный цикл).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3. Динамизм сообщества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3.1.Рост числа активных участников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3.2.Количество обсуждаемых тем и их сменяемость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3.2.Плотность обсуждения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4. </a:t>
            </a:r>
            <a:r>
              <a:rPr lang="ru-RU" sz="1800" b="1" dirty="0" err="1" smtClean="0">
                <a:latin typeface="Book Antiqua" pitchFamily="18" charset="0"/>
              </a:rPr>
              <a:t>Аксиологическая</a:t>
            </a:r>
            <a:r>
              <a:rPr lang="ru-RU" sz="1800" b="1" dirty="0" smtClean="0">
                <a:latin typeface="Book Antiqua" pitchFamily="18" charset="0"/>
              </a:rPr>
              <a:t> направленность (концептуальность, цель, задачи)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5. Оформление страницы сообщества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6. </a:t>
            </a:r>
            <a:r>
              <a:rPr lang="ru-RU" sz="1800" b="1" dirty="0" err="1" smtClean="0">
                <a:latin typeface="Book Antiqua" pitchFamily="18" charset="0"/>
              </a:rPr>
              <a:t>Социокультурная</a:t>
            </a:r>
            <a:r>
              <a:rPr lang="ru-RU" sz="1800" b="1" dirty="0" smtClean="0">
                <a:latin typeface="Book Antiqua" pitchFamily="18" charset="0"/>
              </a:rPr>
              <a:t> направленность </a:t>
            </a:r>
            <a:r>
              <a:rPr lang="ru-RU" sz="1800" b="1" dirty="0" err="1" smtClean="0">
                <a:latin typeface="Book Antiqua" pitchFamily="18" charset="0"/>
              </a:rPr>
              <a:t>взвимодействия</a:t>
            </a:r>
            <a:r>
              <a:rPr lang="ru-RU" sz="1800" b="1" dirty="0" smtClean="0">
                <a:latin typeface="Book Antiqua" pitchFamily="18" charset="0"/>
              </a:rPr>
              <a:t> (наличие дискуссий по вопросам речевых норм, наличие в сообществе "кодекса сетевого поведения", правил </a:t>
            </a:r>
            <a:r>
              <a:rPr lang="ru-RU" sz="1800" b="1" dirty="0" err="1" smtClean="0">
                <a:latin typeface="Book Antiqua" pitchFamily="18" charset="0"/>
              </a:rPr>
              <a:t>модерирования</a:t>
            </a:r>
            <a:r>
              <a:rPr lang="ru-RU" sz="1800" b="1" dirty="0" smtClean="0">
                <a:latin typeface="Book Antiqua" pitchFamily="18" charset="0"/>
              </a:rPr>
              <a:t> и </a:t>
            </a:r>
            <a:r>
              <a:rPr lang="ru-RU" sz="1800" b="1" dirty="0" err="1" smtClean="0">
                <a:latin typeface="Book Antiqua" pitchFamily="18" charset="0"/>
              </a:rPr>
              <a:t>др</a:t>
            </a:r>
            <a:r>
              <a:rPr lang="ru-RU" sz="1800" b="1" dirty="0" smtClean="0">
                <a:latin typeface="Book Antiqua" pitchFamily="18" charset="0"/>
              </a:rPr>
              <a:t> норм. или их обсуждение)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7. Направленность на расширение сферы сотрудничества  (привлечение к обсуждению... педагогов из школ, где работают члены сетевого сообщества, преподавателей системы повышения квалификации, педагогов "смежных" специальностей).</a:t>
            </a:r>
          </a:p>
          <a:p>
            <a:pPr>
              <a:buFont typeface="Arial" charset="0"/>
              <a:buNone/>
            </a:pPr>
            <a:endParaRPr lang="ru-RU" sz="18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395288" y="0"/>
            <a:ext cx="8748712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Book Antiqua" pitchFamily="18" charset="0"/>
              </a:rPr>
              <a:t>8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.Разнообразие видов  деятельности, соответствующее целям и задачам портала: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8.1.Информационная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8.2 Методическая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8.3.Экспертно-аналитическая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8.4.Консультативная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8.5.Учебная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9. Методическая направленность взаимодействия: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9.1.Публикация методических разработок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9.2.Взаимодействие педагогов в целях разработки образовательных ресурсов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9.3.Библиотека цифровых образовательных ресурсов (ЦОР), структурированность базы знаний сообщества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10.Информационно-коммуникативная деятельность сообщества:</a:t>
            </a:r>
            <a:endParaRPr lang="ru-RU" sz="2000" dirty="0" smtClean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10.1.Организация регулярной информационной деятельности посредством форума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10.2. Использование различных форм информационной деятельности (</a:t>
            </a:r>
            <a:r>
              <a:rPr lang="ru-RU" sz="1800" b="1" dirty="0" err="1" smtClean="0">
                <a:latin typeface="Book Antiqua" pitchFamily="18" charset="0"/>
              </a:rPr>
              <a:t>интернет-семинары</a:t>
            </a:r>
            <a:r>
              <a:rPr lang="ru-RU" sz="1800" b="1" dirty="0" smtClean="0">
                <a:latin typeface="Book Antiqua" pitchFamily="18" charset="0"/>
              </a:rPr>
              <a:t>, конференции, сетевые встречи и др.)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10.3. Информирование о деятельности сообщества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10.4.Информирование о внешних событиях по тематике сообщества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</a:rPr>
              <a:t>10.5 Информационное консультирование</a:t>
            </a:r>
          </a:p>
          <a:p>
            <a:endParaRPr lang="ru-RU" sz="1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  <p:sp>
        <p:nvSpPr>
          <p:cNvPr id="307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Содержание</a:t>
            </a:r>
            <a:endParaRPr lang="en-US" b="1" i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79" name="AutoShape 47"/>
          <p:cNvSpPr>
            <a:spLocks noChangeArrowheads="1"/>
          </p:cNvSpPr>
          <p:nvPr/>
        </p:nvSpPr>
        <p:spPr bwMode="ltGray">
          <a:xfrm rot="5400000" flipH="1">
            <a:off x="-1977231" y="2126456"/>
            <a:ext cx="4032250" cy="3929063"/>
          </a:xfrm>
          <a:custGeom>
            <a:avLst/>
            <a:gdLst>
              <a:gd name="T0" fmla="*/ 376366625 w 21600"/>
              <a:gd name="T1" fmla="*/ 0 h 21600"/>
              <a:gd name="T2" fmla="*/ 187207639 w 21600"/>
              <a:gd name="T3" fmla="*/ 357350424 h 21600"/>
              <a:gd name="T4" fmla="*/ 376366625 w 21600"/>
              <a:gd name="T5" fmla="*/ 355497399 h 21600"/>
              <a:gd name="T6" fmla="*/ 565525658 w 21600"/>
              <a:gd name="T7" fmla="*/ 35735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ru-RU" b="1" i="1" dirty="0">
                <a:latin typeface="Book Antiqua" pitchFamily="18" charset="0"/>
              </a:rPr>
              <a:t>Сетевые </a:t>
            </a:r>
          </a:p>
          <a:p>
            <a:r>
              <a:rPr lang="ru-RU" b="1" i="1" dirty="0">
                <a:latin typeface="Book Antiqua" pitchFamily="18" charset="0"/>
              </a:rPr>
              <a:t>сообщества </a:t>
            </a:r>
          </a:p>
          <a:p>
            <a:r>
              <a:rPr lang="ru-RU" b="1" i="1" dirty="0">
                <a:latin typeface="Book Antiqua" pitchFamily="18" charset="0"/>
              </a:rPr>
              <a:t>учителей </a:t>
            </a:r>
          </a:p>
          <a:p>
            <a:r>
              <a:rPr lang="ru-RU" b="1" i="1" dirty="0">
                <a:latin typeface="Book Antiqua" pitchFamily="18" charset="0"/>
              </a:rPr>
              <a:t>как </a:t>
            </a:r>
          </a:p>
          <a:p>
            <a:r>
              <a:rPr lang="ru-RU" b="1" i="1" dirty="0">
                <a:latin typeface="Book Antiqua" pitchFamily="18" charset="0"/>
              </a:rPr>
              <a:t>инструмент </a:t>
            </a:r>
          </a:p>
          <a:p>
            <a:r>
              <a:rPr lang="ru-RU" b="1" i="1" dirty="0">
                <a:latin typeface="Book Antiqua" pitchFamily="18" charset="0"/>
              </a:rPr>
              <a:t>методической </a:t>
            </a:r>
          </a:p>
          <a:p>
            <a:r>
              <a:rPr lang="ru-RU" b="1" i="1" dirty="0">
                <a:latin typeface="Book Antiqua" pitchFamily="18" charset="0"/>
              </a:rPr>
              <a:t>поддержки</a:t>
            </a:r>
          </a:p>
          <a:p>
            <a:r>
              <a:rPr lang="ru-RU" b="1" i="1" dirty="0">
                <a:latin typeface="Book Antiqua" pitchFamily="18" charset="0"/>
              </a:rPr>
              <a:t> в работе</a:t>
            </a:r>
          </a:p>
          <a:p>
            <a:r>
              <a:rPr lang="ru-RU" b="1" i="1" dirty="0">
                <a:latin typeface="Book Antiqua" pitchFamily="18" charset="0"/>
              </a:rPr>
              <a:t> учителя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80" name="AutoShape 48"/>
          <p:cNvSpPr>
            <a:spLocks noChangeArrowheads="1"/>
          </p:cNvSpPr>
          <p:nvPr/>
        </p:nvSpPr>
        <p:spPr bwMode="gray">
          <a:xfrm>
            <a:off x="1822450" y="5099050"/>
            <a:ext cx="59182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Сетевые сообщества как звено ИОС педагога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081" name="AutoShape 49"/>
          <p:cNvSpPr>
            <a:spLocks noChangeArrowheads="1"/>
          </p:cNvSpPr>
          <p:nvPr/>
        </p:nvSpPr>
        <p:spPr bwMode="gray">
          <a:xfrm>
            <a:off x="2317750" y="42719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Разнообразие сетевых сообществ 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082" name="AutoShape 50"/>
          <p:cNvSpPr>
            <a:spLocks noChangeArrowheads="1"/>
          </p:cNvSpPr>
          <p:nvPr/>
        </p:nvSpPr>
        <p:spPr bwMode="gray">
          <a:xfrm>
            <a:off x="2438400" y="34591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Цели, задачи, функции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083" name="AutoShape 51"/>
          <p:cNvSpPr>
            <a:spLocks noChangeArrowheads="1"/>
          </p:cNvSpPr>
          <p:nvPr/>
        </p:nvSpPr>
        <p:spPr bwMode="gray">
          <a:xfrm>
            <a:off x="2357422" y="2714620"/>
            <a:ext cx="516572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Профессиональные сообщества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педагогов</a:t>
            </a:r>
          </a:p>
          <a:p>
            <a:pPr eaLnBrk="0" hangingPunct="0"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Место сетевых сообществ в информационно-</a:t>
            </a:r>
          </a:p>
          <a:p>
            <a:pPr eaLnBrk="0" hangingPunct="0"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образовательной среде учителя  (ИОС)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eaLnBrk="0" hangingPunct="0">
              <a:defRPr/>
            </a:pP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084" name="AutoShape 52"/>
          <p:cNvSpPr>
            <a:spLocks noChangeArrowheads="1"/>
          </p:cNvSpPr>
          <p:nvPr/>
        </p:nvSpPr>
        <p:spPr bwMode="gray">
          <a:xfrm>
            <a:off x="1765300" y="1820863"/>
            <a:ext cx="668655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Вступление. Новые требования к современной школе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3085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31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86" name="Group 60"/>
          <p:cNvGrpSpPr>
            <a:grpSpLocks/>
          </p:cNvGrpSpPr>
          <p:nvPr/>
        </p:nvGrpSpPr>
        <p:grpSpPr bwMode="auto">
          <a:xfrm>
            <a:off x="1947863" y="2595563"/>
            <a:ext cx="381000" cy="381000"/>
            <a:chOff x="2078" y="1680"/>
            <a:chExt cx="1615" cy="1615"/>
          </a:xfrm>
        </p:grpSpPr>
        <p:sp>
          <p:nvSpPr>
            <p:cNvPr id="3116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17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9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21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87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311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1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3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5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88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3104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05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07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09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89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309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0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0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90" name="AutoShape 50"/>
          <p:cNvSpPr>
            <a:spLocks noChangeArrowheads="1"/>
          </p:cNvSpPr>
          <p:nvPr/>
        </p:nvSpPr>
        <p:spPr bwMode="gray">
          <a:xfrm>
            <a:off x="1258888" y="585311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400" b="1" i="1">
                <a:latin typeface="Book Antiqua" pitchFamily="18" charset="0"/>
              </a:rPr>
              <a:t>Заключение</a:t>
            </a:r>
            <a:endParaRPr lang="en-US" sz="2400" b="1" i="1">
              <a:latin typeface="Book Antiqua" pitchFamily="18" charset="0"/>
            </a:endParaRPr>
          </a:p>
        </p:txBody>
      </p:sp>
      <p:grpSp>
        <p:nvGrpSpPr>
          <p:cNvPr id="3091" name="Group 53"/>
          <p:cNvGrpSpPr>
            <a:grpSpLocks/>
          </p:cNvGrpSpPr>
          <p:nvPr/>
        </p:nvGrpSpPr>
        <p:grpSpPr bwMode="auto">
          <a:xfrm>
            <a:off x="971550" y="5729288"/>
            <a:ext cx="381000" cy="381000"/>
            <a:chOff x="2078" y="1680"/>
            <a:chExt cx="1615" cy="1615"/>
          </a:xfrm>
        </p:grpSpPr>
        <p:sp>
          <p:nvSpPr>
            <p:cNvPr id="309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9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9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C00000"/>
                </a:solidFill>
                <a:latin typeface="Book Antiqua" pitchFamily="18" charset="0"/>
              </a:rPr>
              <a:t>Почему  учитель неохотно вливается в сетевые сообщества? 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r>
              <a:rPr lang="ru-RU" b="1" i="1" dirty="0" smtClean="0">
                <a:latin typeface="Book Antiqua" pitchFamily="18" charset="0"/>
              </a:rPr>
              <a:t>Недостаточный уровень  </a:t>
            </a:r>
            <a:r>
              <a:rPr lang="ru-RU" b="1" i="1" dirty="0" err="1" smtClean="0">
                <a:latin typeface="Book Antiqua" pitchFamily="18" charset="0"/>
              </a:rPr>
              <a:t>ИКТ-компетентности</a:t>
            </a:r>
            <a:r>
              <a:rPr lang="ru-RU" b="1" i="1" dirty="0" smtClean="0">
                <a:latin typeface="Book Antiqua" pitchFamily="18" charset="0"/>
              </a:rPr>
              <a:t>,</a:t>
            </a:r>
          </a:p>
          <a:p>
            <a:r>
              <a:rPr lang="ru-RU" b="1" i="1" dirty="0" smtClean="0">
                <a:latin typeface="Book Antiqua" pitchFamily="18" charset="0"/>
              </a:rPr>
              <a:t>некоторые видят в интернете только негатив, </a:t>
            </a:r>
          </a:p>
          <a:p>
            <a:r>
              <a:rPr lang="ru-RU" b="1" i="1" dirty="0" smtClean="0">
                <a:latin typeface="Book Antiqua" pitchFamily="18" charset="0"/>
              </a:rPr>
              <a:t>нехватка свободного времени</a:t>
            </a:r>
          </a:p>
          <a:p>
            <a:endParaRPr lang="ru-RU" dirty="0" smtClean="0"/>
          </a:p>
        </p:txBody>
      </p:sp>
      <p:sp>
        <p:nvSpPr>
          <p:cNvPr id="2662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  <p:sp>
        <p:nvSpPr>
          <p:cNvPr id="2662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Диаграмма 1"/>
          <p:cNvPicPr>
            <a:picLocks noChangeArrowheads="1"/>
          </p:cNvPicPr>
          <p:nvPr/>
        </p:nvPicPr>
        <p:blipFill>
          <a:blip r:embed="rId2" cstate="print"/>
          <a:srcRect b="-137"/>
          <a:stretch>
            <a:fillRect/>
          </a:stretch>
        </p:blipFill>
        <p:spPr bwMode="auto">
          <a:xfrm>
            <a:off x="179512" y="692696"/>
            <a:ext cx="8713787" cy="53292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Book Antiqua" pitchFamily="18" charset="0"/>
              </a:rPr>
              <a:t>Факторы успешной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b="1" i="1" dirty="0">
                <a:latin typeface="Book Antiqua" pitchFamily="18" charset="0"/>
              </a:rPr>
              <a:t>Наличие удобных и разнообразных инструментов для организации личного пространства;</a:t>
            </a:r>
          </a:p>
          <a:p>
            <a:pPr>
              <a:defRPr/>
            </a:pPr>
            <a:r>
              <a:rPr lang="ru-RU" b="1" i="1" dirty="0">
                <a:latin typeface="Book Antiqua" pitchFamily="18" charset="0"/>
              </a:rPr>
              <a:t>Постоянные нововведения, подогревающие интерес к активностям сети;</a:t>
            </a:r>
          </a:p>
          <a:p>
            <a:pPr>
              <a:defRPr/>
            </a:pPr>
            <a:r>
              <a:rPr lang="ru-RU" b="1" i="1" dirty="0">
                <a:latin typeface="Book Antiqua" pitchFamily="18" charset="0"/>
              </a:rPr>
              <a:t>Использование не самостоятельно разработанных, но популярных удобных сервисов;</a:t>
            </a:r>
          </a:p>
          <a:p>
            <a:pPr>
              <a:defRPr/>
            </a:pPr>
            <a:r>
              <a:rPr lang="ru-RU" b="1" i="1" dirty="0">
                <a:latin typeface="Book Antiqua" pitchFamily="18" charset="0"/>
              </a:rPr>
              <a:t>Наличие инструментов и сетевого пространства для самовыражения без страха быть осмеянным и непринятым;</a:t>
            </a:r>
          </a:p>
          <a:p>
            <a:pPr>
              <a:defRPr/>
            </a:pPr>
            <a:r>
              <a:rPr lang="ru-RU" b="1" i="1" dirty="0">
                <a:latin typeface="Book Antiqua" pitchFamily="18" charset="0"/>
              </a:rPr>
              <a:t>Учет психологических, возрастных, социальных предпочтений потребителей;</a:t>
            </a:r>
          </a:p>
          <a:p>
            <a:pPr>
              <a:defRPr/>
            </a:pPr>
            <a:r>
              <a:rPr lang="ru-RU" b="1" i="1" dirty="0">
                <a:latin typeface="Book Antiqua" pitchFamily="18" charset="0"/>
              </a:rPr>
              <a:t>Использование интересов пользователей для </a:t>
            </a:r>
            <a:r>
              <a:rPr lang="ru-RU" b="1" i="1" dirty="0" err="1">
                <a:latin typeface="Book Antiqua" pitchFamily="18" charset="0"/>
              </a:rPr>
              <a:t>проблематизации</a:t>
            </a:r>
            <a:r>
              <a:rPr lang="ru-RU" b="1" i="1" dirty="0">
                <a:latin typeface="Book Antiqua" pitchFamily="18" charset="0"/>
              </a:rPr>
              <a:t> и постановки актуальных для заказчика задач;</a:t>
            </a:r>
          </a:p>
          <a:p>
            <a:pPr>
              <a:defRPr/>
            </a:pPr>
            <a:r>
              <a:rPr lang="ru-RU" b="1" i="1" dirty="0">
                <a:latin typeface="Book Antiqua" pitchFamily="18" charset="0"/>
              </a:rPr>
              <a:t>Поощрения, стимулирование, публичное признание достижений наиболее активных участников;</a:t>
            </a:r>
          </a:p>
          <a:p>
            <a:pPr>
              <a:defRPr/>
            </a:pPr>
            <a:r>
              <a:rPr lang="ru-RU" b="1" i="1" dirty="0">
                <a:latin typeface="Book Antiqua" pitchFamily="18" charset="0"/>
              </a:rPr>
              <a:t>Толерантное, креативное, реактивное моделирование и руководство сообществами.</a:t>
            </a:r>
          </a:p>
          <a:p>
            <a:pPr>
              <a:defRPr/>
            </a:pPr>
            <a:endParaRPr lang="ru-RU" dirty="0">
              <a:latin typeface="Bookman Old Style" pitchFamily="18" charset="0"/>
            </a:endParaRP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  <p:sp>
        <p:nvSpPr>
          <p:cNvPr id="2458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4213" y="333375"/>
            <a:ext cx="8208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A50021"/>
                </a:solidFill>
                <a:latin typeface="Book Antiqua" pitchFamily="18" charset="0"/>
                <a:cs typeface="Times New Roman" pitchFamily="18" charset="0"/>
              </a:rPr>
              <a:t>Участвуя в педагогических интернет – сообществах, учитель имеет возможность:</a:t>
            </a:r>
            <a:endParaRPr lang="ru-RU" sz="2800" b="1" i="1" dirty="0">
              <a:solidFill>
                <a:prstClr val="black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28625" y="1428750"/>
            <a:ext cx="892651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обучаться и приобретать знания, умения и качества,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необходимые современному человеку;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получать самую современную информацию по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интересующей теме;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получать квалифицированные консультации и советы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экспертов;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иметь доступ к методической базе разработок;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общаться с коллегами на различных форумах;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публиковать свои материалы;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принимать участие в обсуждении опубликованных  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материалов;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участвовать в профессиональных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конкурсах. 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28625" y="1500188"/>
            <a:ext cx="381000" cy="381000"/>
            <a:chOff x="2078" y="1680"/>
            <a:chExt cx="1615" cy="1615"/>
          </a:xfrm>
        </p:grpSpPr>
        <p:sp>
          <p:nvSpPr>
            <p:cNvPr id="3077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7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7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8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428625" y="2214563"/>
            <a:ext cx="381000" cy="381000"/>
            <a:chOff x="2078" y="1680"/>
            <a:chExt cx="1615" cy="1615"/>
          </a:xfrm>
        </p:grpSpPr>
        <p:sp>
          <p:nvSpPr>
            <p:cNvPr id="3077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7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7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7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28625" y="2928938"/>
            <a:ext cx="381000" cy="381000"/>
            <a:chOff x="2078" y="1680"/>
            <a:chExt cx="1615" cy="1615"/>
          </a:xfrm>
        </p:grpSpPr>
        <p:sp>
          <p:nvSpPr>
            <p:cNvPr id="3076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6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6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6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428625" y="3568700"/>
            <a:ext cx="381000" cy="381000"/>
            <a:chOff x="2078" y="1680"/>
            <a:chExt cx="1615" cy="1615"/>
          </a:xfrm>
        </p:grpSpPr>
        <p:sp>
          <p:nvSpPr>
            <p:cNvPr id="3075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5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6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6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54025" y="4010025"/>
            <a:ext cx="355600" cy="381000"/>
            <a:chOff x="2078" y="1680"/>
            <a:chExt cx="1615" cy="1615"/>
          </a:xfrm>
        </p:grpSpPr>
        <p:sp>
          <p:nvSpPr>
            <p:cNvPr id="3075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5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5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5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428625" y="4429125"/>
            <a:ext cx="381000" cy="381000"/>
            <a:chOff x="2078" y="1680"/>
            <a:chExt cx="1615" cy="1615"/>
          </a:xfrm>
        </p:grpSpPr>
        <p:sp>
          <p:nvSpPr>
            <p:cNvPr id="3074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4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2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4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5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39738" y="5511800"/>
            <a:ext cx="381000" cy="381000"/>
            <a:chOff x="2078" y="1680"/>
            <a:chExt cx="1615" cy="1615"/>
          </a:xfrm>
        </p:grpSpPr>
        <p:sp>
          <p:nvSpPr>
            <p:cNvPr id="3074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4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4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4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428625" y="4879975"/>
            <a:ext cx="381000" cy="381000"/>
            <a:chOff x="2078" y="1680"/>
            <a:chExt cx="1615" cy="1615"/>
          </a:xfrm>
        </p:grpSpPr>
        <p:sp>
          <p:nvSpPr>
            <p:cNvPr id="3073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3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3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8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3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3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  <p:sp>
        <p:nvSpPr>
          <p:cNvPr id="3073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Чтобы иметь возможность говорить конкретно о своем опыте по данному вопросу, надо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544616"/>
          </a:xfrm>
        </p:spPr>
        <p:txBody>
          <a:bodyPr/>
          <a:lstStyle/>
          <a:p>
            <a:pPr lvl="0"/>
            <a:r>
              <a:rPr lang="ru-RU" sz="2400" b="1" i="1" dirty="0" smtClean="0"/>
              <a:t>быть членом  этих сетевых сообществ (или хотя бы одного-двух), с помощью которых были бы освоены определённые работы в приложениях (</a:t>
            </a:r>
            <a:r>
              <a:rPr lang="ru-RU" sz="2400" b="1" i="1" dirty="0" err="1" smtClean="0"/>
              <a:t>PhotoStory</a:t>
            </a:r>
            <a:r>
              <a:rPr lang="ru-RU" sz="2400" b="1" i="1" dirty="0" smtClean="0"/>
              <a:t>, например). </a:t>
            </a:r>
            <a:endParaRPr lang="ru-RU" sz="2400" dirty="0" smtClean="0"/>
          </a:p>
          <a:p>
            <a:pPr lvl="0"/>
            <a:r>
              <a:rPr lang="ru-RU" sz="2400" b="1" i="1" dirty="0" smtClean="0"/>
              <a:t>Создать  презентации на платформе </a:t>
            </a:r>
            <a:r>
              <a:rPr lang="ru-RU" sz="2400" b="1" i="1" dirty="0" err="1" smtClean="0"/>
              <a:t>Prezi</a:t>
            </a:r>
            <a:r>
              <a:rPr lang="ru-RU" sz="2400" b="1" i="1" dirty="0" smtClean="0"/>
              <a:t>. </a:t>
            </a:r>
            <a:endParaRPr lang="ru-RU" sz="2400" dirty="0" smtClean="0"/>
          </a:p>
          <a:p>
            <a:pPr lvl="0"/>
            <a:r>
              <a:rPr lang="ru-RU" sz="2400" b="1" i="1" dirty="0" smtClean="0"/>
              <a:t>создать ЭОР, с последующим их обсуждением на порталах.</a:t>
            </a:r>
            <a:endParaRPr lang="ru-RU" sz="2400" dirty="0" smtClean="0"/>
          </a:p>
          <a:p>
            <a:pPr lvl="0"/>
            <a:r>
              <a:rPr lang="ru-RU" sz="2400" b="1" i="1" dirty="0" smtClean="0"/>
              <a:t>регулярно  получать квалифицированную помощь по конкретным вопросам работы (по созданию дистанционных или элективных курсов, например)</a:t>
            </a:r>
            <a:endParaRPr lang="ru-RU" sz="2400" dirty="0" smtClean="0"/>
          </a:p>
          <a:p>
            <a:pPr lvl="0"/>
            <a:r>
              <a:rPr lang="ru-RU" sz="2400" b="1" i="1" dirty="0" smtClean="0"/>
              <a:t>на уроках активно использовать доступные ЦОР из сетевых сообществ</a:t>
            </a:r>
            <a:endParaRPr lang="ru-RU" sz="2400" dirty="0" smtClean="0"/>
          </a:p>
          <a:p>
            <a:pPr lvl="0"/>
            <a:r>
              <a:rPr lang="ru-RU" sz="2400" b="1" i="1" dirty="0" smtClean="0"/>
              <a:t>постоянно активно общаться и сотрудничать  с педагогами страны, и.т.д.</a:t>
            </a:r>
            <a:endParaRPr lang="ru-RU" sz="2400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96863"/>
            <a:ext cx="8229600" cy="1143000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rgbClr val="C00000"/>
                </a:solidFill>
                <a:latin typeface="Book Antiqua" pitchFamily="18" charset="0"/>
              </a:rPr>
              <a:t>Направления развития и совершенствования </a:t>
            </a:r>
            <a:br>
              <a:rPr lang="ru-RU" sz="28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Book Antiqua" pitchFamily="18" charset="0"/>
              </a:rPr>
              <a:t>сетевых сообществ</a:t>
            </a:r>
            <a:r>
              <a:rPr lang="ru-RU" sz="32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gray">
          <a:xfrm>
            <a:off x="284163" y="1498600"/>
            <a:ext cx="3567112" cy="1076325"/>
          </a:xfrm>
          <a:prstGeom prst="rect">
            <a:avLst/>
          </a:prstGeom>
          <a:gradFill rotWithShape="1">
            <a:gsLst>
              <a:gs pos="0">
                <a:srgbClr val="001773">
                  <a:alpha val="43999"/>
                </a:srgbClr>
              </a:gs>
              <a:gs pos="100000">
                <a:srgbClr val="E9893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38575" y="1573213"/>
            <a:ext cx="928688" cy="1001712"/>
            <a:chOff x="1488" y="1968"/>
            <a:chExt cx="432" cy="43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1776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643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1777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28 w 1321"/>
                  <a:gd name="T1" fmla="*/ 283 h 712"/>
                  <a:gd name="T2" fmla="*/ 1244 w 1321"/>
                  <a:gd name="T3" fmla="*/ 313 h 712"/>
                  <a:gd name="T4" fmla="*/ 1247 w 1321"/>
                  <a:gd name="T5" fmla="*/ 339 h 712"/>
                  <a:gd name="T6" fmla="*/ 1242 w 1321"/>
                  <a:gd name="T7" fmla="*/ 364 h 712"/>
                  <a:gd name="T8" fmla="*/ 1225 w 1321"/>
                  <a:gd name="T9" fmla="*/ 388 h 712"/>
                  <a:gd name="T10" fmla="*/ 1201 w 1321"/>
                  <a:gd name="T11" fmla="*/ 409 h 712"/>
                  <a:gd name="T12" fmla="*/ 1170 w 1321"/>
                  <a:gd name="T13" fmla="*/ 427 h 712"/>
                  <a:gd name="T14" fmla="*/ 1129 w 1321"/>
                  <a:gd name="T15" fmla="*/ 443 h 712"/>
                  <a:gd name="T16" fmla="*/ 1083 w 1321"/>
                  <a:gd name="T17" fmla="*/ 459 h 712"/>
                  <a:gd name="T18" fmla="*/ 1031 w 1321"/>
                  <a:gd name="T19" fmla="*/ 471 h 712"/>
                  <a:gd name="T20" fmla="*/ 973 w 1321"/>
                  <a:gd name="T21" fmla="*/ 482 h 712"/>
                  <a:gd name="T22" fmla="*/ 913 w 1321"/>
                  <a:gd name="T23" fmla="*/ 490 h 712"/>
                  <a:gd name="T24" fmla="*/ 846 w 1321"/>
                  <a:gd name="T25" fmla="*/ 497 h 712"/>
                  <a:gd name="T26" fmla="*/ 778 w 1321"/>
                  <a:gd name="T27" fmla="*/ 501 h 712"/>
                  <a:gd name="T28" fmla="*/ 751 w 1321"/>
                  <a:gd name="T29" fmla="*/ 503 h 712"/>
                  <a:gd name="T30" fmla="*/ 449 w 1321"/>
                  <a:gd name="T31" fmla="*/ 503 h 712"/>
                  <a:gd name="T32" fmla="*/ 445 w 1321"/>
                  <a:gd name="T33" fmla="*/ 503 h 712"/>
                  <a:gd name="T34" fmla="*/ 386 w 1321"/>
                  <a:gd name="T35" fmla="*/ 500 h 712"/>
                  <a:gd name="T36" fmla="*/ 329 w 1321"/>
                  <a:gd name="T37" fmla="*/ 497 h 712"/>
                  <a:gd name="T38" fmla="*/ 275 w 1321"/>
                  <a:gd name="T39" fmla="*/ 492 h 712"/>
                  <a:gd name="T40" fmla="*/ 223 w 1321"/>
                  <a:gd name="T41" fmla="*/ 487 h 712"/>
                  <a:gd name="T42" fmla="*/ 176 w 1321"/>
                  <a:gd name="T43" fmla="*/ 478 h 712"/>
                  <a:gd name="T44" fmla="*/ 132 w 1321"/>
                  <a:gd name="T45" fmla="*/ 467 h 712"/>
                  <a:gd name="T46" fmla="*/ 96 w 1321"/>
                  <a:gd name="T47" fmla="*/ 458 h 712"/>
                  <a:gd name="T48" fmla="*/ 64 w 1321"/>
                  <a:gd name="T49" fmla="*/ 445 h 712"/>
                  <a:gd name="T50" fmla="*/ 36 w 1321"/>
                  <a:gd name="T51" fmla="*/ 429 h 712"/>
                  <a:gd name="T52" fmla="*/ 18 w 1321"/>
                  <a:gd name="T53" fmla="*/ 411 h 712"/>
                  <a:gd name="T54" fmla="*/ 6 w 1321"/>
                  <a:gd name="T55" fmla="*/ 391 h 712"/>
                  <a:gd name="T56" fmla="*/ 0 w 1321"/>
                  <a:gd name="T57" fmla="*/ 370 h 712"/>
                  <a:gd name="T58" fmla="*/ 0 w 1321"/>
                  <a:gd name="T59" fmla="*/ 367 h 712"/>
                  <a:gd name="T60" fmla="*/ 4 w 1321"/>
                  <a:gd name="T61" fmla="*/ 344 h 712"/>
                  <a:gd name="T62" fmla="*/ 16 w 1321"/>
                  <a:gd name="T63" fmla="*/ 315 h 712"/>
                  <a:gd name="T64" fmla="*/ 48 w 1321"/>
                  <a:gd name="T65" fmla="*/ 261 h 712"/>
                  <a:gd name="T66" fmla="*/ 88 w 1321"/>
                  <a:gd name="T67" fmla="*/ 211 h 712"/>
                  <a:gd name="T68" fmla="*/ 138 w 1321"/>
                  <a:gd name="T69" fmla="*/ 166 h 712"/>
                  <a:gd name="T70" fmla="*/ 192 w 1321"/>
                  <a:gd name="T71" fmla="*/ 125 h 712"/>
                  <a:gd name="T72" fmla="*/ 255 w 1321"/>
                  <a:gd name="T73" fmla="*/ 88 h 712"/>
                  <a:gd name="T74" fmla="*/ 323 w 1321"/>
                  <a:gd name="T75" fmla="*/ 58 h 712"/>
                  <a:gd name="T76" fmla="*/ 391 w 1321"/>
                  <a:gd name="T77" fmla="*/ 33 h 712"/>
                  <a:gd name="T78" fmla="*/ 470 w 1321"/>
                  <a:gd name="T79" fmla="*/ 15 h 712"/>
                  <a:gd name="T80" fmla="*/ 548 w 1321"/>
                  <a:gd name="T81" fmla="*/ 4 h 712"/>
                  <a:gd name="T82" fmla="*/ 630 w 1321"/>
                  <a:gd name="T83" fmla="*/ 0 h 712"/>
                  <a:gd name="T84" fmla="*/ 630 w 1321"/>
                  <a:gd name="T85" fmla="*/ 0 h 712"/>
                  <a:gd name="T86" fmla="*/ 717 w 1321"/>
                  <a:gd name="T87" fmla="*/ 4 h 712"/>
                  <a:gd name="T88" fmla="*/ 800 w 1321"/>
                  <a:gd name="T89" fmla="*/ 16 h 712"/>
                  <a:gd name="T90" fmla="*/ 880 w 1321"/>
                  <a:gd name="T91" fmla="*/ 37 h 712"/>
                  <a:gd name="T92" fmla="*/ 954 w 1321"/>
                  <a:gd name="T93" fmla="*/ 63 h 712"/>
                  <a:gd name="T94" fmla="*/ 1022 w 1321"/>
                  <a:gd name="T95" fmla="*/ 97 h 712"/>
                  <a:gd name="T96" fmla="*/ 1085 w 1321"/>
                  <a:gd name="T97" fmla="*/ 137 h 712"/>
                  <a:gd name="T98" fmla="*/ 1141 w 1321"/>
                  <a:gd name="T99" fmla="*/ 181 h 712"/>
                  <a:gd name="T100" fmla="*/ 1188 w 1321"/>
                  <a:gd name="T101" fmla="*/ 229 h 712"/>
                  <a:gd name="T102" fmla="*/ 1228 w 1321"/>
                  <a:gd name="T103" fmla="*/ 283 h 712"/>
                  <a:gd name="T104" fmla="*/ 1228 w 1321"/>
                  <a:gd name="T105" fmla="*/ 28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048" name="Text Box 8"/>
            <p:cNvSpPr txBox="1">
              <a:spLocks noChangeArrowheads="1"/>
            </p:cNvSpPr>
            <p:nvPr/>
          </p:nvSpPr>
          <p:spPr bwMode="gray">
            <a:xfrm>
              <a:off x="1616" y="2016"/>
              <a:ext cx="195" cy="1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A</a:t>
              </a:r>
            </a:p>
          </p:txBody>
        </p:sp>
      </p:grpSp>
      <p:sp>
        <p:nvSpPr>
          <p:cNvPr id="31749" name="Text Box 9"/>
          <p:cNvSpPr txBox="1">
            <a:spLocks noChangeArrowheads="1"/>
          </p:cNvSpPr>
          <p:nvPr/>
        </p:nvSpPr>
        <p:spPr bwMode="gray">
          <a:xfrm>
            <a:off x="715963" y="1516063"/>
            <a:ext cx="29384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 dirty="0">
                <a:solidFill>
                  <a:srgbClr val="000000"/>
                </a:solidFill>
                <a:latin typeface="Book Antiqua" pitchFamily="18" charset="0"/>
              </a:rPr>
              <a:t>Унификация составных элементов сетевых сообществ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gray">
          <a:xfrm>
            <a:off x="431800" y="2971800"/>
            <a:ext cx="4022725" cy="966788"/>
          </a:xfrm>
          <a:prstGeom prst="rect">
            <a:avLst/>
          </a:prstGeom>
          <a:gradFill rotWithShape="1">
            <a:gsLst>
              <a:gs pos="0">
                <a:srgbClr val="013997">
                  <a:alpha val="43999"/>
                </a:srgbClr>
              </a:gs>
              <a:gs pos="100000">
                <a:srgbClr val="418AE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54525" y="2727325"/>
            <a:ext cx="949325" cy="1006475"/>
            <a:chOff x="3938" y="1968"/>
            <a:chExt cx="430" cy="437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31772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162D4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1773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28 w 1321"/>
                  <a:gd name="T1" fmla="*/ 283 h 712"/>
                  <a:gd name="T2" fmla="*/ 1244 w 1321"/>
                  <a:gd name="T3" fmla="*/ 313 h 712"/>
                  <a:gd name="T4" fmla="*/ 1247 w 1321"/>
                  <a:gd name="T5" fmla="*/ 339 h 712"/>
                  <a:gd name="T6" fmla="*/ 1242 w 1321"/>
                  <a:gd name="T7" fmla="*/ 364 h 712"/>
                  <a:gd name="T8" fmla="*/ 1225 w 1321"/>
                  <a:gd name="T9" fmla="*/ 388 h 712"/>
                  <a:gd name="T10" fmla="*/ 1201 w 1321"/>
                  <a:gd name="T11" fmla="*/ 409 h 712"/>
                  <a:gd name="T12" fmla="*/ 1170 w 1321"/>
                  <a:gd name="T13" fmla="*/ 427 h 712"/>
                  <a:gd name="T14" fmla="*/ 1129 w 1321"/>
                  <a:gd name="T15" fmla="*/ 443 h 712"/>
                  <a:gd name="T16" fmla="*/ 1083 w 1321"/>
                  <a:gd name="T17" fmla="*/ 459 h 712"/>
                  <a:gd name="T18" fmla="*/ 1031 w 1321"/>
                  <a:gd name="T19" fmla="*/ 471 h 712"/>
                  <a:gd name="T20" fmla="*/ 973 w 1321"/>
                  <a:gd name="T21" fmla="*/ 482 h 712"/>
                  <a:gd name="T22" fmla="*/ 913 w 1321"/>
                  <a:gd name="T23" fmla="*/ 490 h 712"/>
                  <a:gd name="T24" fmla="*/ 846 w 1321"/>
                  <a:gd name="T25" fmla="*/ 497 h 712"/>
                  <a:gd name="T26" fmla="*/ 778 w 1321"/>
                  <a:gd name="T27" fmla="*/ 501 h 712"/>
                  <a:gd name="T28" fmla="*/ 751 w 1321"/>
                  <a:gd name="T29" fmla="*/ 503 h 712"/>
                  <a:gd name="T30" fmla="*/ 449 w 1321"/>
                  <a:gd name="T31" fmla="*/ 503 h 712"/>
                  <a:gd name="T32" fmla="*/ 445 w 1321"/>
                  <a:gd name="T33" fmla="*/ 503 h 712"/>
                  <a:gd name="T34" fmla="*/ 386 w 1321"/>
                  <a:gd name="T35" fmla="*/ 500 h 712"/>
                  <a:gd name="T36" fmla="*/ 329 w 1321"/>
                  <a:gd name="T37" fmla="*/ 497 h 712"/>
                  <a:gd name="T38" fmla="*/ 275 w 1321"/>
                  <a:gd name="T39" fmla="*/ 492 h 712"/>
                  <a:gd name="T40" fmla="*/ 223 w 1321"/>
                  <a:gd name="T41" fmla="*/ 487 h 712"/>
                  <a:gd name="T42" fmla="*/ 176 w 1321"/>
                  <a:gd name="T43" fmla="*/ 478 h 712"/>
                  <a:gd name="T44" fmla="*/ 132 w 1321"/>
                  <a:gd name="T45" fmla="*/ 467 h 712"/>
                  <a:gd name="T46" fmla="*/ 96 w 1321"/>
                  <a:gd name="T47" fmla="*/ 458 h 712"/>
                  <a:gd name="T48" fmla="*/ 64 w 1321"/>
                  <a:gd name="T49" fmla="*/ 445 h 712"/>
                  <a:gd name="T50" fmla="*/ 36 w 1321"/>
                  <a:gd name="T51" fmla="*/ 429 h 712"/>
                  <a:gd name="T52" fmla="*/ 18 w 1321"/>
                  <a:gd name="T53" fmla="*/ 411 h 712"/>
                  <a:gd name="T54" fmla="*/ 6 w 1321"/>
                  <a:gd name="T55" fmla="*/ 391 h 712"/>
                  <a:gd name="T56" fmla="*/ 0 w 1321"/>
                  <a:gd name="T57" fmla="*/ 370 h 712"/>
                  <a:gd name="T58" fmla="*/ 0 w 1321"/>
                  <a:gd name="T59" fmla="*/ 367 h 712"/>
                  <a:gd name="T60" fmla="*/ 4 w 1321"/>
                  <a:gd name="T61" fmla="*/ 344 h 712"/>
                  <a:gd name="T62" fmla="*/ 16 w 1321"/>
                  <a:gd name="T63" fmla="*/ 315 h 712"/>
                  <a:gd name="T64" fmla="*/ 48 w 1321"/>
                  <a:gd name="T65" fmla="*/ 261 h 712"/>
                  <a:gd name="T66" fmla="*/ 88 w 1321"/>
                  <a:gd name="T67" fmla="*/ 211 h 712"/>
                  <a:gd name="T68" fmla="*/ 138 w 1321"/>
                  <a:gd name="T69" fmla="*/ 166 h 712"/>
                  <a:gd name="T70" fmla="*/ 192 w 1321"/>
                  <a:gd name="T71" fmla="*/ 125 h 712"/>
                  <a:gd name="T72" fmla="*/ 255 w 1321"/>
                  <a:gd name="T73" fmla="*/ 88 h 712"/>
                  <a:gd name="T74" fmla="*/ 323 w 1321"/>
                  <a:gd name="T75" fmla="*/ 58 h 712"/>
                  <a:gd name="T76" fmla="*/ 391 w 1321"/>
                  <a:gd name="T77" fmla="*/ 33 h 712"/>
                  <a:gd name="T78" fmla="*/ 470 w 1321"/>
                  <a:gd name="T79" fmla="*/ 15 h 712"/>
                  <a:gd name="T80" fmla="*/ 548 w 1321"/>
                  <a:gd name="T81" fmla="*/ 4 h 712"/>
                  <a:gd name="T82" fmla="*/ 630 w 1321"/>
                  <a:gd name="T83" fmla="*/ 0 h 712"/>
                  <a:gd name="T84" fmla="*/ 630 w 1321"/>
                  <a:gd name="T85" fmla="*/ 0 h 712"/>
                  <a:gd name="T86" fmla="*/ 717 w 1321"/>
                  <a:gd name="T87" fmla="*/ 4 h 712"/>
                  <a:gd name="T88" fmla="*/ 800 w 1321"/>
                  <a:gd name="T89" fmla="*/ 16 h 712"/>
                  <a:gd name="T90" fmla="*/ 880 w 1321"/>
                  <a:gd name="T91" fmla="*/ 37 h 712"/>
                  <a:gd name="T92" fmla="*/ 954 w 1321"/>
                  <a:gd name="T93" fmla="*/ 63 h 712"/>
                  <a:gd name="T94" fmla="*/ 1022 w 1321"/>
                  <a:gd name="T95" fmla="*/ 97 h 712"/>
                  <a:gd name="T96" fmla="*/ 1085 w 1321"/>
                  <a:gd name="T97" fmla="*/ 137 h 712"/>
                  <a:gd name="T98" fmla="*/ 1141 w 1321"/>
                  <a:gd name="T99" fmla="*/ 181 h 712"/>
                  <a:gd name="T100" fmla="*/ 1188 w 1321"/>
                  <a:gd name="T101" fmla="*/ 229 h 712"/>
                  <a:gd name="T102" fmla="*/ 1228 w 1321"/>
                  <a:gd name="T103" fmla="*/ 283 h 712"/>
                  <a:gd name="T104" fmla="*/ 1228 w 1321"/>
                  <a:gd name="T105" fmla="*/ 28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055" name="Text Box 15"/>
            <p:cNvSpPr txBox="1">
              <a:spLocks noChangeArrowheads="1"/>
            </p:cNvSpPr>
            <p:nvPr/>
          </p:nvSpPr>
          <p:spPr bwMode="gray">
            <a:xfrm>
              <a:off x="4055" y="2028"/>
              <a:ext cx="189" cy="1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B</a:t>
              </a:r>
            </a:p>
          </p:txBody>
        </p:sp>
      </p:grpSp>
      <p:sp>
        <p:nvSpPr>
          <p:cNvPr id="31752" name="Rectangle 17"/>
          <p:cNvSpPr>
            <a:spLocks noChangeArrowheads="1"/>
          </p:cNvSpPr>
          <p:nvPr/>
        </p:nvSpPr>
        <p:spPr bwMode="gray">
          <a:xfrm>
            <a:off x="546100" y="4321175"/>
            <a:ext cx="4999038" cy="720725"/>
          </a:xfrm>
          <a:prstGeom prst="rect">
            <a:avLst/>
          </a:prstGeom>
          <a:gradFill rotWithShape="1">
            <a:gsLst>
              <a:gs pos="0">
                <a:srgbClr val="013997">
                  <a:alpha val="43999"/>
                </a:srgbClr>
              </a:gs>
              <a:gs pos="100000">
                <a:srgbClr val="9942E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251450" y="3957638"/>
            <a:ext cx="974725" cy="1012825"/>
            <a:chOff x="3552" y="3339"/>
            <a:chExt cx="412" cy="392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31768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25193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1769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28 w 1321"/>
                  <a:gd name="T1" fmla="*/ 283 h 712"/>
                  <a:gd name="T2" fmla="*/ 1244 w 1321"/>
                  <a:gd name="T3" fmla="*/ 313 h 712"/>
                  <a:gd name="T4" fmla="*/ 1247 w 1321"/>
                  <a:gd name="T5" fmla="*/ 339 h 712"/>
                  <a:gd name="T6" fmla="*/ 1242 w 1321"/>
                  <a:gd name="T7" fmla="*/ 364 h 712"/>
                  <a:gd name="T8" fmla="*/ 1225 w 1321"/>
                  <a:gd name="T9" fmla="*/ 388 h 712"/>
                  <a:gd name="T10" fmla="*/ 1201 w 1321"/>
                  <a:gd name="T11" fmla="*/ 409 h 712"/>
                  <a:gd name="T12" fmla="*/ 1170 w 1321"/>
                  <a:gd name="T13" fmla="*/ 427 h 712"/>
                  <a:gd name="T14" fmla="*/ 1129 w 1321"/>
                  <a:gd name="T15" fmla="*/ 443 h 712"/>
                  <a:gd name="T16" fmla="*/ 1083 w 1321"/>
                  <a:gd name="T17" fmla="*/ 459 h 712"/>
                  <a:gd name="T18" fmla="*/ 1031 w 1321"/>
                  <a:gd name="T19" fmla="*/ 471 h 712"/>
                  <a:gd name="T20" fmla="*/ 973 w 1321"/>
                  <a:gd name="T21" fmla="*/ 482 h 712"/>
                  <a:gd name="T22" fmla="*/ 913 w 1321"/>
                  <a:gd name="T23" fmla="*/ 490 h 712"/>
                  <a:gd name="T24" fmla="*/ 846 w 1321"/>
                  <a:gd name="T25" fmla="*/ 497 h 712"/>
                  <a:gd name="T26" fmla="*/ 778 w 1321"/>
                  <a:gd name="T27" fmla="*/ 501 h 712"/>
                  <a:gd name="T28" fmla="*/ 751 w 1321"/>
                  <a:gd name="T29" fmla="*/ 503 h 712"/>
                  <a:gd name="T30" fmla="*/ 449 w 1321"/>
                  <a:gd name="T31" fmla="*/ 503 h 712"/>
                  <a:gd name="T32" fmla="*/ 445 w 1321"/>
                  <a:gd name="T33" fmla="*/ 503 h 712"/>
                  <a:gd name="T34" fmla="*/ 386 w 1321"/>
                  <a:gd name="T35" fmla="*/ 500 h 712"/>
                  <a:gd name="T36" fmla="*/ 329 w 1321"/>
                  <a:gd name="T37" fmla="*/ 497 h 712"/>
                  <a:gd name="T38" fmla="*/ 275 w 1321"/>
                  <a:gd name="T39" fmla="*/ 492 h 712"/>
                  <a:gd name="T40" fmla="*/ 223 w 1321"/>
                  <a:gd name="T41" fmla="*/ 487 h 712"/>
                  <a:gd name="T42" fmla="*/ 176 w 1321"/>
                  <a:gd name="T43" fmla="*/ 478 h 712"/>
                  <a:gd name="T44" fmla="*/ 132 w 1321"/>
                  <a:gd name="T45" fmla="*/ 467 h 712"/>
                  <a:gd name="T46" fmla="*/ 96 w 1321"/>
                  <a:gd name="T47" fmla="*/ 458 h 712"/>
                  <a:gd name="T48" fmla="*/ 64 w 1321"/>
                  <a:gd name="T49" fmla="*/ 445 h 712"/>
                  <a:gd name="T50" fmla="*/ 36 w 1321"/>
                  <a:gd name="T51" fmla="*/ 429 h 712"/>
                  <a:gd name="T52" fmla="*/ 18 w 1321"/>
                  <a:gd name="T53" fmla="*/ 411 h 712"/>
                  <a:gd name="T54" fmla="*/ 6 w 1321"/>
                  <a:gd name="T55" fmla="*/ 391 h 712"/>
                  <a:gd name="T56" fmla="*/ 0 w 1321"/>
                  <a:gd name="T57" fmla="*/ 370 h 712"/>
                  <a:gd name="T58" fmla="*/ 0 w 1321"/>
                  <a:gd name="T59" fmla="*/ 367 h 712"/>
                  <a:gd name="T60" fmla="*/ 4 w 1321"/>
                  <a:gd name="T61" fmla="*/ 344 h 712"/>
                  <a:gd name="T62" fmla="*/ 16 w 1321"/>
                  <a:gd name="T63" fmla="*/ 315 h 712"/>
                  <a:gd name="T64" fmla="*/ 48 w 1321"/>
                  <a:gd name="T65" fmla="*/ 261 h 712"/>
                  <a:gd name="T66" fmla="*/ 88 w 1321"/>
                  <a:gd name="T67" fmla="*/ 211 h 712"/>
                  <a:gd name="T68" fmla="*/ 138 w 1321"/>
                  <a:gd name="T69" fmla="*/ 166 h 712"/>
                  <a:gd name="T70" fmla="*/ 192 w 1321"/>
                  <a:gd name="T71" fmla="*/ 125 h 712"/>
                  <a:gd name="T72" fmla="*/ 255 w 1321"/>
                  <a:gd name="T73" fmla="*/ 88 h 712"/>
                  <a:gd name="T74" fmla="*/ 323 w 1321"/>
                  <a:gd name="T75" fmla="*/ 58 h 712"/>
                  <a:gd name="T76" fmla="*/ 391 w 1321"/>
                  <a:gd name="T77" fmla="*/ 33 h 712"/>
                  <a:gd name="T78" fmla="*/ 470 w 1321"/>
                  <a:gd name="T79" fmla="*/ 15 h 712"/>
                  <a:gd name="T80" fmla="*/ 548 w 1321"/>
                  <a:gd name="T81" fmla="*/ 4 h 712"/>
                  <a:gd name="T82" fmla="*/ 630 w 1321"/>
                  <a:gd name="T83" fmla="*/ 0 h 712"/>
                  <a:gd name="T84" fmla="*/ 630 w 1321"/>
                  <a:gd name="T85" fmla="*/ 0 h 712"/>
                  <a:gd name="T86" fmla="*/ 717 w 1321"/>
                  <a:gd name="T87" fmla="*/ 4 h 712"/>
                  <a:gd name="T88" fmla="*/ 800 w 1321"/>
                  <a:gd name="T89" fmla="*/ 16 h 712"/>
                  <a:gd name="T90" fmla="*/ 880 w 1321"/>
                  <a:gd name="T91" fmla="*/ 37 h 712"/>
                  <a:gd name="T92" fmla="*/ 954 w 1321"/>
                  <a:gd name="T93" fmla="*/ 63 h 712"/>
                  <a:gd name="T94" fmla="*/ 1022 w 1321"/>
                  <a:gd name="T95" fmla="*/ 97 h 712"/>
                  <a:gd name="T96" fmla="*/ 1085 w 1321"/>
                  <a:gd name="T97" fmla="*/ 137 h 712"/>
                  <a:gd name="T98" fmla="*/ 1141 w 1321"/>
                  <a:gd name="T99" fmla="*/ 181 h 712"/>
                  <a:gd name="T100" fmla="*/ 1188 w 1321"/>
                  <a:gd name="T101" fmla="*/ 229 h 712"/>
                  <a:gd name="T102" fmla="*/ 1228 w 1321"/>
                  <a:gd name="T103" fmla="*/ 283 h 712"/>
                  <a:gd name="T104" fmla="*/ 1228 w 1321"/>
                  <a:gd name="T105" fmla="*/ 28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062" name="Text Box 22"/>
            <p:cNvSpPr txBox="1">
              <a:spLocks noChangeArrowheads="1"/>
            </p:cNvSpPr>
            <p:nvPr/>
          </p:nvSpPr>
          <p:spPr bwMode="gray">
            <a:xfrm>
              <a:off x="3695" y="3360"/>
              <a:ext cx="171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C</a:t>
              </a:r>
            </a:p>
          </p:txBody>
        </p:sp>
      </p:grpSp>
      <p:sp>
        <p:nvSpPr>
          <p:cNvPr id="31754" name="Text Box 23"/>
          <p:cNvSpPr txBox="1">
            <a:spLocks noChangeArrowheads="1"/>
          </p:cNvSpPr>
          <p:nvPr/>
        </p:nvSpPr>
        <p:spPr bwMode="gray">
          <a:xfrm>
            <a:off x="715963" y="4413250"/>
            <a:ext cx="4252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Создание единых банков  ЭОР </a:t>
            </a:r>
          </a:p>
          <a:p>
            <a:pPr algn="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1755" name="Rectangle 24"/>
          <p:cNvSpPr>
            <a:spLocks noChangeArrowheads="1"/>
          </p:cNvSpPr>
          <p:nvPr/>
        </p:nvSpPr>
        <p:spPr bwMode="gray">
          <a:xfrm>
            <a:off x="525463" y="5462588"/>
            <a:ext cx="5700712" cy="719137"/>
          </a:xfrm>
          <a:prstGeom prst="rect">
            <a:avLst/>
          </a:prstGeom>
          <a:gradFill rotWithShape="1">
            <a:gsLst>
              <a:gs pos="0">
                <a:srgbClr val="013997">
                  <a:alpha val="43999"/>
                </a:srgbClr>
              </a:gs>
              <a:gs pos="100000">
                <a:srgbClr val="33AD8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Создание единой системы </a:t>
            </a:r>
            <a:r>
              <a:rPr lang="ru-RU" b="1" i="1" dirty="0" err="1">
                <a:solidFill>
                  <a:srgbClr val="000000"/>
                </a:solidFill>
                <a:latin typeface="Book Antiqua" pitchFamily="18" charset="0"/>
              </a:rPr>
              <a:t>портфолио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педагогов </a:t>
            </a: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892800" y="5041900"/>
            <a:ext cx="979488" cy="1019175"/>
            <a:chOff x="2016" y="1920"/>
            <a:chExt cx="1680" cy="1680"/>
          </a:xfrm>
        </p:grpSpPr>
        <p:sp>
          <p:nvSpPr>
            <p:cNvPr id="31764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0C323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5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28 w 1321"/>
                <a:gd name="T1" fmla="*/ 283 h 712"/>
                <a:gd name="T2" fmla="*/ 1244 w 1321"/>
                <a:gd name="T3" fmla="*/ 313 h 712"/>
                <a:gd name="T4" fmla="*/ 1247 w 1321"/>
                <a:gd name="T5" fmla="*/ 339 h 712"/>
                <a:gd name="T6" fmla="*/ 1242 w 1321"/>
                <a:gd name="T7" fmla="*/ 364 h 712"/>
                <a:gd name="T8" fmla="*/ 1225 w 1321"/>
                <a:gd name="T9" fmla="*/ 388 h 712"/>
                <a:gd name="T10" fmla="*/ 1201 w 1321"/>
                <a:gd name="T11" fmla="*/ 409 h 712"/>
                <a:gd name="T12" fmla="*/ 1170 w 1321"/>
                <a:gd name="T13" fmla="*/ 427 h 712"/>
                <a:gd name="T14" fmla="*/ 1129 w 1321"/>
                <a:gd name="T15" fmla="*/ 443 h 712"/>
                <a:gd name="T16" fmla="*/ 1083 w 1321"/>
                <a:gd name="T17" fmla="*/ 459 h 712"/>
                <a:gd name="T18" fmla="*/ 1031 w 1321"/>
                <a:gd name="T19" fmla="*/ 471 h 712"/>
                <a:gd name="T20" fmla="*/ 973 w 1321"/>
                <a:gd name="T21" fmla="*/ 482 h 712"/>
                <a:gd name="T22" fmla="*/ 913 w 1321"/>
                <a:gd name="T23" fmla="*/ 490 h 712"/>
                <a:gd name="T24" fmla="*/ 846 w 1321"/>
                <a:gd name="T25" fmla="*/ 497 h 712"/>
                <a:gd name="T26" fmla="*/ 778 w 1321"/>
                <a:gd name="T27" fmla="*/ 501 h 712"/>
                <a:gd name="T28" fmla="*/ 751 w 1321"/>
                <a:gd name="T29" fmla="*/ 503 h 712"/>
                <a:gd name="T30" fmla="*/ 449 w 1321"/>
                <a:gd name="T31" fmla="*/ 503 h 712"/>
                <a:gd name="T32" fmla="*/ 445 w 1321"/>
                <a:gd name="T33" fmla="*/ 503 h 712"/>
                <a:gd name="T34" fmla="*/ 386 w 1321"/>
                <a:gd name="T35" fmla="*/ 500 h 712"/>
                <a:gd name="T36" fmla="*/ 329 w 1321"/>
                <a:gd name="T37" fmla="*/ 497 h 712"/>
                <a:gd name="T38" fmla="*/ 275 w 1321"/>
                <a:gd name="T39" fmla="*/ 492 h 712"/>
                <a:gd name="T40" fmla="*/ 223 w 1321"/>
                <a:gd name="T41" fmla="*/ 487 h 712"/>
                <a:gd name="T42" fmla="*/ 176 w 1321"/>
                <a:gd name="T43" fmla="*/ 478 h 712"/>
                <a:gd name="T44" fmla="*/ 132 w 1321"/>
                <a:gd name="T45" fmla="*/ 467 h 712"/>
                <a:gd name="T46" fmla="*/ 96 w 1321"/>
                <a:gd name="T47" fmla="*/ 458 h 712"/>
                <a:gd name="T48" fmla="*/ 64 w 1321"/>
                <a:gd name="T49" fmla="*/ 445 h 712"/>
                <a:gd name="T50" fmla="*/ 36 w 1321"/>
                <a:gd name="T51" fmla="*/ 429 h 712"/>
                <a:gd name="T52" fmla="*/ 18 w 1321"/>
                <a:gd name="T53" fmla="*/ 411 h 712"/>
                <a:gd name="T54" fmla="*/ 6 w 1321"/>
                <a:gd name="T55" fmla="*/ 391 h 712"/>
                <a:gd name="T56" fmla="*/ 0 w 1321"/>
                <a:gd name="T57" fmla="*/ 370 h 712"/>
                <a:gd name="T58" fmla="*/ 0 w 1321"/>
                <a:gd name="T59" fmla="*/ 367 h 712"/>
                <a:gd name="T60" fmla="*/ 4 w 1321"/>
                <a:gd name="T61" fmla="*/ 344 h 712"/>
                <a:gd name="T62" fmla="*/ 16 w 1321"/>
                <a:gd name="T63" fmla="*/ 315 h 712"/>
                <a:gd name="T64" fmla="*/ 48 w 1321"/>
                <a:gd name="T65" fmla="*/ 261 h 712"/>
                <a:gd name="T66" fmla="*/ 88 w 1321"/>
                <a:gd name="T67" fmla="*/ 211 h 712"/>
                <a:gd name="T68" fmla="*/ 138 w 1321"/>
                <a:gd name="T69" fmla="*/ 166 h 712"/>
                <a:gd name="T70" fmla="*/ 192 w 1321"/>
                <a:gd name="T71" fmla="*/ 125 h 712"/>
                <a:gd name="T72" fmla="*/ 255 w 1321"/>
                <a:gd name="T73" fmla="*/ 88 h 712"/>
                <a:gd name="T74" fmla="*/ 323 w 1321"/>
                <a:gd name="T75" fmla="*/ 58 h 712"/>
                <a:gd name="T76" fmla="*/ 391 w 1321"/>
                <a:gd name="T77" fmla="*/ 33 h 712"/>
                <a:gd name="T78" fmla="*/ 470 w 1321"/>
                <a:gd name="T79" fmla="*/ 15 h 712"/>
                <a:gd name="T80" fmla="*/ 548 w 1321"/>
                <a:gd name="T81" fmla="*/ 4 h 712"/>
                <a:gd name="T82" fmla="*/ 630 w 1321"/>
                <a:gd name="T83" fmla="*/ 0 h 712"/>
                <a:gd name="T84" fmla="*/ 630 w 1321"/>
                <a:gd name="T85" fmla="*/ 0 h 712"/>
                <a:gd name="T86" fmla="*/ 717 w 1321"/>
                <a:gd name="T87" fmla="*/ 4 h 712"/>
                <a:gd name="T88" fmla="*/ 800 w 1321"/>
                <a:gd name="T89" fmla="*/ 16 h 712"/>
                <a:gd name="T90" fmla="*/ 880 w 1321"/>
                <a:gd name="T91" fmla="*/ 37 h 712"/>
                <a:gd name="T92" fmla="*/ 954 w 1321"/>
                <a:gd name="T93" fmla="*/ 63 h 712"/>
                <a:gd name="T94" fmla="*/ 1022 w 1321"/>
                <a:gd name="T95" fmla="*/ 97 h 712"/>
                <a:gd name="T96" fmla="*/ 1085 w 1321"/>
                <a:gd name="T97" fmla="*/ 137 h 712"/>
                <a:gd name="T98" fmla="*/ 1141 w 1321"/>
                <a:gd name="T99" fmla="*/ 181 h 712"/>
                <a:gd name="T100" fmla="*/ 1188 w 1321"/>
                <a:gd name="T101" fmla="*/ 229 h 712"/>
                <a:gd name="T102" fmla="*/ 1228 w 1321"/>
                <a:gd name="T103" fmla="*/ 283 h 712"/>
                <a:gd name="T104" fmla="*/ 1228 w 1321"/>
                <a:gd name="T105" fmla="*/ 28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33CC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068" name="Text Box 28"/>
          <p:cNvSpPr txBox="1">
            <a:spLocks noChangeArrowheads="1"/>
          </p:cNvSpPr>
          <p:nvPr/>
        </p:nvSpPr>
        <p:spPr bwMode="gray">
          <a:xfrm>
            <a:off x="6164263" y="5019675"/>
            <a:ext cx="436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</a:t>
            </a:r>
          </a:p>
        </p:txBody>
      </p:sp>
      <p:sp>
        <p:nvSpPr>
          <p:cNvPr id="31758" name="Text Box 29"/>
          <p:cNvSpPr txBox="1">
            <a:spLocks noChangeArrowheads="1"/>
          </p:cNvSpPr>
          <p:nvPr/>
        </p:nvSpPr>
        <p:spPr bwMode="gray">
          <a:xfrm>
            <a:off x="-757238" y="2971800"/>
            <a:ext cx="487045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Создание единого портала,</a:t>
            </a:r>
          </a:p>
          <a:p>
            <a:pPr algn="r" eaLnBrk="0" hangingPunct="0"/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объединяющего ссылки</a:t>
            </a:r>
          </a:p>
          <a:p>
            <a:pPr algn="r" eaLnBrk="0" hangingPunct="0"/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на все сообщества</a:t>
            </a:r>
            <a:endParaRPr lang="en-US" b="1" i="1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31760" name="AutoShape 30"/>
          <p:cNvSpPr>
            <a:spLocks noChangeArrowheads="1"/>
          </p:cNvSpPr>
          <p:nvPr/>
        </p:nvSpPr>
        <p:spPr bwMode="auto">
          <a:xfrm rot="2389173">
            <a:off x="7096125" y="3529013"/>
            <a:ext cx="2035175" cy="1655762"/>
          </a:xfrm>
          <a:prstGeom prst="wedgeRoundRectCallout">
            <a:avLst>
              <a:gd name="adj1" fmla="val -80593"/>
              <a:gd name="adj2" fmla="val 118130"/>
              <a:gd name="adj3" fmla="val 16667"/>
            </a:avLst>
          </a:prstGeom>
          <a:solidFill>
            <a:srgbClr val="92D050"/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</a:rPr>
              <a:t>Add Your</a:t>
            </a:r>
          </a:p>
          <a:p>
            <a:pPr algn="ctr" eaLnBrk="0" hangingPunct="0"/>
            <a:r>
              <a:rPr lang="en-US" sz="2400" b="1">
                <a:solidFill>
                  <a:srgbClr val="000000"/>
                </a:solidFill>
              </a:rPr>
              <a:t>Text here</a:t>
            </a:r>
          </a:p>
        </p:txBody>
      </p:sp>
      <p:pic>
        <p:nvPicPr>
          <p:cNvPr id="3176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75604">
            <a:off x="6873072" y="3416873"/>
            <a:ext cx="21494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  <p:sp>
        <p:nvSpPr>
          <p:cNvPr id="3176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00" y="77788"/>
            <a:ext cx="2386013" cy="1789112"/>
          </a:xfrm>
          <a:ln w="63500">
            <a:solidFill>
              <a:srgbClr val="0000FF"/>
            </a:solidFill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gray">
          <a:xfrm rot="16200000" flipH="1">
            <a:off x="2855119" y="2915444"/>
            <a:ext cx="471487" cy="35877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 rot="5400000" flipH="1">
            <a:off x="6004719" y="2863056"/>
            <a:ext cx="471488" cy="35877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 rot="10800000" flipH="1">
            <a:off x="4395788" y="4330700"/>
            <a:ext cx="536575" cy="31432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127" name="Oval 8"/>
          <p:cNvSpPr>
            <a:spLocks noChangeArrowheads="1"/>
          </p:cNvSpPr>
          <p:nvPr/>
        </p:nvSpPr>
        <p:spPr bwMode="gray">
          <a:xfrm>
            <a:off x="3268663" y="1865313"/>
            <a:ext cx="2813050" cy="2465387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8" name="Oval 9"/>
          <p:cNvSpPr>
            <a:spLocks noChangeArrowheads="1"/>
          </p:cNvSpPr>
          <p:nvPr/>
        </p:nvSpPr>
        <p:spPr bwMode="gray">
          <a:xfrm>
            <a:off x="3429000" y="2003425"/>
            <a:ext cx="2490788" cy="218440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Oval 13"/>
          <p:cNvSpPr>
            <a:spLocks noChangeArrowheads="1"/>
          </p:cNvSpPr>
          <p:nvPr/>
        </p:nvSpPr>
        <p:spPr bwMode="gray">
          <a:xfrm>
            <a:off x="3719513" y="2260600"/>
            <a:ext cx="1908175" cy="16764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Text Box 20"/>
          <p:cNvSpPr txBox="1">
            <a:spLocks noChangeArrowheads="1"/>
          </p:cNvSpPr>
          <p:nvPr/>
        </p:nvSpPr>
        <p:spPr bwMode="gray">
          <a:xfrm>
            <a:off x="3439120" y="2503488"/>
            <a:ext cx="24705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000" b="1" dirty="0">
                <a:solidFill>
                  <a:srgbClr val="0000FF"/>
                </a:solidFill>
                <a:latin typeface="Book Antiqua" pitchFamily="18" charset="0"/>
              </a:rPr>
              <a:t>ИОС</a:t>
            </a:r>
          </a:p>
          <a:p>
            <a:pPr algn="ctr" eaLnBrk="0" hangingPunct="0"/>
            <a:r>
              <a:rPr lang="ru-RU" sz="4000" b="1" dirty="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Book Antiqua" pitchFamily="18" charset="0"/>
              </a:rPr>
              <a:t>педагога</a:t>
            </a:r>
            <a:endParaRPr lang="en-US" sz="40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  <p:pic>
        <p:nvPicPr>
          <p:cNvPr id="5131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260600"/>
            <a:ext cx="2339975" cy="1754188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2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3" y="4394200"/>
            <a:ext cx="2352675" cy="1881188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3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9850" y="2473325"/>
            <a:ext cx="2225675" cy="1781175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4" name="Рисунок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7825" y="66675"/>
            <a:ext cx="1746250" cy="1397000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5" name="Рисунок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1088" y="236538"/>
            <a:ext cx="1735137" cy="1389062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6" name="Рисунок 1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5788" y="569913"/>
            <a:ext cx="1477962" cy="1182687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7" name="Рисунок 1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5950" y="2852738"/>
            <a:ext cx="2090738" cy="1671637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8" name="Рисунок 1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21088" y="4962525"/>
            <a:ext cx="2190750" cy="1752600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9" name="Рисунок 1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61088" y="4837113"/>
            <a:ext cx="2054225" cy="1643062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0" name="Рисунок 2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2463" y="5160963"/>
            <a:ext cx="2009775" cy="1608137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1" name="Рисунок 2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4738" y="5378450"/>
            <a:ext cx="1738312" cy="1390650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2" name="Рисунок 2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2038" y="541338"/>
            <a:ext cx="2262187" cy="1697037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3" name="Рисунок 24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13600" y="823913"/>
            <a:ext cx="18430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Рисунок 2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1150" y="304800"/>
            <a:ext cx="2081213" cy="1560513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5" name="Рисунок 26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56450" y="57150"/>
            <a:ext cx="1917700" cy="1438275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137390" y="1332840"/>
            <a:ext cx="273023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Сайт школы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86491" y="4645556"/>
            <a:ext cx="193354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Сайты</a:t>
            </a:r>
          </a:p>
          <a:p>
            <a:pPr algn="ctr"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проектных</a:t>
            </a:r>
          </a:p>
          <a:p>
            <a:pPr algn="ctr"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работ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285728"/>
            <a:ext cx="385765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Сетевые </a:t>
            </a:r>
          </a:p>
          <a:p>
            <a:pPr algn="ctr"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сообщества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3818" y="3440444"/>
            <a:ext cx="240161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Эл.журнал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51435" y="1250755"/>
            <a:ext cx="307167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Дистанционные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курсы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213048" y="4488287"/>
            <a:ext cx="271099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Интернет-</a:t>
            </a:r>
          </a:p>
          <a:p>
            <a:pPr algn="ctr"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публикации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981023" y="2745376"/>
            <a:ext cx="311976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Эл.портфолио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5024" y="4271312"/>
            <a:ext cx="311976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Эл.портфолио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7154039">
            <a:off x="2710656" y="1639095"/>
            <a:ext cx="485775" cy="111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 rot="5400000">
            <a:off x="2489200" y="2552701"/>
            <a:ext cx="484187" cy="111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 rot="3823497">
            <a:off x="2777331" y="3523457"/>
            <a:ext cx="484187" cy="1117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4325938" y="1812925"/>
            <a:ext cx="48418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4464050" y="4087813"/>
            <a:ext cx="484188" cy="557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6200000">
            <a:off x="6028531" y="3132932"/>
            <a:ext cx="485775" cy="75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4026401">
            <a:off x="5842000" y="1670050"/>
            <a:ext cx="484188" cy="966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 rot="18861206">
            <a:off x="5668963" y="3773487"/>
            <a:ext cx="484188" cy="1116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mph" presetSubtype="2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31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Источники информации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ru-RU" sz="2000" b="1" i="1" u="sng" dirty="0" smtClean="0">
                <a:latin typeface="Book Antiqua" pitchFamily="18" charset="0"/>
                <a:hlinkClick r:id="rId2"/>
              </a:rPr>
              <a:t>http://www.openclass.ru/</a:t>
            </a:r>
            <a:endParaRPr lang="ru-RU" sz="2000" b="1" i="1" u="sng" dirty="0" smtClean="0">
              <a:latin typeface="Book Antiqua" pitchFamily="18" charset="0"/>
            </a:endParaRPr>
          </a:p>
          <a:p>
            <a:r>
              <a:rPr lang="ru-RU" sz="2000" b="1" i="1" u="sng" dirty="0" smtClean="0">
                <a:latin typeface="Book Antiqua" pitchFamily="18" charset="0"/>
                <a:hlinkClick r:id="rId3"/>
              </a:rPr>
              <a:t>http://pedsovet.org/</a:t>
            </a:r>
            <a:r>
              <a:rPr lang="ru-RU" sz="2000" b="1" i="1" dirty="0" smtClean="0">
                <a:latin typeface="Book Antiqua" pitchFamily="18" charset="0"/>
              </a:rPr>
              <a:t> </a:t>
            </a:r>
          </a:p>
          <a:p>
            <a:r>
              <a:rPr lang="ru-RU" sz="2000" b="1" i="1" u="sng" dirty="0" smtClean="0">
                <a:latin typeface="Book Antiqua" pitchFamily="18" charset="0"/>
                <a:hlinkClick r:id="rId4"/>
              </a:rPr>
              <a:t>http://www.intergu.ru/</a:t>
            </a:r>
            <a:endParaRPr lang="ru-RU" sz="2000" b="1" i="1" u="sng" dirty="0" smtClean="0">
              <a:latin typeface="Book Antiqua" pitchFamily="18" charset="0"/>
            </a:endParaRPr>
          </a:p>
          <a:p>
            <a:r>
              <a:rPr lang="ru-RU" sz="2000" b="1" i="1" u="sng" dirty="0" smtClean="0">
                <a:hlinkClick r:id="rId5"/>
              </a:rPr>
              <a:t>http://www.it-n.ru/ </a:t>
            </a:r>
            <a:endParaRPr lang="ru-RU" sz="2000" b="1" i="1" u="sng" dirty="0" smtClean="0"/>
          </a:p>
          <a:p>
            <a:r>
              <a:rPr lang="en-US" sz="2000" b="1" i="1" dirty="0" smtClean="0">
                <a:latin typeface="Book Antiqua" pitchFamily="18" charset="0"/>
                <a:hlinkClick r:id="rId6"/>
              </a:rPr>
              <a:t>http://rcde.g-sv.ru/content/node/30</a:t>
            </a:r>
            <a:endParaRPr lang="ru-RU" sz="2000" b="1" i="1" dirty="0" smtClean="0">
              <a:latin typeface="Book Antiqua" pitchFamily="18" charset="0"/>
            </a:endParaRPr>
          </a:p>
          <a:p>
            <a:r>
              <a:rPr lang="en-US" sz="2000" b="1" i="1" dirty="0" smtClean="0">
                <a:latin typeface="Book Antiqua" pitchFamily="18" charset="0"/>
                <a:hlinkClick r:id="rId7"/>
              </a:rPr>
              <a:t>http://distant.ioso.ru/for%20teacher/25-11-04/sps.htm</a:t>
            </a:r>
            <a:endParaRPr lang="ru-RU" sz="2000" b="1" i="1" dirty="0" smtClean="0">
              <a:latin typeface="Book Antiqua" pitchFamily="18" charset="0"/>
            </a:endParaRPr>
          </a:p>
          <a:p>
            <a:r>
              <a:rPr lang="en-US" sz="2000" b="1" i="1" dirty="0" smtClean="0">
                <a:latin typeface="Book Antiqua" pitchFamily="18" charset="0"/>
                <a:hlinkClick r:id="rId8"/>
              </a:rPr>
              <a:t>http://oit.uni-dubna.ru/metod/11_12%20metod/Setevie%20pedagogicheskie%20soobshchestva..</a:t>
            </a:r>
            <a:r>
              <a:rPr lang="en-US" sz="2000" b="1" i="1" dirty="0" err="1" smtClean="0">
                <a:latin typeface="Book Antiqua" pitchFamily="18" charset="0"/>
                <a:hlinkClick r:id="rId8"/>
              </a:rPr>
              <a:t>pdf</a:t>
            </a:r>
            <a:endParaRPr lang="ru-RU" sz="2000" b="1" i="1" dirty="0" smtClean="0">
              <a:latin typeface="Book Antiqua" pitchFamily="18" charset="0"/>
            </a:endParaRPr>
          </a:p>
          <a:p>
            <a:r>
              <a:rPr lang="en-US" sz="2000" b="1" i="1" dirty="0" smtClean="0">
                <a:latin typeface="Book Antiqua" pitchFamily="18" charset="0"/>
              </a:rPr>
              <a:t> </a:t>
            </a:r>
            <a:r>
              <a:rPr lang="en-US" sz="2000" b="1" i="1" dirty="0" smtClean="0">
                <a:latin typeface="Book Antiqua" pitchFamily="18" charset="0"/>
                <a:hlinkClick r:id="rId9"/>
              </a:rPr>
              <a:t>http://kontren.narod.ru/lttrs/soobchestvo.html</a:t>
            </a:r>
            <a:endParaRPr lang="ru-RU" sz="2000" b="1" i="1" dirty="0" smtClean="0">
              <a:latin typeface="Book Antiqua" pitchFamily="18" charset="0"/>
            </a:endParaRPr>
          </a:p>
          <a:p>
            <a:r>
              <a:rPr lang="en-US" sz="2000" b="1" i="1" dirty="0" smtClean="0">
                <a:latin typeface="Book Antiqua" pitchFamily="18" charset="0"/>
                <a:hlinkClick r:id="rId10"/>
              </a:rPr>
              <a:t>http://pedsovet.su/load/46-1-0-13955</a:t>
            </a:r>
            <a:endParaRPr lang="ru-RU" sz="2000" b="1" i="1" dirty="0" smtClean="0">
              <a:latin typeface="Book Antiqua" pitchFamily="18" charset="0"/>
            </a:endParaRPr>
          </a:p>
          <a:p>
            <a:r>
              <a:rPr lang="en-US" sz="2000" b="1" i="1" dirty="0" smtClean="0">
                <a:latin typeface="Book Antiqua" pitchFamily="18" charset="0"/>
                <a:hlinkClick r:id="rId11"/>
              </a:rPr>
              <a:t>http://www.myshared.ru/slide/64211/</a:t>
            </a:r>
            <a:endParaRPr lang="ru-RU" sz="2000" b="1" i="1" dirty="0" smtClean="0">
              <a:latin typeface="Book Antiqua" pitchFamily="18" charset="0"/>
            </a:endParaRPr>
          </a:p>
          <a:p>
            <a:r>
              <a:rPr lang="en-US" sz="2000" b="1" i="1" dirty="0" smtClean="0">
                <a:latin typeface="Book Antiqua" pitchFamily="18" charset="0"/>
                <a:hlinkClick r:id="rId12"/>
              </a:rPr>
              <a:t>http://rudocs.exdat.com/docs/index-9220.html</a:t>
            </a:r>
            <a:endParaRPr lang="ru-RU" sz="2000" b="1" i="1" dirty="0" smtClean="0">
              <a:latin typeface="Book Antiqua" pitchFamily="18" charset="0"/>
            </a:endParaRPr>
          </a:p>
          <a:p>
            <a:endParaRPr lang="ru-RU" sz="12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12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1200" b="1" i="1" dirty="0" smtClean="0">
                <a:latin typeface="Book Antiqua" pitchFamily="18" charset="0"/>
              </a:rPr>
              <a:t/>
            </a:r>
            <a:br>
              <a:rPr lang="ru-RU" sz="1200" b="1" i="1" dirty="0" smtClean="0">
                <a:latin typeface="Book Antiqua" pitchFamily="18" charset="0"/>
              </a:rPr>
            </a:b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16824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04664"/>
            <a:ext cx="8208912" cy="6264696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</a:t>
            </a:r>
            <a:r>
              <a:rPr lang="ru-RU" sz="4000" b="1" i="1" dirty="0" smtClean="0">
                <a:solidFill>
                  <a:srgbClr val="C00000"/>
                </a:solidFill>
              </a:rPr>
              <a:t>“Следует поддержать развитие сетевых педагогических сообществ, интерактивных методических кабинетов - словом, всего того, что формирует профессиональную среду...”.</a:t>
            </a:r>
            <a:r>
              <a:rPr lang="ru-RU" sz="4000" b="1" dirty="0" smtClean="0">
                <a:solidFill>
                  <a:srgbClr val="C00000"/>
                </a:solidFill>
              </a:rPr>
              <a:t> </a:t>
            </a:r>
            <a:r>
              <a:rPr lang="ru-RU" sz="4000" dirty="0" smtClean="0">
                <a:solidFill>
                  <a:srgbClr val="C00000"/>
                </a:solidFill>
              </a:rPr>
              <a:t>                                                                                               </a:t>
            </a:r>
            <a:r>
              <a:rPr lang="ru-RU" sz="4000" b="1" i="1" dirty="0" smtClean="0">
                <a:solidFill>
                  <a:srgbClr val="C00000"/>
                </a:solidFill>
              </a:rPr>
              <a:t>В.Путин</a:t>
            </a:r>
          </a:p>
          <a:p>
            <a:pPr>
              <a:buNone/>
            </a:pPr>
            <a:r>
              <a:rPr lang="ru-RU" sz="2400" b="1" dirty="0" smtClean="0"/>
              <a:t>(на заседании Организационного комитета по проведению в Российской Федерации </a:t>
            </a:r>
            <a:r>
              <a:rPr lang="ru-RU" sz="2400" b="1" dirty="0" smtClean="0">
                <a:solidFill>
                  <a:srgbClr val="C00000"/>
                </a:solidFill>
              </a:rPr>
              <a:t>Года учителя </a:t>
            </a:r>
            <a:r>
              <a:rPr lang="ru-RU" sz="2400" b="1" dirty="0" smtClean="0"/>
              <a:t>в 2010 году)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288" y="33338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Book Antiqua" pitchFamily="18" charset="0"/>
              </a:rPr>
              <a:t>Новые требования к современной школе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2516191"/>
          </a:xfrm>
        </p:spPr>
        <p:txBody>
          <a:bodyPr/>
          <a:lstStyle/>
          <a:p>
            <a:r>
              <a:rPr lang="ru-RU" sz="1600" b="1" i="1" dirty="0" smtClean="0">
                <a:latin typeface="Book Antiqua" pitchFamily="18" charset="0"/>
              </a:rPr>
              <a:t>обновленное содержание образования, 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</a:rPr>
              <a:t>интеграция информационно-коммуникационных технологий </a:t>
            </a:r>
            <a:r>
              <a:rPr lang="ru-RU" sz="1600" b="1" i="1" dirty="0" smtClean="0">
                <a:latin typeface="Book Antiqua" pitchFamily="18" charset="0"/>
              </a:rPr>
              <a:t>в образовательный процесс;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</a:rPr>
              <a:t>активные формы </a:t>
            </a:r>
            <a:r>
              <a:rPr lang="ru-RU" sz="1600" b="1" i="1" dirty="0" smtClean="0">
                <a:latin typeface="Book Antiqua" pitchFamily="18" charset="0"/>
              </a:rPr>
              <a:t>учебной деятельности;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</a:rPr>
              <a:t>инновационные формы организации образовательного процесса</a:t>
            </a:r>
            <a:r>
              <a:rPr lang="ru-RU" sz="1600" i="1" dirty="0" smtClean="0">
                <a:solidFill>
                  <a:srgbClr val="C00000"/>
                </a:solidFill>
                <a:latin typeface="Book Antiqua" pitchFamily="18" charset="0"/>
              </a:rPr>
              <a:t>, </a:t>
            </a:r>
            <a:r>
              <a:rPr lang="ru-RU" sz="1600" b="1" i="1" dirty="0" smtClean="0">
                <a:latin typeface="Book Antiqua" pitchFamily="18" charset="0"/>
              </a:rPr>
              <a:t>в том числе проектная, исследовательская,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</a:rPr>
              <a:t>дистанционная форма</a:t>
            </a:r>
            <a:r>
              <a:rPr lang="ru-RU" sz="1600" b="1" i="1" dirty="0" smtClean="0">
                <a:latin typeface="Book Antiqua" pitchFamily="18" charset="0"/>
              </a:rPr>
              <a:t>, индивидуализация;</a:t>
            </a:r>
          </a:p>
          <a:p>
            <a:r>
              <a:rPr lang="ru-RU" sz="1600" b="1" i="1" dirty="0" smtClean="0">
                <a:latin typeface="Book Antiqua" pitchFamily="18" charset="0"/>
              </a:rPr>
              <a:t>новая роль педагога в школе;</a:t>
            </a:r>
          </a:p>
          <a:p>
            <a:r>
              <a:rPr lang="ru-RU" sz="1600" b="1" i="1" dirty="0" smtClean="0">
                <a:latin typeface="Book Antiqua" pitchFamily="18" charset="0"/>
              </a:rPr>
              <a:t>цифровые учебные инструменты и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</a:rPr>
              <a:t>электронные </a:t>
            </a:r>
            <a:r>
              <a:rPr lang="ru-RU" sz="1600" b="1" i="1" dirty="0" err="1" smtClean="0">
                <a:solidFill>
                  <a:srgbClr val="C00000"/>
                </a:solidFill>
                <a:latin typeface="Book Antiqua" pitchFamily="18" charset="0"/>
              </a:rPr>
              <a:t>медиатеки</a:t>
            </a:r>
            <a:endParaRPr lang="ru-RU" sz="16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1600" b="1" i="1" dirty="0" smtClean="0">
                <a:latin typeface="Book Antiqua" pitchFamily="18" charset="0"/>
              </a:rPr>
              <a:t>новые подходы к управлению школой.</a:t>
            </a:r>
          </a:p>
          <a:p>
            <a:pPr>
              <a:buNone/>
            </a:pPr>
            <a:endParaRPr lang="ru-RU" sz="2400" dirty="0" smtClean="0">
              <a:latin typeface="Book Antiqua" pitchFamily="18" charset="0"/>
            </a:endParaRPr>
          </a:p>
        </p:txBody>
      </p:sp>
      <p:sp>
        <p:nvSpPr>
          <p:cNvPr id="410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1472" y="39290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Профессиональное сетевое сообщество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28596" y="421481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формальная или неформальная группа профессионалов, работающих в одной предметной или проблемной профессиональной деятельности в сети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429124" y="3429000"/>
            <a:ext cx="484632" cy="6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7325" y="274638"/>
            <a:ext cx="8848725" cy="1143000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Bookman Old Style" pitchFamily="18" charset="0"/>
              </a:rPr>
              <a:t>Цели сетевого сообщества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885825" y="817563"/>
            <a:ext cx="8643938" cy="4527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создание единого информационного пространства;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обмен опытом, поддержка и сотрудничество;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распространение успешных педагогических практик;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организация формального и неформального общения на профессиональные темы;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инициация виртуального взаимодействия для последующего взаимодействия вне Интернета;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повышение профессионального уровня;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поддержка новых образовательных инициатив</a:t>
            </a:r>
          </a:p>
        </p:txBody>
      </p:sp>
      <p:grpSp>
        <p:nvGrpSpPr>
          <p:cNvPr id="7172" name="Group 17"/>
          <p:cNvGrpSpPr>
            <a:grpSpLocks/>
          </p:cNvGrpSpPr>
          <p:nvPr/>
        </p:nvGrpSpPr>
        <p:grpSpPr bwMode="auto">
          <a:xfrm>
            <a:off x="169863" y="2982913"/>
            <a:ext cx="762000" cy="665162"/>
            <a:chOff x="1110" y="2656"/>
            <a:chExt cx="1549" cy="1351"/>
          </a:xfrm>
        </p:grpSpPr>
        <p:sp>
          <p:nvSpPr>
            <p:cNvPr id="720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0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8000">
                  <a:srgbClr val="00B050"/>
                </a:gs>
                <a:gs pos="5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73" name="Text Box 27"/>
          <p:cNvSpPr txBox="1">
            <a:spLocks noChangeArrowheads="1"/>
          </p:cNvSpPr>
          <p:nvPr/>
        </p:nvSpPr>
        <p:spPr bwMode="gray">
          <a:xfrm>
            <a:off x="384175" y="30813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7174" name="Group 7"/>
          <p:cNvGrpSpPr>
            <a:grpSpLocks/>
          </p:cNvGrpSpPr>
          <p:nvPr/>
        </p:nvGrpSpPr>
        <p:grpSpPr bwMode="auto">
          <a:xfrm>
            <a:off x="141288" y="2206625"/>
            <a:ext cx="762000" cy="665163"/>
            <a:chOff x="3174" y="2656"/>
            <a:chExt cx="1549" cy="1351"/>
          </a:xfrm>
        </p:grpSpPr>
        <p:sp>
          <p:nvSpPr>
            <p:cNvPr id="7201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02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75" name="Text Box 16"/>
          <p:cNvSpPr txBox="1">
            <a:spLocks noChangeArrowheads="1"/>
          </p:cNvSpPr>
          <p:nvPr/>
        </p:nvSpPr>
        <p:spPr bwMode="gray">
          <a:xfrm>
            <a:off x="371475" y="23161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7176" name="Group 3"/>
          <p:cNvGrpSpPr>
            <a:grpSpLocks/>
          </p:cNvGrpSpPr>
          <p:nvPr/>
        </p:nvGrpSpPr>
        <p:grpSpPr bwMode="auto">
          <a:xfrm>
            <a:off x="130175" y="1500188"/>
            <a:ext cx="762000" cy="665162"/>
            <a:chOff x="1110" y="2656"/>
            <a:chExt cx="1549" cy="1351"/>
          </a:xfrm>
        </p:grpSpPr>
        <p:sp>
          <p:nvSpPr>
            <p:cNvPr id="719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77" name="Text Box 13"/>
          <p:cNvSpPr txBox="1">
            <a:spLocks noChangeArrowheads="1"/>
          </p:cNvSpPr>
          <p:nvPr/>
        </p:nvSpPr>
        <p:spPr bwMode="gray">
          <a:xfrm>
            <a:off x="366713" y="16033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7178" name="Group 17"/>
          <p:cNvGrpSpPr>
            <a:grpSpLocks/>
          </p:cNvGrpSpPr>
          <p:nvPr/>
        </p:nvGrpSpPr>
        <p:grpSpPr bwMode="auto">
          <a:xfrm>
            <a:off x="122238" y="5454650"/>
            <a:ext cx="762000" cy="665163"/>
            <a:chOff x="1110" y="2656"/>
            <a:chExt cx="1549" cy="1351"/>
          </a:xfrm>
        </p:grpSpPr>
        <p:sp>
          <p:nvSpPr>
            <p:cNvPr id="7195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6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77000">
                  <a:srgbClr val="FFC000"/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79" name="Text Box 27"/>
          <p:cNvSpPr txBox="1">
            <a:spLocks noChangeArrowheads="1"/>
          </p:cNvSpPr>
          <p:nvPr/>
        </p:nvSpPr>
        <p:spPr bwMode="gray">
          <a:xfrm>
            <a:off x="347663" y="556577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6</a:t>
            </a:r>
            <a:endParaRPr lang="en-US" sz="2400" b="1">
              <a:solidFill>
                <a:srgbClr val="FFFFFF"/>
              </a:solidFill>
            </a:endParaRPr>
          </a:p>
        </p:txBody>
      </p:sp>
      <p:grpSp>
        <p:nvGrpSpPr>
          <p:cNvPr id="7180" name="Group 7"/>
          <p:cNvGrpSpPr>
            <a:grpSpLocks/>
          </p:cNvGrpSpPr>
          <p:nvPr/>
        </p:nvGrpSpPr>
        <p:grpSpPr bwMode="auto">
          <a:xfrm>
            <a:off x="158750" y="4560888"/>
            <a:ext cx="762000" cy="665162"/>
            <a:chOff x="3174" y="2656"/>
            <a:chExt cx="1549" cy="1351"/>
          </a:xfrm>
        </p:grpSpPr>
        <p:sp>
          <p:nvSpPr>
            <p:cNvPr id="719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66000">
                  <a:schemeClr val="accent2">
                    <a:lumMod val="75000"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81" name="Text Box 16"/>
          <p:cNvSpPr txBox="1">
            <a:spLocks noChangeArrowheads="1"/>
          </p:cNvSpPr>
          <p:nvPr/>
        </p:nvSpPr>
        <p:spPr bwMode="gray">
          <a:xfrm>
            <a:off x="369888" y="467042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5</a:t>
            </a:r>
            <a:endParaRPr lang="en-US" sz="2400" b="1">
              <a:solidFill>
                <a:srgbClr val="FFFFFF"/>
              </a:solidFill>
            </a:endParaRPr>
          </a:p>
        </p:txBody>
      </p:sp>
      <p:grpSp>
        <p:nvGrpSpPr>
          <p:cNvPr id="7182" name="Group 3"/>
          <p:cNvGrpSpPr>
            <a:grpSpLocks/>
          </p:cNvGrpSpPr>
          <p:nvPr/>
        </p:nvGrpSpPr>
        <p:grpSpPr bwMode="auto">
          <a:xfrm>
            <a:off x="155575" y="3798888"/>
            <a:ext cx="762000" cy="665162"/>
            <a:chOff x="1110" y="2656"/>
            <a:chExt cx="1549" cy="1351"/>
          </a:xfrm>
        </p:grpSpPr>
        <p:sp>
          <p:nvSpPr>
            <p:cNvPr id="7189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0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1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183" name="Text Box 13"/>
          <p:cNvSpPr txBox="1">
            <a:spLocks noChangeArrowheads="1"/>
          </p:cNvSpPr>
          <p:nvPr/>
        </p:nvSpPr>
        <p:spPr bwMode="gray">
          <a:xfrm>
            <a:off x="414338" y="384968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4</a:t>
            </a:r>
            <a:endParaRPr lang="en-US" sz="2400" b="1">
              <a:solidFill>
                <a:srgbClr val="FFFFFF"/>
              </a:solidFill>
            </a:endParaRPr>
          </a:p>
        </p:txBody>
      </p:sp>
      <p:grpSp>
        <p:nvGrpSpPr>
          <p:cNvPr id="7184" name="Group 3"/>
          <p:cNvGrpSpPr>
            <a:grpSpLocks/>
          </p:cNvGrpSpPr>
          <p:nvPr/>
        </p:nvGrpSpPr>
        <p:grpSpPr bwMode="auto">
          <a:xfrm>
            <a:off x="188913" y="6119813"/>
            <a:ext cx="762000" cy="665162"/>
            <a:chOff x="1110" y="2656"/>
            <a:chExt cx="1549" cy="1351"/>
          </a:xfrm>
        </p:grpSpPr>
        <p:sp>
          <p:nvSpPr>
            <p:cNvPr id="718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8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85" name="Text Box 13"/>
          <p:cNvSpPr txBox="1">
            <a:spLocks noChangeArrowheads="1"/>
          </p:cNvSpPr>
          <p:nvPr/>
        </p:nvSpPr>
        <p:spPr bwMode="gray">
          <a:xfrm>
            <a:off x="358775" y="6162675"/>
            <a:ext cx="36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7</a:t>
            </a:r>
            <a:endParaRPr lang="en-US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трелка вправо 29"/>
          <p:cNvSpPr/>
          <p:nvPr/>
        </p:nvSpPr>
        <p:spPr>
          <a:xfrm rot="17765368">
            <a:off x="6761957" y="1680369"/>
            <a:ext cx="1363662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3816696">
            <a:off x="1270793" y="2672557"/>
            <a:ext cx="957263" cy="482600"/>
          </a:xfrm>
          <a:prstGeom prst="rightArrow">
            <a:avLst>
              <a:gd name="adj1" fmla="val 426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20165086">
            <a:off x="6423025" y="5699125"/>
            <a:ext cx="852488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197" name="Заголовок 1"/>
          <p:cNvSpPr>
            <a:spLocks noGrp="1"/>
          </p:cNvSpPr>
          <p:nvPr>
            <p:ph type="title"/>
          </p:nvPr>
        </p:nvSpPr>
        <p:spPr>
          <a:xfrm>
            <a:off x="1247775" y="185738"/>
            <a:ext cx="6934200" cy="882650"/>
          </a:xfrm>
        </p:spPr>
        <p:txBody>
          <a:bodyPr/>
          <a:lstStyle/>
          <a:p>
            <a:r>
              <a:rPr lang="en-US" sz="3200" b="1" i="1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en-US" sz="3200" b="1" i="1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sz="3200" smtClean="0">
              <a:solidFill>
                <a:srgbClr val="C00000"/>
              </a:solidFill>
            </a:endParaRPr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199" name="Group 3"/>
          <p:cNvGrpSpPr>
            <a:grpSpLocks/>
          </p:cNvGrpSpPr>
          <p:nvPr/>
        </p:nvGrpSpPr>
        <p:grpSpPr bwMode="auto">
          <a:xfrm>
            <a:off x="265113" y="377825"/>
            <a:ext cx="7540625" cy="6361113"/>
            <a:chOff x="586" y="61"/>
            <a:chExt cx="4750" cy="4007"/>
          </a:xfrm>
        </p:grpSpPr>
        <p:sp>
          <p:nvSpPr>
            <p:cNvPr id="8213" name="Freeform 4"/>
            <p:cNvSpPr>
              <a:spLocks noEditPoints="1"/>
            </p:cNvSpPr>
            <p:nvPr/>
          </p:nvSpPr>
          <p:spPr bwMode="gray">
            <a:xfrm rot="-1358056">
              <a:off x="1357" y="1861"/>
              <a:ext cx="3839" cy="1527"/>
            </a:xfrm>
            <a:custGeom>
              <a:avLst/>
              <a:gdLst>
                <a:gd name="T0" fmla="*/ 1311 w 4040"/>
                <a:gd name="T1" fmla="*/ 4 h 1888"/>
                <a:gd name="T2" fmla="*/ 957 w 4040"/>
                <a:gd name="T3" fmla="*/ 26 h 1888"/>
                <a:gd name="T4" fmla="*/ 642 w 4040"/>
                <a:gd name="T5" fmla="*/ 63 h 1888"/>
                <a:gd name="T6" fmla="*/ 376 w 4040"/>
                <a:gd name="T7" fmla="*/ 115 h 1888"/>
                <a:gd name="T8" fmla="*/ 175 w 4040"/>
                <a:gd name="T9" fmla="*/ 176 h 1888"/>
                <a:gd name="T10" fmla="*/ 45 w 4040"/>
                <a:gd name="T11" fmla="*/ 248 h 1888"/>
                <a:gd name="T12" fmla="*/ 0 w 4040"/>
                <a:gd name="T13" fmla="*/ 327 h 1888"/>
                <a:gd name="T14" fmla="*/ 45 w 4040"/>
                <a:gd name="T15" fmla="*/ 405 h 1888"/>
                <a:gd name="T16" fmla="*/ 175 w 4040"/>
                <a:gd name="T17" fmla="*/ 477 h 1888"/>
                <a:gd name="T18" fmla="*/ 376 w 4040"/>
                <a:gd name="T19" fmla="*/ 539 h 1888"/>
                <a:gd name="T20" fmla="*/ 642 w 4040"/>
                <a:gd name="T21" fmla="*/ 590 h 1888"/>
                <a:gd name="T22" fmla="*/ 957 w 4040"/>
                <a:gd name="T23" fmla="*/ 628 h 1888"/>
                <a:gd name="T24" fmla="*/ 1311 w 4040"/>
                <a:gd name="T25" fmla="*/ 649 h 1888"/>
                <a:gd name="T26" fmla="*/ 1694 w 4040"/>
                <a:gd name="T27" fmla="*/ 652 h 1888"/>
                <a:gd name="T28" fmla="*/ 2060 w 4040"/>
                <a:gd name="T29" fmla="*/ 637 h 1888"/>
                <a:gd name="T30" fmla="*/ 2389 w 4040"/>
                <a:gd name="T31" fmla="*/ 604 h 1888"/>
                <a:gd name="T32" fmla="*/ 2671 w 4040"/>
                <a:gd name="T33" fmla="*/ 558 h 1888"/>
                <a:gd name="T34" fmla="*/ 2895 w 4040"/>
                <a:gd name="T35" fmla="*/ 499 h 1888"/>
                <a:gd name="T36" fmla="*/ 3051 w 4040"/>
                <a:gd name="T37" fmla="*/ 430 h 1888"/>
                <a:gd name="T38" fmla="*/ 3125 w 4040"/>
                <a:gd name="T39" fmla="*/ 354 h 1888"/>
                <a:gd name="T40" fmla="*/ 3110 w 4040"/>
                <a:gd name="T41" fmla="*/ 273 h 1888"/>
                <a:gd name="T42" fmla="*/ 3008 w 4040"/>
                <a:gd name="T43" fmla="*/ 200 h 1888"/>
                <a:gd name="T44" fmla="*/ 2827 w 4040"/>
                <a:gd name="T45" fmla="*/ 133 h 1888"/>
                <a:gd name="T46" fmla="*/ 2583 w 4040"/>
                <a:gd name="T47" fmla="*/ 79 h 1888"/>
                <a:gd name="T48" fmla="*/ 2284 w 4040"/>
                <a:gd name="T49" fmla="*/ 37 h 1888"/>
                <a:gd name="T50" fmla="*/ 1941 w 4040"/>
                <a:gd name="T51" fmla="*/ 10 h 1888"/>
                <a:gd name="T52" fmla="*/ 1565 w 4040"/>
                <a:gd name="T53" fmla="*/ 0 h 1888"/>
                <a:gd name="T54" fmla="*/ 1244 w 4040"/>
                <a:gd name="T55" fmla="*/ 601 h 1888"/>
                <a:gd name="T56" fmla="*/ 902 w 4040"/>
                <a:gd name="T57" fmla="*/ 581 h 1888"/>
                <a:gd name="T58" fmla="*/ 601 w 4040"/>
                <a:gd name="T59" fmla="*/ 546 h 1888"/>
                <a:gd name="T60" fmla="*/ 353 w 4040"/>
                <a:gd name="T61" fmla="*/ 497 h 1888"/>
                <a:gd name="T62" fmla="*/ 173 w 4040"/>
                <a:gd name="T63" fmla="*/ 438 h 1888"/>
                <a:gd name="T64" fmla="*/ 68 w 4040"/>
                <a:gd name="T65" fmla="*/ 372 h 1888"/>
                <a:gd name="T66" fmla="*/ 53 w 4040"/>
                <a:gd name="T67" fmla="*/ 299 h 1888"/>
                <a:gd name="T68" fmla="*/ 129 w 4040"/>
                <a:gd name="T69" fmla="*/ 230 h 1888"/>
                <a:gd name="T70" fmla="*/ 286 w 4040"/>
                <a:gd name="T71" fmla="*/ 168 h 1888"/>
                <a:gd name="T72" fmla="*/ 513 w 4040"/>
                <a:gd name="T73" fmla="*/ 116 h 1888"/>
                <a:gd name="T74" fmla="*/ 796 w 4040"/>
                <a:gd name="T75" fmla="*/ 77 h 1888"/>
                <a:gd name="T76" fmla="*/ 1127 w 4040"/>
                <a:gd name="T77" fmla="*/ 51 h 1888"/>
                <a:gd name="T78" fmla="*/ 1489 w 4040"/>
                <a:gd name="T79" fmla="*/ 41 h 1888"/>
                <a:gd name="T80" fmla="*/ 1854 w 4040"/>
                <a:gd name="T81" fmla="*/ 51 h 1888"/>
                <a:gd name="T82" fmla="*/ 2184 w 4040"/>
                <a:gd name="T83" fmla="*/ 77 h 1888"/>
                <a:gd name="T84" fmla="*/ 2467 w 4040"/>
                <a:gd name="T85" fmla="*/ 116 h 1888"/>
                <a:gd name="T86" fmla="*/ 2694 w 4040"/>
                <a:gd name="T87" fmla="*/ 168 h 1888"/>
                <a:gd name="T88" fmla="*/ 2852 w 4040"/>
                <a:gd name="T89" fmla="*/ 230 h 1888"/>
                <a:gd name="T90" fmla="*/ 2927 w 4040"/>
                <a:gd name="T91" fmla="*/ 299 h 1888"/>
                <a:gd name="T92" fmla="*/ 2912 w 4040"/>
                <a:gd name="T93" fmla="*/ 372 h 1888"/>
                <a:gd name="T94" fmla="*/ 2806 w 4040"/>
                <a:gd name="T95" fmla="*/ 438 h 1888"/>
                <a:gd name="T96" fmla="*/ 2625 w 4040"/>
                <a:gd name="T97" fmla="*/ 497 h 1888"/>
                <a:gd name="T98" fmla="*/ 2378 w 4040"/>
                <a:gd name="T99" fmla="*/ 546 h 1888"/>
                <a:gd name="T100" fmla="*/ 2078 w 4040"/>
                <a:gd name="T101" fmla="*/ 581 h 1888"/>
                <a:gd name="T102" fmla="*/ 1735 w 4040"/>
                <a:gd name="T103" fmla="*/ 601 h 1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0"/>
                <a:gd name="T157" fmla="*/ 0 h 1888"/>
                <a:gd name="T158" fmla="*/ 4040 w 4040"/>
                <a:gd name="T159" fmla="*/ 1888 h 1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gray">
            <a:xfrm>
              <a:off x="1696" y="1244"/>
              <a:ext cx="1305" cy="10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gray">
            <a:xfrm>
              <a:off x="2161" y="2913"/>
              <a:ext cx="1206" cy="1155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gray">
            <a:xfrm>
              <a:off x="3487" y="2667"/>
              <a:ext cx="1245" cy="1151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4057" y="1350"/>
              <a:ext cx="1279" cy="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18" name="Text Box 10"/>
            <p:cNvSpPr txBox="1">
              <a:spLocks noChangeArrowheads="1"/>
            </p:cNvSpPr>
            <p:nvPr/>
          </p:nvSpPr>
          <p:spPr bwMode="white">
            <a:xfrm>
              <a:off x="1901" y="1520"/>
              <a:ext cx="11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b="1" i="1">
                <a:solidFill>
                  <a:srgbClr val="FFFFFF"/>
                </a:solidFill>
                <a:latin typeface="Book Antiqua" pitchFamily="18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white">
            <a:xfrm>
              <a:off x="586" y="61"/>
              <a:ext cx="1443" cy="1415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</a:rPr>
                <a:t>Обмен опытом, профессиональная оценка деятельности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</a:rPr>
                <a:t>(Форумы,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</a:rPr>
                <a:t>Чаты,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</a:rPr>
                <a:t>Комментарии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</a:rPr>
                <a:t>Видеоконференции)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endParaRPr>
            </a:p>
          </p:txBody>
        </p:sp>
        <p:sp>
          <p:nvSpPr>
            <p:cNvPr id="8220" name="Text Box 12"/>
            <p:cNvSpPr txBox="1">
              <a:spLocks noChangeArrowheads="1"/>
            </p:cNvSpPr>
            <p:nvPr/>
          </p:nvSpPr>
          <p:spPr bwMode="white">
            <a:xfrm>
              <a:off x="3746" y="1475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800" b="1" i="1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8221" name="Text Box 13"/>
            <p:cNvSpPr txBox="1">
              <a:spLocks noChangeArrowheads="1"/>
            </p:cNvSpPr>
            <p:nvPr/>
          </p:nvSpPr>
          <p:spPr bwMode="white">
            <a:xfrm>
              <a:off x="3403" y="3005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800" b="1" i="1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8222" name="Text Box 14"/>
            <p:cNvSpPr txBox="1">
              <a:spLocks noChangeArrowheads="1"/>
            </p:cNvSpPr>
            <p:nvPr/>
          </p:nvSpPr>
          <p:spPr bwMode="white">
            <a:xfrm>
              <a:off x="1631" y="3230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400" b="1" i="1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6166" name="Text Box 15"/>
            <p:cNvSpPr txBox="1">
              <a:spLocks noChangeArrowheads="1"/>
            </p:cNvSpPr>
            <p:nvPr/>
          </p:nvSpPr>
          <p:spPr bwMode="auto">
            <a:xfrm>
              <a:off x="2389" y="1931"/>
              <a:ext cx="207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40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Сетевое сообщество</a:t>
              </a:r>
              <a:endPara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8224" name="Text Box 18"/>
            <p:cNvSpPr txBox="1">
              <a:spLocks noChangeArrowheads="1"/>
            </p:cNvSpPr>
            <p:nvPr/>
          </p:nvSpPr>
          <p:spPr bwMode="auto">
            <a:xfrm>
              <a:off x="960" y="1392"/>
              <a:ext cx="12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16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3" name="Text Box 11"/>
          <p:cNvSpPr txBox="1">
            <a:spLocks noChangeArrowheads="1"/>
          </p:cNvSpPr>
          <p:nvPr/>
        </p:nvSpPr>
        <p:spPr bwMode="white">
          <a:xfrm>
            <a:off x="7031038" y="4624388"/>
            <a:ext cx="2009775" cy="18161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Материалы для работы,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Методическая копилка,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Экономия времени,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  Обобщение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1F497D">
                  <a:lumMod val="50000"/>
                </a:srgbClr>
              </a:solidFill>
              <a:latin typeface="Book Antiqua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white">
          <a:xfrm>
            <a:off x="6888163" y="438150"/>
            <a:ext cx="2152650" cy="83026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Повышение квалификации,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Полезный опыт</a:t>
            </a:r>
            <a:endParaRPr lang="en-US" sz="1600" b="1" i="1" dirty="0">
              <a:solidFill>
                <a:srgbClr val="1F497D">
                  <a:lumMod val="50000"/>
                </a:srgbClr>
              </a:solidFill>
              <a:latin typeface="Bookman Old Style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white">
          <a:xfrm>
            <a:off x="427038" y="5278438"/>
            <a:ext cx="1889125" cy="15700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Трансляция собственного опыта,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Повышение квалификации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Портфолио</a:t>
            </a:r>
            <a:endParaRPr lang="en-US" sz="1600" b="1" i="1" dirty="0">
              <a:solidFill>
                <a:srgbClr val="1F497D">
                  <a:lumMod val="50000"/>
                </a:srgbClr>
              </a:solidFill>
              <a:latin typeface="Bookman Old Style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0490480">
            <a:off x="2335213" y="6265863"/>
            <a:ext cx="860425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204" name="Прямоугольник 1"/>
          <p:cNvSpPr>
            <a:spLocks noChangeArrowheads="1"/>
          </p:cNvSpPr>
          <p:nvPr/>
        </p:nvSpPr>
        <p:spPr bwMode="auto">
          <a:xfrm>
            <a:off x="1955800" y="2789238"/>
            <a:ext cx="2225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Профессиональное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общение </a:t>
            </a:r>
          </a:p>
        </p:txBody>
      </p:sp>
      <p:sp>
        <p:nvSpPr>
          <p:cNvPr id="8205" name="Прямоугольник 2"/>
          <p:cNvSpPr>
            <a:spLocks noChangeArrowheads="1"/>
          </p:cNvSpPr>
          <p:nvPr/>
        </p:nvSpPr>
        <p:spPr bwMode="auto">
          <a:xfrm>
            <a:off x="5902325" y="2884488"/>
            <a:ext cx="1931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дистанционное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обучение</a:t>
            </a:r>
          </a:p>
        </p:txBody>
      </p:sp>
      <p:sp>
        <p:nvSpPr>
          <p:cNvPr id="8206" name="Прямоугольник 3"/>
          <p:cNvSpPr>
            <a:spLocks noChangeArrowheads="1"/>
          </p:cNvSpPr>
          <p:nvPr/>
        </p:nvSpPr>
        <p:spPr bwMode="auto">
          <a:xfrm>
            <a:off x="1436688" y="530066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создание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 собственных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электронных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страниц </a:t>
            </a:r>
          </a:p>
        </p:txBody>
      </p:sp>
      <p:sp>
        <p:nvSpPr>
          <p:cNvPr id="8207" name="Прямоугольник 4"/>
          <p:cNvSpPr>
            <a:spLocks noChangeArrowheads="1"/>
          </p:cNvSpPr>
          <p:nvPr/>
        </p:nvSpPr>
        <p:spPr bwMode="auto">
          <a:xfrm>
            <a:off x="3611563" y="4660900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Book Antiqua" pitchFamily="18" charset="0"/>
              </a:rPr>
              <a:t>пользование </a:t>
            </a:r>
          </a:p>
          <a:p>
            <a:pPr algn="ctr"/>
            <a:r>
              <a:rPr lang="ru-RU" b="1" i="1" dirty="0">
                <a:latin typeface="Book Antiqua" pitchFamily="18" charset="0"/>
              </a:rPr>
              <a:t>доступными </a:t>
            </a:r>
          </a:p>
          <a:p>
            <a:pPr algn="ctr"/>
            <a:r>
              <a:rPr lang="ru-RU" b="1" i="1" dirty="0">
                <a:latin typeface="Book Antiqua" pitchFamily="18" charset="0"/>
              </a:rPr>
              <a:t>материалами</a:t>
            </a:r>
          </a:p>
          <a:p>
            <a:pPr algn="ctr"/>
            <a:r>
              <a:rPr lang="ru-RU" b="1" i="1" dirty="0">
                <a:latin typeface="Book Antiqua" pitchFamily="18" charset="0"/>
              </a:rPr>
              <a:t> в библиотеке </a:t>
            </a:r>
          </a:p>
          <a:p>
            <a:pPr algn="ctr"/>
            <a:r>
              <a:rPr lang="ru-RU" b="1" i="1" dirty="0">
                <a:latin typeface="Book Antiqua" pitchFamily="18" charset="0"/>
              </a:rPr>
              <a:t>сообщества; </a:t>
            </a:r>
          </a:p>
        </p:txBody>
      </p:sp>
      <p:sp>
        <p:nvSpPr>
          <p:cNvPr id="8208" name="Oval 6"/>
          <p:cNvSpPr>
            <a:spLocks noChangeArrowheads="1"/>
          </p:cNvSpPr>
          <p:nvPr/>
        </p:nvSpPr>
        <p:spPr bwMode="gray">
          <a:xfrm>
            <a:off x="3835400" y="1127125"/>
            <a:ext cx="2071688" cy="17145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34925">
            <a:solidFill>
              <a:schemeClr val="tx1"/>
            </a:solidFill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09" name="Прямоугольник 32"/>
          <p:cNvSpPr>
            <a:spLocks noChangeArrowheads="1"/>
          </p:cNvSpPr>
          <p:nvPr/>
        </p:nvSpPr>
        <p:spPr bwMode="auto">
          <a:xfrm>
            <a:off x="3779838" y="1497013"/>
            <a:ext cx="2182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Размещение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своих материалов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white">
          <a:xfrm>
            <a:off x="3454400" y="-22225"/>
            <a:ext cx="2751138" cy="116998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Трансляция собственного опыта,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Повышение квалификации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solidFill>
                <a:srgbClr val="1F497D">
                  <a:lumMod val="50000"/>
                </a:srgbClr>
              </a:solidFill>
              <a:latin typeface="Bookman Old Style" pitchFamily="18" charset="0"/>
            </a:endParaRPr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gray">
          <a:xfrm>
            <a:off x="774700" y="3665538"/>
            <a:ext cx="2030413" cy="1785937"/>
          </a:xfrm>
          <a:prstGeom prst="ellipse">
            <a:avLst/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8212" name="Прямоугольник 35"/>
          <p:cNvSpPr>
            <a:spLocks noChangeArrowheads="1"/>
          </p:cNvSpPr>
          <p:nvPr/>
        </p:nvSpPr>
        <p:spPr bwMode="auto">
          <a:xfrm>
            <a:off x="723900" y="4257675"/>
            <a:ext cx="2328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Профессиональные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конкурсы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77800"/>
            <a:ext cx="3360738" cy="2520950"/>
          </a:xfrm>
          <a:prstGeom prst="rect">
            <a:avLst/>
          </a:prstGeom>
          <a:noFill/>
          <a:ln w="666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6192688" cy="119675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Сетевые сообщества</a:t>
            </a:r>
          </a:p>
        </p:txBody>
      </p:sp>
      <p:pic>
        <p:nvPicPr>
          <p:cNvPr id="11268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08325" y="961634"/>
            <a:ext cx="3767931" cy="2827729"/>
          </a:xfrm>
          <a:ln w="66675">
            <a:solidFill>
              <a:srgbClr val="0000FF"/>
            </a:solidFill>
          </a:ln>
        </p:spPr>
      </p:pic>
      <p:pic>
        <p:nvPicPr>
          <p:cNvPr id="11269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376488"/>
            <a:ext cx="3360737" cy="2520950"/>
          </a:xfrm>
          <a:prstGeom prst="rect">
            <a:avLst/>
          </a:prstGeom>
          <a:noFill/>
          <a:ln w="666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70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3468688"/>
            <a:ext cx="3360737" cy="2519362"/>
          </a:xfrm>
          <a:prstGeom prst="rect">
            <a:avLst/>
          </a:prstGeom>
          <a:noFill/>
          <a:ln w="666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71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698750"/>
            <a:ext cx="3149600" cy="2519363"/>
          </a:xfrm>
          <a:prstGeom prst="rect">
            <a:avLst/>
          </a:prstGeom>
          <a:noFill/>
          <a:ln w="666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72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4327525"/>
            <a:ext cx="3149600" cy="2520950"/>
          </a:xfrm>
          <a:prstGeom prst="rect">
            <a:avLst/>
          </a:prstGeom>
          <a:noFill/>
          <a:ln w="666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87363" y="115888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Сеть творческих учителей – </a:t>
            </a:r>
            <a:r>
              <a:rPr lang="ru-RU" sz="2400" b="1" i="1" u="sng" dirty="0" smtClean="0">
                <a:hlinkClick r:id="rId2"/>
              </a:rPr>
              <a:t>http://www.it-n.ru/</a:t>
            </a:r>
            <a:endParaRPr lang="ru-RU" sz="2400" b="1" i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r>
              <a:rPr lang="ru-RU" sz="1800" b="1" i="1" dirty="0" smtClean="0">
                <a:latin typeface="Book Antiqua" pitchFamily="18" charset="0"/>
              </a:rPr>
              <a:t>Крупнейший учительский Интернет-проект России - за сентябрь - октябрь2010 г. в среднем его посещало свыше 360 000 уникальных пользователей более чем из 90 стран мира.</a:t>
            </a:r>
          </a:p>
          <a:p>
            <a:r>
              <a:rPr lang="ru-RU" sz="1800" b="1" i="1" dirty="0" smtClean="0">
                <a:latin typeface="Book Antiqua" pitchFamily="18" charset="0"/>
              </a:rPr>
              <a:t>одна из крупнейших в Интернете библиотек авторских методических разработок (свыше 25 тысяч) </a:t>
            </a:r>
          </a:p>
          <a:p>
            <a:r>
              <a:rPr lang="ru-RU" sz="1800" b="1" i="1" dirty="0" smtClean="0">
                <a:latin typeface="Book Antiqua" pitchFamily="18" charset="0"/>
              </a:rPr>
              <a:t>Широкая площадка созидательного взаимодействия ПРОФЕССИОНАЛОВ -свыше 80% активной аудитории портала - учителя первой и высшей квалификационной категории, победители ПНПО, учителя-методисты.</a:t>
            </a:r>
          </a:p>
        </p:txBody>
      </p:sp>
      <p:pic>
        <p:nvPicPr>
          <p:cNvPr id="12292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14" y="3861048"/>
            <a:ext cx="3642789" cy="274199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293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2012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1229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Методические чтения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pic>
        <p:nvPicPr>
          <p:cNvPr id="7" name="Содержимое 3" descr="Безымянный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127051"/>
            <a:ext cx="4593766" cy="259407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Рисунок 4" descr="Безымянный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16" y="4221088"/>
            <a:ext cx="4392956" cy="2480586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Педсовет    </a:t>
            </a:r>
            <a:r>
              <a:rPr lang="ru-RU" sz="3600" b="1" i="1" u="sng" dirty="0" smtClean="0">
                <a:latin typeface="Book Antiqua" pitchFamily="18" charset="0"/>
                <a:hlinkClick r:id="rId2"/>
              </a:rPr>
              <a:t>http://pedsovet.org/</a:t>
            </a:r>
            <a:r>
              <a:rPr lang="ru-RU" sz="3600" b="1" i="1" dirty="0" smtClean="0">
                <a:latin typeface="Book Antiqua" pitchFamily="18" charset="0"/>
              </a:rPr>
              <a:t> </a:t>
            </a:r>
            <a:endParaRPr lang="ru-RU" sz="3600" b="1" i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/>
          <a:lstStyle/>
          <a:p>
            <a:r>
              <a:rPr lang="ru-RU" sz="1800" b="1" i="1" dirty="0" smtClean="0">
                <a:latin typeface="Book Antiqua" pitchFamily="18" charset="0"/>
              </a:rPr>
              <a:t>Интернет-педсовет – это безграничное пространство для общения учителей на расстоянии, это одна из форм дистанционной деятельности и возможность повышения профессиональной квалификации. Интернет-педсовет – это сетевое сообщество работников образования. Каждый год увеличивается число участников, учителя из разных городов и сёл делятся своим опытом работы, обсуждают волнующие их вопросы, имеют возможность напрямую общаться с авторами учебников, учёными, специалистами системы образования. </a:t>
            </a:r>
          </a:p>
        </p:txBody>
      </p:sp>
      <p:pic>
        <p:nvPicPr>
          <p:cNvPr id="15364" name="Picture 2" descr="ПЕДСОВЕТ: образование, учитель, шк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Объект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1297" y="3789041"/>
            <a:ext cx="3950863" cy="294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  <p:sp>
        <p:nvSpPr>
          <p:cNvPr id="1536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1208</Words>
  <Application>Microsoft Office PowerPoint</Application>
  <PresentationFormat>Экран (4:3)</PresentationFormat>
  <Paragraphs>229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1_Тема Office</vt:lpstr>
      <vt:lpstr>Формирование профессиональной среды учителя через сетевые педагогические сообщества</vt:lpstr>
      <vt:lpstr>Содержание</vt:lpstr>
      <vt:lpstr>Слайд 3</vt:lpstr>
      <vt:lpstr>Новые требования к современной школе</vt:lpstr>
      <vt:lpstr>Цели сетевого сообщества</vt:lpstr>
      <vt:lpstr> </vt:lpstr>
      <vt:lpstr>Сетевые сообщества</vt:lpstr>
      <vt:lpstr>Сеть творческих учителей – http://www.it-n.ru/</vt:lpstr>
      <vt:lpstr>Педсовет    http://pedsovet.org/ </vt:lpstr>
      <vt:lpstr>Открытый класс     http://www.openclass.ru/      </vt:lpstr>
      <vt:lpstr>Интернет государство учителей http://www.intergu.ru/ </vt:lpstr>
      <vt:lpstr>Слайд 12</vt:lpstr>
      <vt:lpstr>Слайд 13</vt:lpstr>
      <vt:lpstr>       Добро пожаловать в Сообщество учителей иностранного языка! Открываем сетевое сообщество  учителей иностранных языков Приглашаем учителей английского, немецкого и французского языков принять участие в работе нашего сообщества. Цели и задачи сообщества:  - обмен опытом в применении современных педагогических технологий, методов и приемов обучения иностранному языку;  - повышение профессионального мастерства учителей;  - создание методической библиотеки авторских работ;  - возможность общения с коллегами через форум, чат, почту.  В нашем сообществе вы можете:  - поделиться своими педагогическими идеями и находками;  - принять участие в обсуждении;  - открыть новую тему или задать свой вопрос на форуме;  - опубликовать свой авторский материал в Методической копилке или в разделе статей Традиции и инновации (для добавления материала зарегистрируйтесь). Наш адрес   www.abcd.3dn.ru          </vt:lpstr>
      <vt:lpstr>                    Интерактивный  научно-методический журнал  "Сообщество учителей английского языка" Tea4er.ru                            приглашает к сотрудничеству! </vt:lpstr>
      <vt:lpstr>Тематика журнала</vt:lpstr>
      <vt:lpstr>                 Дополнительные возможности для зарегистрированных пользователей портала: </vt:lpstr>
      <vt:lpstr>К критериям эффективного сетевого профессионального сообщества педагогов можно отнести: </vt:lpstr>
      <vt:lpstr>Слайд 19</vt:lpstr>
      <vt:lpstr>Почему  учитель неохотно вливается в сетевые сообщества? </vt:lpstr>
      <vt:lpstr>Слайд 21</vt:lpstr>
      <vt:lpstr>Факторы успешной работы</vt:lpstr>
      <vt:lpstr>Слайд 23</vt:lpstr>
      <vt:lpstr>Чтобы иметь возможность говорить конкретно о своем опыте по данному вопросу, надо  </vt:lpstr>
      <vt:lpstr>Направления развития и совершенствования  сетевых сообществ </vt:lpstr>
      <vt:lpstr>Слайд 26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Елена Куц</cp:lastModifiedBy>
  <cp:revision>96</cp:revision>
  <dcterms:created xsi:type="dcterms:W3CDTF">2012-10-07T12:11:50Z</dcterms:created>
  <dcterms:modified xsi:type="dcterms:W3CDTF">2015-02-10T17:43:27Z</dcterms:modified>
</cp:coreProperties>
</file>