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8" r:id="rId10"/>
    <p:sldId id="279" r:id="rId11"/>
    <p:sldId id="278" r:id="rId12"/>
    <p:sldId id="267" r:id="rId13"/>
    <p:sldId id="266" r:id="rId14"/>
    <p:sldId id="265" r:id="rId15"/>
    <p:sldId id="264" r:id="rId16"/>
    <p:sldId id="276" r:id="rId17"/>
    <p:sldId id="275" r:id="rId18"/>
    <p:sldId id="277" r:id="rId19"/>
    <p:sldId id="274" r:id="rId20"/>
    <p:sldId id="273" r:id="rId21"/>
    <p:sldId id="272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40000"/>
    <a:srgbClr val="C00040"/>
    <a:srgbClr val="D00028"/>
    <a:srgbClr val="A50021"/>
    <a:srgbClr val="FFFF93"/>
    <a:srgbClr val="009A46"/>
    <a:srgbClr val="33CC33"/>
    <a:srgbClr val="D00045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9A46"/>
            </a:solidFill>
          </c:spPr>
          <c:cat>
            <c:strRef>
              <c:f>Лист1!$A$4:$A$6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Лист1!$B$4:$B$6</c:f>
              <c:numCache>
                <c:formatCode>General</c:formatCode>
                <c:ptCount val="3"/>
                <c:pt idx="0">
                  <c:v>67.5</c:v>
                </c:pt>
                <c:pt idx="1">
                  <c:v>79.2</c:v>
                </c:pt>
                <c:pt idx="2">
                  <c:v>84.8</c:v>
                </c:pt>
              </c:numCache>
            </c:numRef>
          </c:val>
        </c:ser>
        <c:axId val="81697024"/>
        <c:axId val="48689152"/>
      </c:barChart>
      <c:catAx>
        <c:axId val="81697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689152"/>
        <c:crosses val="autoZero"/>
        <c:auto val="1"/>
        <c:lblAlgn val="ctr"/>
        <c:lblOffset val="100"/>
      </c:catAx>
      <c:valAx>
        <c:axId val="486891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697024"/>
        <c:crosses val="autoZero"/>
        <c:crossBetween val="between"/>
      </c:valAx>
    </c:plotArea>
    <c:plotVisOnly val="1"/>
  </c:chart>
  <c:spPr>
    <a:solidFill>
      <a:srgbClr val="FFFF93"/>
    </a:solidFill>
    <a:ln>
      <a:solidFill>
        <a:srgbClr val="A50021"/>
      </a:solidFill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hyperlink" Target="http://portfolio-edu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-detstve.ru/" TargetMode="External"/><Relationship Id="rId4" Type="http://schemas.openxmlformats.org/officeDocument/2006/relationships/hyperlink" Target="http://prezentacii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08720"/>
            <a:ext cx="3528392" cy="3734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solidFill>
                  <a:srgbClr val="C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Портфолио</a:t>
            </a:r>
            <a:r>
              <a:rPr lang="ru-RU" sz="3600" b="1" dirty="0" smtClean="0">
                <a:ln w="11430"/>
                <a:solidFill>
                  <a:srgbClr val="C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dirty="0" smtClean="0">
                <a:ln w="11430"/>
                <a:solidFill>
                  <a:srgbClr val="C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учителя музыки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C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МБОУ «Дыренская СОШ» </a:t>
            </a:r>
          </a:p>
          <a:p>
            <a:pPr algn="ctr"/>
            <a:r>
              <a:rPr lang="ru-RU" sz="2800" b="1" dirty="0" err="1" smtClean="0">
                <a:ln w="11430"/>
                <a:solidFill>
                  <a:srgbClr val="C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Аюшеевой</a:t>
            </a:r>
            <a:r>
              <a:rPr lang="ru-RU" sz="2800" b="1" dirty="0" smtClean="0">
                <a:ln w="11430"/>
                <a:solidFill>
                  <a:srgbClr val="C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Светланы </a:t>
            </a:r>
            <a:r>
              <a:rPr lang="ru-RU" sz="2800" b="1" dirty="0" err="1" smtClean="0">
                <a:ln w="11430"/>
                <a:solidFill>
                  <a:srgbClr val="C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Цыбиктуровны</a:t>
            </a:r>
            <a:endParaRPr lang="ru-RU" sz="2800" b="1" dirty="0">
              <a:ln w="11430"/>
              <a:solidFill>
                <a:srgbClr val="C4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Рисунок 4" descr="Я в очках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20072" y="836712"/>
            <a:ext cx="2837207" cy="399467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/>
          </p:cNvSpPr>
          <p:nvPr/>
        </p:nvSpPr>
        <p:spPr>
          <a:xfrm>
            <a:off x="395536" y="188640"/>
            <a:ext cx="8424936" cy="576362"/>
          </a:xfrm>
          <a:prstGeom prst="rect">
            <a:avLst/>
          </a:prstGeom>
          <a:noFill/>
          <a:ln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3.2.  Публикации</a:t>
            </a:r>
            <a:endParaRPr kumimoji="0" lang="ru-RU" sz="2800" b="1" i="1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3" name="Рисунок 2" descr="стать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764704"/>
            <a:ext cx="6984776" cy="5509119"/>
          </a:xfrm>
          <a:prstGeom prst="rect">
            <a:avLst/>
          </a:prstGeom>
        </p:spPr>
      </p:pic>
      <p:pic>
        <p:nvPicPr>
          <p:cNvPr id="4" name="Рисунок 3" descr="гр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764704"/>
            <a:ext cx="3865776" cy="5373216"/>
          </a:xfrm>
          <a:prstGeom prst="rect">
            <a:avLst/>
          </a:prstGeom>
        </p:spPr>
      </p:pic>
      <p:pic>
        <p:nvPicPr>
          <p:cNvPr id="7" name="Рисунок 6" descr="гр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4048" y="764704"/>
            <a:ext cx="3788595" cy="5373216"/>
          </a:xfrm>
          <a:prstGeom prst="rect">
            <a:avLst/>
          </a:prstGeom>
        </p:spPr>
      </p:pic>
      <p:pic>
        <p:nvPicPr>
          <p:cNvPr id="5" name="Рисунок 4" descr="гр1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7584" y="1124744"/>
            <a:ext cx="3816597" cy="5373216"/>
          </a:xfrm>
          <a:prstGeom prst="rect">
            <a:avLst/>
          </a:prstGeom>
        </p:spPr>
      </p:pic>
      <p:pic>
        <p:nvPicPr>
          <p:cNvPr id="6" name="Рисунок 5" descr="гр2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4008" y="1124744"/>
            <a:ext cx="3735400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/>
          </p:cNvSpPr>
          <p:nvPr/>
        </p:nvSpPr>
        <p:spPr>
          <a:xfrm>
            <a:off x="1043608" y="404664"/>
            <a:ext cx="7451725" cy="576362"/>
          </a:xfrm>
          <a:prstGeom prst="rect">
            <a:avLst/>
          </a:prstGeom>
          <a:noFill/>
          <a:ln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Результаты педагогической деятельности</a:t>
            </a:r>
            <a:r>
              <a:rPr kumimoji="0" lang="ru-RU" sz="28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4.1. Мониторинг качества знаний</a:t>
            </a:r>
            <a:endParaRPr kumimoji="0" lang="ru-RU" sz="2000" b="1" i="1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835696" y="2348880"/>
          <a:ext cx="561662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124744"/>
          <a:ext cx="8064896" cy="479856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32050"/>
                <a:gridCol w="792088"/>
                <a:gridCol w="1944216"/>
                <a:gridCol w="720080"/>
                <a:gridCol w="1944216"/>
                <a:gridCol w="1296144"/>
                <a:gridCol w="9361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№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Год 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ФИО 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Класс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НПК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Уровень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Место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2010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Аюшеев Аркадий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Первые шаги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Районный 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400" b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2011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Гармаева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Эржена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8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Шаг в будущее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Районный 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400" b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2010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Аюшеев Аркадий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Первые шаги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Республи-канский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5</a:t>
                      </a:r>
                      <a:endParaRPr lang="ru-RU" sz="1400" b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2011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Гармаева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Эржена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8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Шаг в будущее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0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Республи-канский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Участие 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5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2012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Бадмаев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Дандар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9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Шаг в будущее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Районный 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400" b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2012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Вачеланова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Настя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5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Здесь мой дом и здесь мое начало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Межрегио-нальный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400" b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7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2012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Рабжинов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Юрий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Открытым взглядом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Районный 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400" b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8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2013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Бадмаев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Дандар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10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Алые паруса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19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Всероссий-ский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0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Публи-кация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9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2013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Эрдыниева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Саяна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6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Памятники историко-культурного наследия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Междуна-родный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 txBox="1">
            <a:spLocks/>
          </p:cNvSpPr>
          <p:nvPr/>
        </p:nvSpPr>
        <p:spPr>
          <a:xfrm>
            <a:off x="1043608" y="404664"/>
            <a:ext cx="7451725" cy="576362"/>
          </a:xfrm>
          <a:prstGeom prst="rect">
            <a:avLst/>
          </a:prstGeom>
          <a:noFill/>
          <a:ln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4.2.  Результаты участия в НПК</a:t>
            </a:r>
            <a:r>
              <a:rPr kumimoji="0" lang="ru-RU" sz="28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р15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23528" y="260648"/>
            <a:ext cx="3024336" cy="4248472"/>
          </a:xfrm>
          <a:prstGeom prst="rect">
            <a:avLst/>
          </a:prstGeom>
          <a:ln w="38100" cap="sq">
            <a:solidFill>
              <a:srgbClr val="C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гр16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4211960" y="260648"/>
            <a:ext cx="2990135" cy="4248472"/>
          </a:xfrm>
          <a:prstGeom prst="rect">
            <a:avLst/>
          </a:prstGeom>
          <a:ln w="38100" cap="sq">
            <a:solidFill>
              <a:srgbClr val="C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Свидетельство Алаые паруса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1720" y="2204864"/>
            <a:ext cx="3024336" cy="4320480"/>
          </a:xfrm>
          <a:prstGeom prst="rect">
            <a:avLst/>
          </a:prstGeom>
          <a:ln w="38100" cap="sq">
            <a:solidFill>
              <a:srgbClr val="C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Эрдыниева Саян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96136" y="2213203"/>
            <a:ext cx="2971200" cy="4284757"/>
          </a:xfrm>
          <a:prstGeom prst="rect">
            <a:avLst/>
          </a:prstGeom>
          <a:ln w="28575" cap="sq">
            <a:solidFill>
              <a:srgbClr val="A5002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ишадаева Соелм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196752"/>
            <a:ext cx="2667319" cy="3816425"/>
          </a:xfrm>
          <a:prstGeom prst="rect">
            <a:avLst/>
          </a:prstGeom>
        </p:spPr>
      </p:pic>
      <p:sp>
        <p:nvSpPr>
          <p:cNvPr id="7" name="Rectangle 5"/>
          <p:cNvSpPr txBox="1">
            <a:spLocks/>
          </p:cNvSpPr>
          <p:nvPr/>
        </p:nvSpPr>
        <p:spPr>
          <a:xfrm>
            <a:off x="251520" y="188640"/>
            <a:ext cx="8640960" cy="576362"/>
          </a:xfrm>
          <a:prstGeom prst="rect">
            <a:avLst/>
          </a:prstGeom>
          <a:noFill/>
          <a:ln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4.3. Результаты участия моих учеников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в конкурсах различного уровня</a:t>
            </a:r>
            <a:r>
              <a:rPr kumimoji="0" lang="ru-RU" sz="28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8" name="Рисунок 7" descr="Боболоева Дар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75856" y="1196752"/>
            <a:ext cx="2736304" cy="3899059"/>
          </a:xfrm>
          <a:prstGeom prst="rect">
            <a:avLst/>
          </a:prstGeom>
        </p:spPr>
      </p:pic>
      <p:pic>
        <p:nvPicPr>
          <p:cNvPr id="10" name="Рисунок 9" descr="img0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00745" y="1196752"/>
            <a:ext cx="2675482" cy="3888432"/>
          </a:xfrm>
          <a:prstGeom prst="rect">
            <a:avLst/>
          </a:prstGeom>
        </p:spPr>
      </p:pic>
      <p:pic>
        <p:nvPicPr>
          <p:cNvPr id="12" name="Рисунок 11" descr="гр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1561" y="1556792"/>
            <a:ext cx="2760446" cy="3672408"/>
          </a:xfrm>
          <a:prstGeom prst="rect">
            <a:avLst/>
          </a:prstGeom>
        </p:spPr>
      </p:pic>
      <p:pic>
        <p:nvPicPr>
          <p:cNvPr id="14" name="Рисунок 13" descr="гр1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19873" y="1556792"/>
            <a:ext cx="2448272" cy="3744416"/>
          </a:xfrm>
          <a:prstGeom prst="rect">
            <a:avLst/>
          </a:prstGeom>
        </p:spPr>
      </p:pic>
      <p:pic>
        <p:nvPicPr>
          <p:cNvPr id="15" name="Рисунок 14" descr="гр1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940152" y="1556792"/>
            <a:ext cx="2664295" cy="3677762"/>
          </a:xfrm>
          <a:prstGeom prst="rect">
            <a:avLst/>
          </a:prstGeom>
        </p:spPr>
      </p:pic>
      <p:pic>
        <p:nvPicPr>
          <p:cNvPr id="16" name="Рисунок 15" descr="гр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79512" y="1916833"/>
            <a:ext cx="2704554" cy="3744416"/>
          </a:xfrm>
          <a:prstGeom prst="rect">
            <a:avLst/>
          </a:prstGeom>
        </p:spPr>
      </p:pic>
      <p:pic>
        <p:nvPicPr>
          <p:cNvPr id="17" name="Рисунок 16" descr="гр4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300192" y="1916832"/>
            <a:ext cx="2668835" cy="3744416"/>
          </a:xfrm>
          <a:prstGeom prst="rect">
            <a:avLst/>
          </a:prstGeom>
        </p:spPr>
      </p:pic>
      <p:pic>
        <p:nvPicPr>
          <p:cNvPr id="18" name="Рисунок 17" descr="гр5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163693" y="1916832"/>
            <a:ext cx="2812309" cy="3744416"/>
          </a:xfrm>
          <a:prstGeom prst="rect">
            <a:avLst/>
          </a:prstGeom>
        </p:spPr>
      </p:pic>
      <p:pic>
        <p:nvPicPr>
          <p:cNvPr id="19" name="Рисунок 18" descr="гр1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256150" y="2276872"/>
            <a:ext cx="2711791" cy="3600400"/>
          </a:xfrm>
          <a:prstGeom prst="rect">
            <a:avLst/>
          </a:prstGeom>
        </p:spPr>
      </p:pic>
      <p:pic>
        <p:nvPicPr>
          <p:cNvPr id="20" name="Рисунок 19" descr="гр6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286316" y="2276873"/>
            <a:ext cx="2854223" cy="3816424"/>
          </a:xfrm>
          <a:prstGeom prst="rect">
            <a:avLst/>
          </a:prstGeom>
        </p:spPr>
      </p:pic>
      <p:pic>
        <p:nvPicPr>
          <p:cNvPr id="21" name="Рисунок 20" descr="гр7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065028" y="2279435"/>
            <a:ext cx="2812645" cy="3741853"/>
          </a:xfrm>
          <a:prstGeom prst="rect">
            <a:avLst/>
          </a:prstGeom>
        </p:spPr>
      </p:pic>
      <p:pic>
        <p:nvPicPr>
          <p:cNvPr id="22" name="Рисунок 21" descr="гр8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3203848" y="2636912"/>
            <a:ext cx="2808312" cy="4008106"/>
          </a:xfrm>
          <a:prstGeom prst="rect">
            <a:avLst/>
          </a:prstGeom>
        </p:spPr>
      </p:pic>
      <p:pic>
        <p:nvPicPr>
          <p:cNvPr id="23" name="Рисунок 22" descr="Аюшеев Эрдыни2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6156176" y="2636912"/>
            <a:ext cx="2800062" cy="4005064"/>
          </a:xfrm>
          <a:prstGeom prst="rect">
            <a:avLst/>
          </a:prstGeom>
        </p:spPr>
      </p:pic>
      <p:pic>
        <p:nvPicPr>
          <p:cNvPr id="24" name="Рисунок 23" descr="Вачеланова Анастасия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323528" y="2636912"/>
            <a:ext cx="2766884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0"/>
                            </p:stCondLst>
                            <p:childTnLst>
                              <p:par>
                                <p:cTn id="4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000"/>
                            </p:stCondLst>
                            <p:childTnLst>
                              <p:par>
                                <p:cTn id="4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3000"/>
                            </p:stCondLst>
                            <p:childTnLst>
                              <p:par>
                                <p:cTn id="5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9000"/>
                            </p:stCondLst>
                            <p:childTnLst>
                              <p:par>
                                <p:cTn id="6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000"/>
                            </p:stCondLst>
                            <p:childTnLst>
                              <p:par>
                                <p:cTn id="6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шадаева Соелма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3452843" cy="4842985"/>
          </a:xfrm>
          <a:prstGeom prst="rect">
            <a:avLst/>
          </a:prstGeom>
        </p:spPr>
      </p:pic>
      <p:pic>
        <p:nvPicPr>
          <p:cNvPr id="3" name="Рисунок 2" descr="Боболоева Дар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64088" y="332656"/>
            <a:ext cx="3484169" cy="4924330"/>
          </a:xfrm>
          <a:prstGeom prst="rect">
            <a:avLst/>
          </a:prstGeom>
        </p:spPr>
      </p:pic>
      <p:pic>
        <p:nvPicPr>
          <p:cNvPr id="4" name="Рисунок 3" descr="Я помню Я горжусь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43808" y="620688"/>
            <a:ext cx="3623167" cy="5157192"/>
          </a:xfrm>
          <a:prstGeom prst="rect">
            <a:avLst/>
          </a:prstGeom>
        </p:spPr>
      </p:pic>
      <p:pic>
        <p:nvPicPr>
          <p:cNvPr id="5" name="Рисунок 4" descr="Ученик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9" y="1619855"/>
            <a:ext cx="3456383" cy="4922728"/>
          </a:xfrm>
          <a:prstGeom prst="rect">
            <a:avLst/>
          </a:prstGeom>
        </p:spPr>
      </p:pic>
      <p:pic>
        <p:nvPicPr>
          <p:cNvPr id="6" name="Рисунок 5" descr="Ученик Респ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436096" y="1646710"/>
            <a:ext cx="3413794" cy="4895873"/>
          </a:xfrm>
          <a:prstGeom prst="rect">
            <a:avLst/>
          </a:prstGeom>
        </p:spPr>
      </p:pic>
      <p:pic>
        <p:nvPicPr>
          <p:cNvPr id="8" name="Рисунок 7" descr="10312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843808" y="1628800"/>
            <a:ext cx="3574208" cy="501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/>
          </p:cNvSpPr>
          <p:nvPr/>
        </p:nvSpPr>
        <p:spPr>
          <a:xfrm>
            <a:off x="0" y="188640"/>
            <a:ext cx="9144000" cy="576362"/>
          </a:xfrm>
          <a:prstGeom prst="rect">
            <a:avLst/>
          </a:prstGeom>
          <a:noFill/>
          <a:ln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4.4. 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Уровень профессионального роста и творческих достижений</a:t>
            </a:r>
          </a:p>
          <a:p>
            <a:pPr algn="ctr"/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Поощрения и  награды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3" name="Рисунок 2" descr="img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984978"/>
            <a:ext cx="3960440" cy="5584990"/>
          </a:xfrm>
          <a:prstGeom prst="rect">
            <a:avLst/>
          </a:prstGeom>
        </p:spPr>
      </p:pic>
      <p:pic>
        <p:nvPicPr>
          <p:cNvPr id="4" name="Рисунок 3" descr="img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576" y="1262910"/>
            <a:ext cx="3869696" cy="5595090"/>
          </a:xfrm>
          <a:prstGeom prst="rect">
            <a:avLst/>
          </a:prstGeom>
        </p:spPr>
      </p:pic>
      <p:pic>
        <p:nvPicPr>
          <p:cNvPr id="6" name="Рисунок 5" descr="гр 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980728"/>
            <a:ext cx="4104456" cy="5584305"/>
          </a:xfrm>
          <a:prstGeom prst="rect">
            <a:avLst/>
          </a:prstGeom>
        </p:spPr>
      </p:pic>
      <p:pic>
        <p:nvPicPr>
          <p:cNvPr id="5" name="Рисунок 4" descr="100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76056" y="1291173"/>
            <a:ext cx="3864785" cy="5566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р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6056" y="404664"/>
            <a:ext cx="3784610" cy="5085184"/>
          </a:xfrm>
          <a:prstGeom prst="rect">
            <a:avLst/>
          </a:prstGeom>
          <a:ln w="28575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Рисунок 1" descr="гр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836712"/>
            <a:ext cx="3820052" cy="5085184"/>
          </a:xfrm>
          <a:prstGeom prst="rect">
            <a:avLst/>
          </a:prstGeom>
          <a:ln w="28575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Рисунок 9" descr="гр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404664"/>
            <a:ext cx="3644845" cy="5085183"/>
          </a:xfrm>
          <a:prstGeom prst="rect">
            <a:avLst/>
          </a:prstGeom>
          <a:ln w="28575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гр2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5576" y="836712"/>
            <a:ext cx="3686099" cy="525658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" name="Рисунок 5" descr="гр2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259632" y="1340768"/>
            <a:ext cx="3640724" cy="5085184"/>
          </a:xfrm>
          <a:prstGeom prst="rect">
            <a:avLst/>
          </a:prstGeom>
          <a:ln w="28575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гр2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139952" y="1340768"/>
            <a:ext cx="3795306" cy="5085184"/>
          </a:xfrm>
          <a:prstGeom prst="rect">
            <a:avLst/>
          </a:prstGeom>
          <a:ln w="28575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 descr="гр24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691680" y="1556792"/>
            <a:ext cx="3790490" cy="5085184"/>
          </a:xfrm>
          <a:prstGeom prst="rect">
            <a:avLst/>
          </a:prstGeom>
          <a:ln w="28575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 descr="гр23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563888" y="1556792"/>
            <a:ext cx="3812340" cy="5085184"/>
          </a:xfrm>
          <a:prstGeom prst="rect">
            <a:avLst/>
          </a:prstGeom>
          <a:ln w="28575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 descr="гр28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915816" y="1772816"/>
            <a:ext cx="3748365" cy="5085184"/>
          </a:xfrm>
          <a:prstGeom prst="rect">
            <a:avLst/>
          </a:prstGeom>
          <a:ln w="28575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идетельство Алаые парус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764704"/>
            <a:ext cx="3361568" cy="4752417"/>
          </a:xfrm>
          <a:prstGeom prst="rect">
            <a:avLst/>
          </a:prstGeom>
          <a:ln w="38100" cap="sq">
            <a:solidFill>
              <a:srgbClr val="A5002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5"/>
          <p:cNvSpPr txBox="1">
            <a:spLocks/>
          </p:cNvSpPr>
          <p:nvPr/>
        </p:nvSpPr>
        <p:spPr>
          <a:xfrm>
            <a:off x="251520" y="188640"/>
            <a:ext cx="8640960" cy="576362"/>
          </a:xfrm>
          <a:prstGeom prst="rect">
            <a:avLst/>
          </a:prstGeom>
          <a:noFill/>
          <a:ln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4.5. Публикации моих учеников</a:t>
            </a:r>
            <a:endParaRPr kumimoji="0" lang="ru-RU" sz="2800" b="1" i="1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6096" y="764703"/>
            <a:ext cx="3207608" cy="4721199"/>
          </a:xfrm>
          <a:prstGeom prst="rect">
            <a:avLst/>
          </a:prstGeom>
          <a:ln w="38100" cap="sq">
            <a:solidFill>
              <a:srgbClr val="A5002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6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611560" y="980728"/>
            <a:ext cx="6192688" cy="489654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7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1619672" y="1268760"/>
            <a:ext cx="6789020" cy="496855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989 яяяя-1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467544" y="404664"/>
            <a:ext cx="2096219" cy="2784646"/>
          </a:xfrm>
          <a:prstGeom prst="rect">
            <a:avLst/>
          </a:prstGeom>
        </p:spPr>
      </p:pic>
      <p:pic>
        <p:nvPicPr>
          <p:cNvPr id="3" name="Рисунок 2" descr="DSC_4675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2915816" y="1052736"/>
            <a:ext cx="3107151" cy="2330280"/>
          </a:xfrm>
          <a:prstGeom prst="rect">
            <a:avLst/>
          </a:prstGeom>
        </p:spPr>
      </p:pic>
      <p:pic>
        <p:nvPicPr>
          <p:cNvPr id="4" name="Рисунок 3" descr="DSC_4581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6156176" y="260648"/>
            <a:ext cx="2801788" cy="2631077"/>
          </a:xfrm>
          <a:prstGeom prst="rect">
            <a:avLst/>
          </a:prstGeom>
        </p:spPr>
      </p:pic>
      <p:pic>
        <p:nvPicPr>
          <p:cNvPr id="5" name="Рисунок 4" descr="DSC_4624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251520" y="3861048"/>
            <a:ext cx="3096344" cy="2376264"/>
          </a:xfrm>
          <a:prstGeom prst="rect">
            <a:avLst/>
          </a:prstGeom>
        </p:spPr>
      </p:pic>
      <p:pic>
        <p:nvPicPr>
          <p:cNvPr id="6" name="Рисунок 5" descr="PA250013.JP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5868144" y="3861048"/>
            <a:ext cx="2888052" cy="2165962"/>
          </a:xfrm>
          <a:prstGeom prst="rect">
            <a:avLst/>
          </a:prstGeom>
        </p:spPr>
      </p:pic>
      <p:sp>
        <p:nvSpPr>
          <p:cNvPr id="8" name="Rectangle 5"/>
          <p:cNvSpPr txBox="1">
            <a:spLocks/>
          </p:cNvSpPr>
          <p:nvPr/>
        </p:nvSpPr>
        <p:spPr>
          <a:xfrm>
            <a:off x="323528" y="188640"/>
            <a:ext cx="7920880" cy="576362"/>
          </a:xfrm>
          <a:prstGeom prst="rect">
            <a:avLst/>
          </a:prstGeom>
          <a:noFill/>
          <a:ln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5. </a:t>
            </a:r>
            <a:r>
              <a:rPr lang="ru-RU" sz="2800" b="1" i="1" spc="5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Фотогалерея</a:t>
            </a:r>
            <a:endParaRPr kumimoji="0" lang="ru-RU" sz="2800" b="1" i="1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140968"/>
            <a:ext cx="2843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C4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концерте, посвященному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350-летию добровольного вхождения Бурятии в состав России.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4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75856" y="3356992"/>
            <a:ext cx="21957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Сагаалган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2013.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4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и мой 6 класс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4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372200" y="2852936"/>
            <a:ext cx="22677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экскурсии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4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Иволгинскому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дацану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4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9512" y="6211669"/>
            <a:ext cx="3203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Международного фестиваля национальных культур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Найрамдалай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дугы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Дорога дружбы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4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563888" y="4149080"/>
            <a:ext cx="21237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Дипломант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степени районного конкурса исполнителей эстрадной песни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Наранай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туяа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Лучики солнца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Майорова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Тоня,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ученица 11 класса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4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97" grpId="0"/>
      <p:bldP spid="4098" grpId="0"/>
      <p:bldP spid="4099" grpId="0"/>
      <p:bldP spid="4100" grpId="0"/>
      <p:bldP spid="4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468313" y="476250"/>
            <a:ext cx="8243887" cy="62865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Georgia" pitchFamily="18" charset="0"/>
                <a:ea typeface="+mj-ea"/>
                <a:cs typeface="+mj-cs"/>
              </a:rPr>
              <a:t>Содержание</a:t>
            </a:r>
          </a:p>
        </p:txBody>
      </p:sp>
      <p:sp>
        <p:nvSpPr>
          <p:cNvPr id="4" name="AutoShape 48"/>
          <p:cNvSpPr>
            <a:spLocks noChangeArrowheads="1"/>
          </p:cNvSpPr>
          <p:nvPr/>
        </p:nvSpPr>
        <p:spPr bwMode="gray">
          <a:xfrm>
            <a:off x="2051720" y="5517232"/>
            <a:ext cx="4731424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Отзывы о работе учителя 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8"/>
          <p:cNvSpPr>
            <a:spLocks noChangeArrowheads="1"/>
          </p:cNvSpPr>
          <p:nvPr/>
        </p:nvSpPr>
        <p:spPr bwMode="gray">
          <a:xfrm>
            <a:off x="2627784" y="4725144"/>
            <a:ext cx="4968552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Фотогалерея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8"/>
          <p:cNvSpPr>
            <a:spLocks noChangeArrowheads="1"/>
          </p:cNvSpPr>
          <p:nvPr/>
        </p:nvSpPr>
        <p:spPr bwMode="gray">
          <a:xfrm>
            <a:off x="2915816" y="3861048"/>
            <a:ext cx="5471320" cy="5048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педагогической деятельности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8"/>
          <p:cNvSpPr>
            <a:spLocks noChangeArrowheads="1"/>
          </p:cNvSpPr>
          <p:nvPr/>
        </p:nvSpPr>
        <p:spPr bwMode="gray">
          <a:xfrm>
            <a:off x="2771775" y="2997200"/>
            <a:ext cx="5472633" cy="50323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Научно – методическая деятельность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8"/>
          <p:cNvSpPr>
            <a:spLocks noChangeArrowheads="1"/>
          </p:cNvSpPr>
          <p:nvPr/>
        </p:nvSpPr>
        <p:spPr bwMode="gray">
          <a:xfrm>
            <a:off x="2268538" y="2060575"/>
            <a:ext cx="5543822" cy="5048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>
              <a:buFontTx/>
              <a:buAutoNum type="arabicPeriod" startAt="2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и задачи профессиональной деятельности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8"/>
          <p:cNvSpPr>
            <a:spLocks noChangeArrowheads="1"/>
          </p:cNvSpPr>
          <p:nvPr/>
        </p:nvSpPr>
        <p:spPr bwMode="gray">
          <a:xfrm>
            <a:off x="1547664" y="1268760"/>
            <a:ext cx="4953642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99592" y="1340768"/>
            <a:ext cx="360040" cy="288032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547664" y="2204864"/>
            <a:ext cx="360040" cy="288032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051720" y="3068960"/>
            <a:ext cx="360040" cy="288032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267744" y="3933056"/>
            <a:ext cx="360040" cy="288032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979712" y="4797152"/>
            <a:ext cx="360040" cy="288032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259632" y="5589240"/>
            <a:ext cx="360040" cy="288032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891[1]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95536" y="404664"/>
            <a:ext cx="3096344" cy="2088232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2492896"/>
            <a:ext cx="3635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Открытое занятие по внеурочной деятельности во 2 классе на районном семинаре заместителей директоров по УВР.</a:t>
            </a:r>
            <a:r>
              <a:rPr lang="ru-RU" sz="1200" b="1" dirty="0" smtClean="0">
                <a:solidFill>
                  <a:srgbClr val="C4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ДОД ДЭЦ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Юктэ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4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эржен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0192" y="3356992"/>
            <a:ext cx="2259391" cy="3024336"/>
          </a:xfrm>
          <a:prstGeom prst="rect">
            <a:avLst/>
          </a:prstGeom>
        </p:spPr>
      </p:pic>
      <p:pic>
        <p:nvPicPr>
          <p:cNvPr id="5" name="Рисунок 4" descr="DSC_508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7543" y="3284984"/>
            <a:ext cx="5220581" cy="2880320"/>
          </a:xfrm>
          <a:prstGeom prst="rect">
            <a:avLst/>
          </a:prstGeom>
        </p:spPr>
      </p:pic>
      <p:pic>
        <p:nvPicPr>
          <p:cNvPr id="6" name="Рисунок 5" descr="IMG_368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83968" y="332656"/>
            <a:ext cx="4536504" cy="2573675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788024" y="2924944"/>
            <a:ext cx="36358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err="1" smtClean="0">
                <a:solidFill>
                  <a:srgbClr val="C40000"/>
                </a:solidFill>
                <a:latin typeface="Times New Roman" pitchFamily="18" charset="0"/>
                <a:cs typeface="Times New Roman" pitchFamily="18" charset="0"/>
              </a:rPr>
              <a:t>Сагаалган</a:t>
            </a:r>
            <a:r>
              <a:rPr lang="ru-RU" sz="1200" b="1" dirty="0" smtClean="0">
                <a:solidFill>
                  <a:srgbClr val="C40000"/>
                </a:solidFill>
                <a:latin typeface="Times New Roman" pitchFamily="18" charset="0"/>
                <a:cs typeface="Times New Roman" pitchFamily="18" charset="0"/>
              </a:rPr>
              <a:t> - 2014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4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23528" y="404664"/>
            <a:ext cx="4320480" cy="6120680"/>
          </a:xfrm>
          <a:prstGeom prst="rect">
            <a:avLst/>
          </a:prstGeom>
        </p:spPr>
      </p:pic>
      <p:pic>
        <p:nvPicPr>
          <p:cNvPr id="3" name="Рисунок 2" descr="отзыв род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4716016" y="392837"/>
            <a:ext cx="4175874" cy="6132507"/>
          </a:xfrm>
          <a:prstGeom prst="rect">
            <a:avLst/>
          </a:prstGeom>
        </p:spPr>
      </p:pic>
      <p:sp>
        <p:nvSpPr>
          <p:cNvPr id="4" name="Rectangle 5"/>
          <p:cNvSpPr txBox="1">
            <a:spLocks/>
          </p:cNvSpPr>
          <p:nvPr/>
        </p:nvSpPr>
        <p:spPr>
          <a:xfrm>
            <a:off x="1043608" y="188640"/>
            <a:ext cx="7451725" cy="432048"/>
          </a:xfrm>
          <a:prstGeom prst="rect">
            <a:avLst/>
          </a:prstGeom>
          <a:noFill/>
          <a:ln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6. Отзывы</a:t>
            </a:r>
            <a:r>
              <a:rPr kumimoji="0" lang="ru-RU" sz="20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1512" y="5373216"/>
            <a:ext cx="43924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C40000"/>
                </a:solidFill>
                <a:latin typeface="Georgia" pitchFamily="18" charset="0"/>
              </a:rPr>
              <a:t>      Мир будет счастлив только тогда, когда у каждого человека будет душа художника, иначе говоря, когда каждый человек будет находить радость в своем труде.</a:t>
            </a:r>
            <a:r>
              <a:rPr lang="ru-RU" sz="1400" i="1" dirty="0" smtClean="0">
                <a:solidFill>
                  <a:srgbClr val="C40000"/>
                </a:solidFill>
                <a:latin typeface="Georgia" pitchFamily="18" charset="0"/>
              </a:rPr>
              <a:t>                                                               О. Роден</a:t>
            </a:r>
            <a:endParaRPr lang="ru-RU" sz="1400" i="1" dirty="0">
              <a:solidFill>
                <a:srgbClr val="C4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692696"/>
            <a:ext cx="84249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источников: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lang="en-US" sz="2000" b="1" dirty="0" smtClean="0">
                <a:solidFill>
                  <a:srgbClr val="C4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http://portfolio-edu.ru</a:t>
            </a:r>
            <a:endParaRPr lang="ru-RU" sz="2000" b="1" dirty="0" smtClean="0">
              <a:solidFill>
                <a:srgbClr val="C4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4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Фон для презентации - </a:t>
            </a:r>
            <a:r>
              <a:rPr lang="en-US" sz="2000" b="1" dirty="0" smtClean="0">
                <a:solidFill>
                  <a:srgbClr val="C4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http://elenaranko.ucoz.ru</a:t>
            </a:r>
            <a:endParaRPr lang="ru-RU" sz="2000" b="1" dirty="0" smtClean="0">
              <a:solidFill>
                <a:srgbClr val="C4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</a:t>
            </a:r>
            <a:r>
              <a:rPr kumimoji="0" lang="ru-RU" sz="2000" b="1" i="0" strike="noStrike" cap="none" normalizeH="0" dirty="0" smtClean="0">
                <a:ln>
                  <a:noFill/>
                </a:ln>
                <a:solidFill>
                  <a:srgbClr val="C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C4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http://prezentacii.com</a:t>
            </a:r>
            <a:endParaRPr lang="ru-RU" sz="2000" b="1" dirty="0" smtClean="0">
              <a:solidFill>
                <a:srgbClr val="C4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baseline="0" dirty="0" smtClean="0">
                <a:solidFill>
                  <a:srgbClr val="C4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</a:t>
            </a:r>
            <a:r>
              <a:rPr lang="ru-RU" sz="2000" b="1" dirty="0" smtClean="0">
                <a:solidFill>
                  <a:srgbClr val="C4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C4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http://www.o-detstve.ru</a:t>
            </a:r>
            <a:endParaRPr lang="ru-RU" sz="2000" b="1" dirty="0" smtClean="0">
              <a:solidFill>
                <a:srgbClr val="C4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C4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284984"/>
            <a:ext cx="76931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Спасибо за внимание!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520" y="692696"/>
            <a:ext cx="8424936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/>
            <a:r>
              <a:rPr lang="ru-RU" b="1" u="sng" dirty="0" smtClean="0">
                <a:solidFill>
                  <a:srgbClr val="C40000"/>
                </a:solidFill>
                <a:latin typeface="Georgia" pitchFamily="18" charset="0"/>
              </a:rPr>
              <a:t>1.1</a:t>
            </a:r>
            <a:r>
              <a:rPr lang="ru-RU" b="1" u="sng" dirty="0">
                <a:solidFill>
                  <a:srgbClr val="C40000"/>
                </a:solidFill>
                <a:latin typeface="Georgia" pitchFamily="18" charset="0"/>
              </a:rPr>
              <a:t>. ФИО</a:t>
            </a:r>
            <a:r>
              <a:rPr lang="ru-RU" b="1" dirty="0">
                <a:solidFill>
                  <a:srgbClr val="C40000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C40000"/>
                </a:solidFill>
                <a:latin typeface="Georgia" pitchFamily="18" charset="0"/>
              </a:rPr>
              <a:t>– </a:t>
            </a:r>
            <a:r>
              <a:rPr lang="ru-RU" b="1" dirty="0" err="1" smtClean="0">
                <a:solidFill>
                  <a:srgbClr val="C40000"/>
                </a:solidFill>
                <a:latin typeface="Georgia" pitchFamily="18" charset="0"/>
              </a:rPr>
              <a:t>Аюшеева</a:t>
            </a:r>
            <a:r>
              <a:rPr lang="ru-RU" b="1" dirty="0" smtClean="0">
                <a:solidFill>
                  <a:srgbClr val="C40000"/>
                </a:solidFill>
                <a:latin typeface="Georgia" pitchFamily="18" charset="0"/>
              </a:rPr>
              <a:t> Светлана </a:t>
            </a:r>
            <a:r>
              <a:rPr lang="ru-RU" b="1" dirty="0" err="1" smtClean="0">
                <a:solidFill>
                  <a:srgbClr val="C40000"/>
                </a:solidFill>
                <a:latin typeface="Georgia" pitchFamily="18" charset="0"/>
              </a:rPr>
              <a:t>Цыбиктуровна</a:t>
            </a:r>
            <a:endParaRPr lang="ru-RU" b="1" dirty="0">
              <a:solidFill>
                <a:srgbClr val="C40000"/>
              </a:solidFill>
              <a:latin typeface="Georgia" pitchFamily="18" charset="0"/>
            </a:endParaRPr>
          </a:p>
          <a:p>
            <a:pPr marL="342900" indent="-342900" algn="ctr"/>
            <a:endParaRPr lang="ru-RU" dirty="0">
              <a:solidFill>
                <a:srgbClr val="C40000"/>
              </a:solidFill>
              <a:latin typeface="Georgia" pitchFamily="18" charset="0"/>
            </a:endParaRPr>
          </a:p>
          <a:p>
            <a:pPr marL="342900" indent="-342900"/>
            <a:r>
              <a:rPr lang="ru-RU" b="1" u="sng" dirty="0">
                <a:solidFill>
                  <a:srgbClr val="C40000"/>
                </a:solidFill>
                <a:latin typeface="Georgia" pitchFamily="18" charset="0"/>
              </a:rPr>
              <a:t>1.2.Дата </a:t>
            </a:r>
            <a:r>
              <a:rPr lang="ru-RU" b="1" u="sng" dirty="0" smtClean="0">
                <a:solidFill>
                  <a:srgbClr val="C40000"/>
                </a:solidFill>
                <a:latin typeface="Georgia" pitchFamily="18" charset="0"/>
              </a:rPr>
              <a:t>рождения</a:t>
            </a:r>
            <a:r>
              <a:rPr lang="ru-RU" dirty="0" smtClean="0">
                <a:solidFill>
                  <a:srgbClr val="C40000"/>
                </a:solidFill>
                <a:latin typeface="Georgia" pitchFamily="18" charset="0"/>
              </a:rPr>
              <a:t>: 09.06.1977 г.</a:t>
            </a:r>
            <a:endParaRPr lang="ru-RU" dirty="0">
              <a:solidFill>
                <a:srgbClr val="C40000"/>
              </a:solidFill>
              <a:latin typeface="Georgia" pitchFamily="18" charset="0"/>
            </a:endParaRPr>
          </a:p>
          <a:p>
            <a:pPr marL="342900" indent="-342900"/>
            <a:endParaRPr lang="ru-RU" dirty="0">
              <a:solidFill>
                <a:srgbClr val="C40000"/>
              </a:solidFill>
              <a:latin typeface="Georgia" pitchFamily="18" charset="0"/>
            </a:endParaRPr>
          </a:p>
          <a:p>
            <a:pPr marL="342900" indent="-342900"/>
            <a:r>
              <a:rPr lang="ru-RU" b="1" u="sng" dirty="0">
                <a:solidFill>
                  <a:srgbClr val="C40000"/>
                </a:solidFill>
                <a:latin typeface="Georgia" pitchFamily="18" charset="0"/>
              </a:rPr>
              <a:t>1.3.Образование</a:t>
            </a:r>
            <a:r>
              <a:rPr lang="ru-RU" dirty="0">
                <a:solidFill>
                  <a:srgbClr val="C40000"/>
                </a:solidFill>
                <a:latin typeface="Georgia" pitchFamily="18" charset="0"/>
              </a:rPr>
              <a:t>: </a:t>
            </a:r>
            <a:r>
              <a:rPr lang="ru-RU" dirty="0" smtClean="0">
                <a:solidFill>
                  <a:srgbClr val="C40000"/>
                </a:solidFill>
                <a:latin typeface="Georgia" pitchFamily="18" charset="0"/>
              </a:rPr>
              <a:t>Высшее</a:t>
            </a:r>
          </a:p>
          <a:p>
            <a:pPr marL="342900" indent="-342900"/>
            <a:r>
              <a:rPr lang="ru-RU" dirty="0" smtClean="0">
                <a:solidFill>
                  <a:srgbClr val="C40000"/>
                </a:solidFill>
                <a:latin typeface="Georgia" pitchFamily="18" charset="0"/>
              </a:rPr>
              <a:t>      </a:t>
            </a:r>
            <a:r>
              <a:rPr lang="ru-RU" dirty="0" err="1" smtClean="0">
                <a:solidFill>
                  <a:srgbClr val="C40000"/>
                </a:solidFill>
                <a:latin typeface="Georgia" pitchFamily="18" charset="0"/>
              </a:rPr>
              <a:t>Улан-Удэнский</a:t>
            </a:r>
            <a:r>
              <a:rPr lang="ru-RU" dirty="0" smtClean="0">
                <a:solidFill>
                  <a:srgbClr val="C40000"/>
                </a:solidFill>
                <a:latin typeface="Georgia" pitchFamily="18" charset="0"/>
              </a:rPr>
              <a:t> музыкальный колледж имени П.И. Чайковского, 2000 г., Бурятский Государственный Университет, 2007 г.</a:t>
            </a:r>
          </a:p>
          <a:p>
            <a:pPr marL="342900" indent="-342900"/>
            <a:endParaRPr lang="ru-RU" dirty="0">
              <a:solidFill>
                <a:srgbClr val="C40000"/>
              </a:solidFill>
              <a:latin typeface="Georgia" pitchFamily="18" charset="0"/>
            </a:endParaRPr>
          </a:p>
          <a:p>
            <a:pPr marL="342900" indent="-342900"/>
            <a:r>
              <a:rPr lang="ru-RU" b="1" u="sng" dirty="0">
                <a:solidFill>
                  <a:srgbClr val="C40000"/>
                </a:solidFill>
                <a:latin typeface="Georgia" pitchFamily="18" charset="0"/>
              </a:rPr>
              <a:t>1.4.Основное место </a:t>
            </a:r>
            <a:r>
              <a:rPr lang="ru-RU" b="1" u="sng" dirty="0" smtClean="0">
                <a:solidFill>
                  <a:srgbClr val="C40000"/>
                </a:solidFill>
                <a:latin typeface="Georgia" pitchFamily="18" charset="0"/>
              </a:rPr>
              <a:t>работы:</a:t>
            </a:r>
            <a:r>
              <a:rPr lang="ru-RU" dirty="0" smtClean="0">
                <a:solidFill>
                  <a:srgbClr val="C40000"/>
                </a:solidFill>
                <a:latin typeface="Georgia" pitchFamily="18" charset="0"/>
              </a:rPr>
              <a:t> МБОУ «Дыренская средняя общеобразовательная школа»</a:t>
            </a:r>
          </a:p>
          <a:p>
            <a:pPr marL="342900" indent="-342900"/>
            <a:r>
              <a:rPr lang="ru-RU" dirty="0" smtClean="0">
                <a:solidFill>
                  <a:srgbClr val="C40000"/>
                </a:solidFill>
                <a:latin typeface="Georgia" pitchFamily="18" charset="0"/>
              </a:rPr>
              <a:t>Юридический адрес: 671631 Республика Бурятия, </a:t>
            </a:r>
            <a:r>
              <a:rPr lang="ru-RU" dirty="0" err="1" smtClean="0">
                <a:solidFill>
                  <a:srgbClr val="C40000"/>
                </a:solidFill>
                <a:latin typeface="Georgia" pitchFamily="18" charset="0"/>
              </a:rPr>
              <a:t>Курумканский</a:t>
            </a:r>
            <a:r>
              <a:rPr lang="ru-RU" dirty="0" smtClean="0">
                <a:solidFill>
                  <a:srgbClr val="C40000"/>
                </a:solidFill>
                <a:latin typeface="Georgia" pitchFamily="18" charset="0"/>
              </a:rPr>
              <a:t> район, </a:t>
            </a:r>
          </a:p>
          <a:p>
            <a:pPr marL="342900" indent="-342900"/>
            <a:r>
              <a:rPr lang="ru-RU" dirty="0" smtClean="0">
                <a:solidFill>
                  <a:srgbClr val="C40000"/>
                </a:solidFill>
                <a:latin typeface="Georgia" pitchFamily="18" charset="0"/>
              </a:rPr>
              <a:t>село Алла, ул.Ленина 43</a:t>
            </a:r>
            <a:endParaRPr lang="uk-UA" dirty="0">
              <a:solidFill>
                <a:srgbClr val="C40000"/>
              </a:solidFill>
              <a:latin typeface="Georgia" pitchFamily="18" charset="0"/>
            </a:endParaRPr>
          </a:p>
          <a:p>
            <a:pPr marL="342900" indent="-342900"/>
            <a:endParaRPr lang="ru-RU" dirty="0">
              <a:solidFill>
                <a:srgbClr val="C40000"/>
              </a:solidFill>
              <a:latin typeface="Georgia" pitchFamily="18" charset="0"/>
            </a:endParaRPr>
          </a:p>
          <a:p>
            <a:pPr marL="342900" indent="-342900"/>
            <a:r>
              <a:rPr lang="ru-RU" b="1" u="sng" dirty="0">
                <a:solidFill>
                  <a:srgbClr val="C40000"/>
                </a:solidFill>
                <a:latin typeface="Georgia" pitchFamily="18" charset="0"/>
              </a:rPr>
              <a:t>1.5. Должность</a:t>
            </a:r>
            <a:r>
              <a:rPr lang="ru-RU" dirty="0">
                <a:solidFill>
                  <a:srgbClr val="C40000"/>
                </a:solidFill>
                <a:latin typeface="Georgia" pitchFamily="18" charset="0"/>
              </a:rPr>
              <a:t>: учитель </a:t>
            </a:r>
            <a:r>
              <a:rPr lang="ru-RU" dirty="0" smtClean="0">
                <a:solidFill>
                  <a:srgbClr val="C40000"/>
                </a:solidFill>
                <a:latin typeface="Georgia" pitchFamily="18" charset="0"/>
              </a:rPr>
              <a:t>музыки, искусства, МХК, педагог-организатор</a:t>
            </a:r>
            <a:endParaRPr lang="ru-RU" dirty="0">
              <a:solidFill>
                <a:srgbClr val="C40000"/>
              </a:solidFill>
              <a:latin typeface="Georgia" pitchFamily="18" charset="0"/>
            </a:endParaRPr>
          </a:p>
          <a:p>
            <a:pPr marL="342900" indent="-342900"/>
            <a:endParaRPr lang="ru-RU" dirty="0">
              <a:solidFill>
                <a:srgbClr val="C40000"/>
              </a:solidFill>
              <a:latin typeface="Georgia" pitchFamily="18" charset="0"/>
            </a:endParaRPr>
          </a:p>
          <a:p>
            <a:pPr marL="342900" indent="-342900"/>
            <a:r>
              <a:rPr lang="ru-RU" b="1" u="sng" dirty="0">
                <a:solidFill>
                  <a:srgbClr val="C40000"/>
                </a:solidFill>
                <a:latin typeface="Georgia" pitchFamily="18" charset="0"/>
              </a:rPr>
              <a:t>1.6.Педагогический стаж:</a:t>
            </a:r>
            <a:r>
              <a:rPr lang="ru-RU" dirty="0">
                <a:solidFill>
                  <a:srgbClr val="C4000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C40000"/>
                </a:solidFill>
                <a:latin typeface="Georgia" pitchFamily="18" charset="0"/>
              </a:rPr>
              <a:t>10 лет</a:t>
            </a:r>
            <a:endParaRPr lang="ru-RU" dirty="0">
              <a:solidFill>
                <a:srgbClr val="C40000"/>
              </a:solidFill>
              <a:latin typeface="Georgia" pitchFamily="18" charset="0"/>
            </a:endParaRPr>
          </a:p>
          <a:p>
            <a:pPr marL="342900" indent="-342900"/>
            <a:endParaRPr lang="ru-RU" dirty="0">
              <a:solidFill>
                <a:srgbClr val="C40000"/>
              </a:solidFill>
              <a:latin typeface="Georgia" pitchFamily="18" charset="0"/>
            </a:endParaRPr>
          </a:p>
          <a:p>
            <a:pPr marL="342900" indent="-342900"/>
            <a:r>
              <a:rPr lang="ru-RU" b="1" u="sng" dirty="0">
                <a:solidFill>
                  <a:srgbClr val="C40000"/>
                </a:solidFill>
                <a:latin typeface="Georgia" pitchFamily="18" charset="0"/>
              </a:rPr>
              <a:t>1.7. Классы, в которых работаю</a:t>
            </a:r>
            <a:r>
              <a:rPr lang="ru-RU" dirty="0">
                <a:solidFill>
                  <a:srgbClr val="C40000"/>
                </a:solidFill>
                <a:latin typeface="Georgia" pitchFamily="18" charset="0"/>
              </a:rPr>
              <a:t>: </a:t>
            </a:r>
            <a:r>
              <a:rPr lang="ru-RU" dirty="0" smtClean="0">
                <a:solidFill>
                  <a:srgbClr val="C40000"/>
                </a:solidFill>
                <a:latin typeface="Georgia" pitchFamily="18" charset="0"/>
              </a:rPr>
              <a:t>1-11 </a:t>
            </a:r>
            <a:endParaRPr lang="ru-RU" dirty="0">
              <a:solidFill>
                <a:srgbClr val="C40000"/>
              </a:solidFill>
              <a:latin typeface="Georgia" pitchFamily="18" charset="0"/>
            </a:endParaRPr>
          </a:p>
          <a:p>
            <a:pPr marL="342900" indent="-342900"/>
            <a:endParaRPr lang="ru-RU" dirty="0">
              <a:solidFill>
                <a:srgbClr val="C40000"/>
              </a:solidFill>
              <a:latin typeface="Georgia" pitchFamily="18" charset="0"/>
            </a:endParaRPr>
          </a:p>
          <a:p>
            <a:pPr marL="342900" indent="-342900"/>
            <a:r>
              <a:rPr lang="ru-RU" b="1" u="sng" dirty="0">
                <a:solidFill>
                  <a:srgbClr val="C40000"/>
                </a:solidFill>
                <a:latin typeface="Georgia" pitchFamily="18" charset="0"/>
              </a:rPr>
              <a:t>1.8. Квалификационная категория: </a:t>
            </a:r>
            <a:r>
              <a:rPr lang="ru-RU" dirty="0" smtClean="0">
                <a:solidFill>
                  <a:srgbClr val="C40000"/>
                </a:solidFill>
                <a:latin typeface="Georgia" pitchFamily="18" charset="0"/>
              </a:rPr>
              <a:t> Первая</a:t>
            </a:r>
            <a:endParaRPr lang="ru-RU" dirty="0">
              <a:solidFill>
                <a:srgbClr val="C40000"/>
              </a:solidFill>
              <a:latin typeface="Georgia" pitchFamily="18" charset="0"/>
            </a:endParaRPr>
          </a:p>
          <a:p>
            <a:pPr marL="342900" indent="-342900"/>
            <a:endParaRPr lang="ru-RU" sz="1600" dirty="0">
              <a:latin typeface="Times New Roman" pitchFamily="18" charset="0"/>
            </a:endParaRPr>
          </a:p>
        </p:txBody>
      </p:sp>
      <p:sp>
        <p:nvSpPr>
          <p:cNvPr id="3" name="Rectangle 5"/>
          <p:cNvSpPr txBox="1">
            <a:spLocks/>
          </p:cNvSpPr>
          <p:nvPr/>
        </p:nvSpPr>
        <p:spPr>
          <a:xfrm>
            <a:off x="1043608" y="188640"/>
            <a:ext cx="7451725" cy="576362"/>
          </a:xfrm>
          <a:prstGeom prst="rect">
            <a:avLst/>
          </a:prstGeom>
          <a:noFill/>
          <a:ln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1</a:t>
            </a:r>
            <a:r>
              <a:rPr kumimoji="0" lang="ru-RU" sz="28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.Общие сведения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 с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3" y="404664"/>
            <a:ext cx="5275312" cy="3673878"/>
          </a:xfrm>
          <a:prstGeom prst="rect">
            <a:avLst/>
          </a:prstGeom>
        </p:spPr>
      </p:pic>
      <p:pic>
        <p:nvPicPr>
          <p:cNvPr id="5" name="Рисунок 4" descr="Рисунок2 с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5381"/>
            <a:ext cx="4896544" cy="36068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75856" y="476672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C40000"/>
                </a:solidFill>
                <a:latin typeface="Georgia" pitchFamily="18" charset="0"/>
              </a:rPr>
              <a:t>      Мир будет счастлив только тогда, когда </a:t>
            </a:r>
          </a:p>
          <a:p>
            <a:r>
              <a:rPr lang="ru-RU" sz="1600" b="1" i="1" dirty="0" smtClean="0">
                <a:solidFill>
                  <a:srgbClr val="C40000"/>
                </a:solidFill>
                <a:latin typeface="Georgia" pitchFamily="18" charset="0"/>
              </a:rPr>
              <a:t>у каждого человека будет душа художника, иначе говоря, когда каждый человек будет находить радость в своем труде.</a:t>
            </a:r>
            <a:r>
              <a:rPr lang="ru-RU" sz="1600" i="1" dirty="0" smtClean="0">
                <a:solidFill>
                  <a:srgbClr val="C40000"/>
                </a:solidFill>
                <a:latin typeface="Georgia" pitchFamily="18" charset="0"/>
              </a:rPr>
              <a:t>                  </a:t>
            </a:r>
          </a:p>
          <a:p>
            <a:r>
              <a:rPr lang="ru-RU" sz="1600" i="1" dirty="0" smtClean="0">
                <a:solidFill>
                  <a:srgbClr val="C40000"/>
                </a:solidFill>
                <a:latin typeface="Georgia" pitchFamily="18" charset="0"/>
              </a:rPr>
              <a:t>                                                                                       О. Роден</a:t>
            </a:r>
            <a:endParaRPr lang="ru-RU" sz="1600" i="1" dirty="0">
              <a:solidFill>
                <a:srgbClr val="C4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7" y="1371952"/>
          <a:ext cx="8280920" cy="391938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384377"/>
                <a:gridCol w="1440160"/>
                <a:gridCol w="921336"/>
                <a:gridCol w="2535047"/>
              </a:tblGrid>
              <a:tr h="355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Названия  курсов</a:t>
                      </a:r>
                      <a:endParaRPr lang="ru-RU" sz="1600" b="1" dirty="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Сроки </a:t>
                      </a:r>
                      <a:r>
                        <a:rPr lang="ru-RU" sz="1600" b="1" dirty="0" err="1" smtClean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прохож-дения</a:t>
                      </a:r>
                      <a:endParaRPr lang="ru-RU" sz="1600" b="1" dirty="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Кол-во </a:t>
                      </a:r>
                      <a:r>
                        <a:rPr lang="ru-RU" sz="1600" b="1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часов</a:t>
                      </a:r>
                      <a:endParaRPr lang="ru-RU" sz="1600" b="1" dirty="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Название структур прослушанных курсов</a:t>
                      </a:r>
                      <a:endParaRPr lang="ru-RU" sz="1600" b="1" dirty="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</a:tr>
              <a:tr h="749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«Установка и администрирование пакета свободного программного обеспечения»</a:t>
                      </a:r>
                      <a:endParaRPr lang="ru-RU" sz="1600" dirty="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2009 г.</a:t>
                      </a:r>
                      <a:endParaRPr lang="ru-RU" sz="1600" dirty="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72 ч.</a:t>
                      </a:r>
                      <a:endParaRPr lang="ru-RU" sz="1600" dirty="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НОУ ДПО «Институт </a:t>
                      </a:r>
                      <a:r>
                        <a:rPr lang="ru-RU" sz="1600" dirty="0" err="1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АйТи</a:t>
                      </a: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»</a:t>
                      </a:r>
                      <a:endParaRPr lang="ru-RU" sz="1600" dirty="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</a:tr>
              <a:tr h="463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«Теория и методика обучения информатике»</a:t>
                      </a:r>
                      <a:endParaRPr lang="ru-RU" sz="160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06.12.2010-25.12.2010 г.</a:t>
                      </a:r>
                      <a:endParaRPr lang="ru-RU" sz="1600" dirty="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180 ч.</a:t>
                      </a:r>
                      <a:endParaRPr lang="ru-RU" sz="1600" dirty="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АОУ ДПО РБ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«</a:t>
                      </a:r>
                      <a:r>
                        <a:rPr lang="ru-RU" sz="1600" dirty="0" err="1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РИКУиО</a:t>
                      </a: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»</a:t>
                      </a:r>
                      <a:endParaRPr lang="ru-RU" sz="1600" dirty="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</a:tr>
              <a:tr h="485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«Мониторинг качества образовательного учреждения»</a:t>
                      </a:r>
                      <a:endParaRPr lang="ru-RU" sz="160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2011 г.</a:t>
                      </a:r>
                      <a:endParaRPr lang="ru-RU" sz="1600" dirty="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36 ч.</a:t>
                      </a:r>
                      <a:endParaRPr lang="ru-RU" sz="1600" dirty="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РЦМИТ </a:t>
                      </a:r>
                      <a:r>
                        <a:rPr lang="ru-RU" sz="1600" dirty="0" err="1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МОиН</a:t>
                      </a: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 Республики Бурятия</a:t>
                      </a:r>
                      <a:endParaRPr lang="ru-RU" sz="1600" dirty="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</a:tr>
              <a:tr h="695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«Современные подходы к организации отдыха детей и подростков»</a:t>
                      </a:r>
                      <a:endParaRPr lang="ru-RU" sz="160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15.02.2012-17.02.2012 г.</a:t>
                      </a:r>
                      <a:endParaRPr lang="ru-RU" sz="160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72 ч.</a:t>
                      </a:r>
                      <a:endParaRPr lang="ru-RU" sz="1600" dirty="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ГОУ СПО «БРПК»</a:t>
                      </a:r>
                      <a:endParaRPr lang="ru-RU" sz="1600" dirty="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</a:tr>
              <a:tr h="706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«Технология подготовки к мероприятиям по контролю и надзору </a:t>
                      </a:r>
                      <a:r>
                        <a:rPr lang="ru-RU" sz="1600" dirty="0" smtClean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в </a:t>
                      </a: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сфере образования»</a:t>
                      </a:r>
                      <a:endParaRPr lang="ru-RU" sz="1600" dirty="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18.03.13-27.03.2013 г.</a:t>
                      </a:r>
                      <a:endParaRPr lang="ru-RU" sz="1600" dirty="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72 ч.</a:t>
                      </a:r>
                      <a:endParaRPr lang="ru-RU" sz="160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АОУ ДПО РБ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«</a:t>
                      </a:r>
                      <a:r>
                        <a:rPr lang="ru-RU" sz="1600" dirty="0" err="1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РИКУиО</a:t>
                      </a:r>
                      <a:r>
                        <a:rPr lang="ru-RU" sz="1600" dirty="0">
                          <a:solidFill>
                            <a:srgbClr val="C40000"/>
                          </a:solidFill>
                          <a:latin typeface="Georgia" pitchFamily="18" charset="0"/>
                        </a:rPr>
                        <a:t>»</a:t>
                      </a:r>
                      <a:endParaRPr lang="ru-RU" sz="1600" dirty="0">
                        <a:solidFill>
                          <a:srgbClr val="C4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947" marR="57947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28700" y="620688"/>
            <a:ext cx="677942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1.9. Курсы повышения квалификации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ч1 с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404664"/>
            <a:ext cx="4759611" cy="3240360"/>
          </a:xfrm>
          <a:prstGeom prst="rect">
            <a:avLst/>
          </a:prstGeom>
        </p:spPr>
      </p:pic>
      <p:pic>
        <p:nvPicPr>
          <p:cNvPr id="4" name="Рисунок 3" descr="уч2 с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052736"/>
            <a:ext cx="4846510" cy="2304256"/>
          </a:xfrm>
          <a:prstGeom prst="rect">
            <a:avLst/>
          </a:prstGeom>
        </p:spPr>
      </p:pic>
      <p:pic>
        <p:nvPicPr>
          <p:cNvPr id="5" name="Рисунок 4" descr="уч3 с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772816"/>
            <a:ext cx="4838938" cy="2808312"/>
          </a:xfrm>
          <a:prstGeom prst="rect">
            <a:avLst/>
          </a:prstGeom>
        </p:spPr>
      </p:pic>
      <p:pic>
        <p:nvPicPr>
          <p:cNvPr id="6" name="Рисунок 5" descr="уч4 сж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315126"/>
            <a:ext cx="4608512" cy="3384376"/>
          </a:xfrm>
          <a:prstGeom prst="rect">
            <a:avLst/>
          </a:prstGeom>
        </p:spPr>
      </p:pic>
      <p:pic>
        <p:nvPicPr>
          <p:cNvPr id="2" name="Рисунок 1" descr="5 сж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75923" y="2924944"/>
            <a:ext cx="4800533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692696"/>
            <a:ext cx="784887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C40000"/>
                </a:solidFill>
                <a:latin typeface="Georgia" pitchFamily="18" charset="0"/>
                <a:ea typeface="Times New Roman" pitchFamily="18" charset="0"/>
                <a:cs typeface="Mangal" pitchFamily="18" charset="0"/>
              </a:rPr>
              <a:t>	В своей педагогической деятельности выделяю следующую цель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Georgia" pitchFamily="18" charset="0"/>
                <a:ea typeface="Times New Roman" pitchFamily="18" charset="0"/>
                <a:cs typeface="Mangal" pitchFamily="18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40000"/>
                </a:solidFill>
                <a:effectLst/>
                <a:latin typeface="Georgia" pitchFamily="18" charset="0"/>
                <a:ea typeface="DejaVu Sans"/>
                <a:cs typeface="Times New Roman" pitchFamily="18" charset="0"/>
              </a:rPr>
              <a:t>формирование музыкальной культуры учащихся, как неотъемлемой части общехудожественной, где важное значение имеет музыкально-эстетическое воспитание, которое предполагает формирование у личности способности восприятия, правильного понимания прекрасного в искусстве, выработке эстетического понятия, вкусов и идеалов, в развитии творческих задатков.</a:t>
            </a:r>
          </a:p>
          <a:p>
            <a:r>
              <a:rPr lang="ru-RU" sz="1600" dirty="0" smtClean="0">
                <a:solidFill>
                  <a:srgbClr val="C40000"/>
                </a:solidFill>
                <a:latin typeface="Georgia" pitchFamily="18" charset="0"/>
              </a:rPr>
              <a:t>	Для достижения цели решаются </a:t>
            </a:r>
            <a:r>
              <a:rPr lang="ru-RU" sz="1600" b="1" dirty="0" smtClean="0">
                <a:solidFill>
                  <a:srgbClr val="C40000"/>
                </a:solidFill>
                <a:latin typeface="Georgia" pitchFamily="18" charset="0"/>
              </a:rPr>
              <a:t>задачи:</a:t>
            </a:r>
            <a:endParaRPr lang="ru-RU" sz="1600" dirty="0" smtClean="0">
              <a:solidFill>
                <a:srgbClr val="C40000"/>
              </a:solidFill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40000"/>
                </a:solidFill>
                <a:latin typeface="Georgia" pitchFamily="18" charset="0"/>
              </a:rPr>
              <a:t>применять в обучении и воспитании современные образовательные технологии;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40000"/>
                </a:solidFill>
                <a:latin typeface="Georgia" pitchFamily="18" charset="0"/>
              </a:rPr>
              <a:t>организовать </a:t>
            </a:r>
            <a:r>
              <a:rPr lang="ru-RU" sz="1600" dirty="0" err="1" smtClean="0">
                <a:solidFill>
                  <a:srgbClr val="C40000"/>
                </a:solidFill>
                <a:latin typeface="Georgia" pitchFamily="18" charset="0"/>
              </a:rPr>
              <a:t>деятельностный</a:t>
            </a:r>
            <a:r>
              <a:rPr lang="ru-RU" sz="1600" dirty="0" smtClean="0">
                <a:solidFill>
                  <a:srgbClr val="C40000"/>
                </a:solidFill>
                <a:latin typeface="Georgia" pitchFamily="18" charset="0"/>
              </a:rPr>
              <a:t> характер обучения;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40000"/>
                </a:solidFill>
                <a:latin typeface="Georgia" pitchFamily="18" charset="0"/>
              </a:rPr>
              <a:t>развивать познавательный интерес к предмету через организацию внеклассной работы и повышать мотивацию к учению;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40000"/>
                </a:solidFill>
                <a:latin typeface="Georgia" pitchFamily="18" charset="0"/>
              </a:rPr>
              <a:t>выстраивать индивидуальную траекторию развития личности учащегося через систему личностно-ориентированного мониторинга, включающего изучение динамики и прогнозирование продвижения ребенка в зоне ближайшего развития;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40000"/>
                </a:solidFill>
                <a:latin typeface="Georgia" pitchFamily="18" charset="0"/>
              </a:rPr>
              <a:t>формировать навыки самостоятельной работы, самоконтроля, оценивания полученных результатов;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40000"/>
                </a:solidFill>
                <a:latin typeface="Georgia" pitchFamily="18" charset="0"/>
              </a:rPr>
              <a:t>сделать интересными и любимыми занятия музыкой;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40000"/>
                </a:solidFill>
                <a:latin typeface="Georgia" pitchFamily="18" charset="0"/>
              </a:rPr>
              <a:t>создать благодатную почву для проявления и роста музыкально одарённых детей.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4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2. Цель и задачи педагогической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4716016" y="980728"/>
            <a:ext cx="3491880" cy="715089"/>
          </a:xfrm>
          <a:prstGeom prst="wedgeRoundRectCallout">
            <a:avLst>
              <a:gd name="adj1" fmla="val -42219"/>
              <a:gd name="adj2" fmla="val 184674"/>
              <a:gd name="adj3" fmla="val 16667"/>
            </a:avLst>
          </a:prstGeom>
          <a:solidFill>
            <a:srgbClr val="FF9B9D"/>
          </a:solidFill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A50021"/>
                </a:solidFill>
                <a:latin typeface="Georgia" pitchFamily="18" charset="0"/>
              </a:rPr>
              <a:t> Здоровьесберегающие технологии</a:t>
            </a:r>
            <a:endParaRPr lang="ru-RU" b="1" dirty="0">
              <a:solidFill>
                <a:srgbClr val="A50021"/>
              </a:solidFill>
              <a:latin typeface="Georgia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87624" y="946677"/>
            <a:ext cx="2808312" cy="715089"/>
          </a:xfrm>
          <a:prstGeom prst="wedgeRoundRectCallout">
            <a:avLst>
              <a:gd name="adj1" fmla="val 47594"/>
              <a:gd name="adj2" fmla="val 197553"/>
              <a:gd name="adj3" fmla="val 16667"/>
            </a:avLst>
          </a:prstGeom>
          <a:solidFill>
            <a:srgbClr val="FF9B9D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Применение ИКТ на уроках музыки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331640" y="5051133"/>
            <a:ext cx="2448272" cy="715089"/>
          </a:xfrm>
          <a:prstGeom prst="wedgeRoundRectCallout">
            <a:avLst>
              <a:gd name="adj1" fmla="val 50182"/>
              <a:gd name="adj2" fmla="val -177309"/>
              <a:gd name="adj3" fmla="val 16667"/>
            </a:avLst>
          </a:prstGeom>
          <a:solidFill>
            <a:srgbClr val="FF9B9D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Развивающая технология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436096" y="5051133"/>
            <a:ext cx="2195736" cy="715089"/>
          </a:xfrm>
          <a:prstGeom prst="wedgeRoundRectCallout">
            <a:avLst>
              <a:gd name="adj1" fmla="val -69495"/>
              <a:gd name="adj2" fmla="val -179878"/>
              <a:gd name="adj3" fmla="val 16667"/>
            </a:avLst>
          </a:prstGeom>
          <a:solidFill>
            <a:srgbClr val="FF9B9D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Технология проектов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71800" y="2663155"/>
            <a:ext cx="3312368" cy="1191816"/>
          </a:xfrm>
          <a:prstGeom prst="roundRect">
            <a:avLst/>
          </a:prstGeom>
          <a:solidFill>
            <a:srgbClr val="FFFF93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800000"/>
                </a:solidFill>
                <a:latin typeface="Georgia" pitchFamily="18" charset="0"/>
                <a:cs typeface="Arial" pitchFamily="34" charset="0"/>
              </a:rPr>
              <a:t>3.1. </a:t>
            </a:r>
            <a:r>
              <a:rPr lang="ru-RU" sz="1600" b="1" dirty="0" err="1" smtClean="0">
                <a:solidFill>
                  <a:srgbClr val="800000"/>
                </a:solidFill>
                <a:latin typeface="Georgia" pitchFamily="18" charset="0"/>
                <a:cs typeface="Arial" pitchFamily="34" charset="0"/>
              </a:rPr>
              <a:t>Пед.технологии</a:t>
            </a:r>
            <a:r>
              <a:rPr lang="ru-RU" sz="1600" b="1" dirty="0" smtClean="0">
                <a:solidFill>
                  <a:srgbClr val="800000"/>
                </a:solidFill>
                <a:latin typeface="Georgia" pitchFamily="18" charset="0"/>
                <a:cs typeface="Arial" pitchFamily="34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80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  <a:latin typeface="Georgia" pitchFamily="18" charset="0"/>
                <a:cs typeface="Arial" pitchFamily="34" charset="0"/>
              </a:rPr>
              <a:t>применяемые мною </a:t>
            </a:r>
            <a:endParaRPr lang="ru-RU" sz="1600" b="1" dirty="0" smtClean="0">
              <a:solidFill>
                <a:srgbClr val="800000"/>
              </a:solidFill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800000"/>
                </a:solidFill>
                <a:latin typeface="Georgia" pitchFamily="18" charset="0"/>
                <a:cs typeface="Arial" pitchFamily="34" charset="0"/>
              </a:rPr>
              <a:t>на уроках музыки,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80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  <a:latin typeface="Georgia" pitchFamily="18" charset="0"/>
                <a:cs typeface="Arial" pitchFamily="34" charset="0"/>
              </a:rPr>
              <a:t>искусства, МХК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9512" y="2805763"/>
            <a:ext cx="2376264" cy="1021556"/>
          </a:xfrm>
          <a:prstGeom prst="wedgeRoundRectCallout">
            <a:avLst>
              <a:gd name="adj1" fmla="val 58816"/>
              <a:gd name="adj2" fmla="val 21112"/>
              <a:gd name="adj3" fmla="val 16667"/>
            </a:avLst>
          </a:prstGeom>
          <a:solidFill>
            <a:srgbClr val="FF9B9D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Личностно-ориентирован-ные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технологии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516216" y="2640817"/>
            <a:ext cx="2412776" cy="1328023"/>
          </a:xfrm>
          <a:prstGeom prst="wedgeRoundRectCallout">
            <a:avLst>
              <a:gd name="adj1" fmla="val -63990"/>
              <a:gd name="adj2" fmla="val 15276"/>
              <a:gd name="adj3" fmla="val 16667"/>
            </a:avLst>
          </a:prstGeom>
          <a:solidFill>
            <a:srgbClr val="FF9B9D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Технология продуктивно-творческой деятельности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1" name="Rectangle 5"/>
          <p:cNvSpPr txBox="1">
            <a:spLocks/>
          </p:cNvSpPr>
          <p:nvPr/>
        </p:nvSpPr>
        <p:spPr>
          <a:xfrm>
            <a:off x="395536" y="188640"/>
            <a:ext cx="8424936" cy="576362"/>
          </a:xfrm>
          <a:prstGeom prst="rect">
            <a:avLst/>
          </a:prstGeom>
          <a:noFill/>
          <a:ln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3. Научно-методическая деятельность</a:t>
            </a:r>
            <a:r>
              <a:rPr kumimoji="0" lang="ru-RU" sz="28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362" grpId="0" animBg="1"/>
      <p:bldP spid="15363" grpId="0" animBg="1"/>
      <p:bldP spid="1536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323528" y="404664"/>
            <a:ext cx="3024336" cy="830997"/>
          </a:xfrm>
          <a:prstGeom prst="homePlate">
            <a:avLst/>
          </a:prstGeom>
          <a:solidFill>
            <a:srgbClr val="FF9B9D"/>
          </a:solidFill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A50021"/>
                </a:solidFill>
                <a:latin typeface="Georgia" pitchFamily="18" charset="0"/>
              </a:rPr>
              <a:t> Здоровьесберегающие технологии на уроках музыки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528" y="1412776"/>
            <a:ext cx="3024336" cy="830997"/>
          </a:xfrm>
          <a:prstGeom prst="homePlate">
            <a:avLst/>
          </a:prstGeom>
          <a:solidFill>
            <a:srgbClr val="FF9B9D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Применение ИКТ на уроках музыки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3429000"/>
            <a:ext cx="3024336" cy="830997"/>
          </a:xfrm>
          <a:prstGeom prst="homePlate">
            <a:avLst/>
          </a:prstGeom>
          <a:solidFill>
            <a:srgbClr val="FF9B9D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Развивающая технология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528" y="4437112"/>
            <a:ext cx="3024336" cy="830997"/>
          </a:xfrm>
          <a:prstGeom prst="homePlate">
            <a:avLst/>
          </a:prstGeom>
          <a:solidFill>
            <a:srgbClr val="FF9B9D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Технология проектов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2420888"/>
            <a:ext cx="3096344" cy="830997"/>
          </a:xfrm>
          <a:prstGeom prst="homePlate">
            <a:avLst/>
          </a:prstGeom>
          <a:solidFill>
            <a:srgbClr val="FF9B9D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Личностно-ориентированные технологии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5445224"/>
            <a:ext cx="3024336" cy="1077218"/>
          </a:xfrm>
          <a:prstGeom prst="homePlate">
            <a:avLst/>
          </a:prstGeom>
          <a:solidFill>
            <a:srgbClr val="FF9B9D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Технология продуктивно-творческой деятельности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79912" y="260648"/>
            <a:ext cx="5112568" cy="1015663"/>
          </a:xfrm>
          <a:prstGeom prst="rect">
            <a:avLst/>
          </a:prstGeom>
          <a:solidFill>
            <a:srgbClr val="FF7C8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i="1" dirty="0" smtClean="0">
                <a:solidFill>
                  <a:srgbClr val="8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анцы, танцевальные движения: «Танец утят», «Хоровод», «Каравай», «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Ёхор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».</a:t>
            </a:r>
            <a:r>
              <a:rPr kumimoji="0" lang="ru-RU" sz="1200" b="1" i="1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У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пражнения на дыхание по методике А.Н.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Стрельниковой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 «Ладошки», «Погончики», «Маленький маятник», «Кошечка», «Насос», «Обними плечи», «Большой маятник».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79912" y="4437112"/>
            <a:ext cx="5112568" cy="1015663"/>
          </a:xfrm>
          <a:prstGeom prst="rect">
            <a:avLst/>
          </a:prstGeom>
          <a:solidFill>
            <a:srgbClr val="FF7C8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1. Ролевые проекты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2. Информативно-исследовательские проекты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3. Сценарные проекты 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4. Творческие проекты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5. Информационные проекты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779912" y="5661248"/>
            <a:ext cx="5112568" cy="646331"/>
          </a:xfrm>
          <a:prstGeom prst="rect">
            <a:avLst/>
          </a:prstGeom>
          <a:solidFill>
            <a:srgbClr val="FF7C8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200" b="1" i="1" dirty="0" smtClean="0">
                <a:solidFill>
                  <a:srgbClr val="8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Я – первооткрыватель</a:t>
            </a:r>
            <a:endParaRPr lang="ru-RU" sz="1200" b="1" i="1" dirty="0" smtClean="0">
              <a:solidFill>
                <a:srgbClr val="800000"/>
              </a:solidFill>
              <a:latin typeface="Georgia" pitchFamily="18" charset="0"/>
              <a:cs typeface="Arial" pitchFamily="34" charset="0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200" b="1" i="1" dirty="0" smtClean="0">
                <a:solidFill>
                  <a:srgbClr val="8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Я – творец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200" b="1" i="1" dirty="0" smtClean="0">
                <a:solidFill>
                  <a:srgbClr val="8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Я - исследователь</a:t>
            </a:r>
            <a:endParaRPr lang="ru-RU" sz="1200" b="1" i="1" dirty="0" smtClean="0">
              <a:solidFill>
                <a:srgbClr val="8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1340768"/>
            <a:ext cx="5112568" cy="1015663"/>
          </a:xfrm>
          <a:prstGeom prst="rect">
            <a:avLst/>
          </a:prstGeom>
          <a:solidFill>
            <a:srgbClr val="FF7C80"/>
          </a:solidFill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800000"/>
                </a:solidFill>
                <a:latin typeface="Georgia" pitchFamily="18" charset="0"/>
              </a:rPr>
              <a:t>Позволяет отправиться в путешествие по разным странам, различным эпохам просматривать видеофильмы, анимацию, слушать музыку .Использую музыкальные игры, занимательные упражнения, тесты, презентации, Интернет – ресурсы. 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779912" y="3356992"/>
            <a:ext cx="5112568" cy="1384995"/>
          </a:xfrm>
          <a:prstGeom prst="rect">
            <a:avLst/>
          </a:prstGeom>
          <a:solidFill>
            <a:srgbClr val="FF7C8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solidFill>
                  <a:srgbClr val="800000"/>
                </a:solidFill>
                <a:latin typeface="Georgia" pitchFamily="18" charset="0"/>
              </a:rPr>
              <a:t>Развитие детской музыкальности, </a:t>
            </a:r>
            <a:r>
              <a:rPr lang="ru-RU" sz="1200" b="1" i="1" dirty="0" smtClean="0">
                <a:solidFill>
                  <a:srgbClr val="800000"/>
                </a:solidFill>
                <a:latin typeface="Georgia" pitchFamily="18" charset="0"/>
                <a:cs typeface="Times New Roman" pitchFamily="18" charset="0"/>
              </a:rPr>
              <a:t>к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омплекса музыкально-творческих способностей учащихся и его творческой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активности</a:t>
            </a:r>
            <a:r>
              <a:rPr lang="ru-RU" sz="1200" b="1" i="1" dirty="0" smtClean="0">
                <a:solidFill>
                  <a:srgbClr val="8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(слушание</a:t>
            </a:r>
            <a:r>
              <a:rPr kumimoji="0" lang="ru-RU" sz="1200" b="1" i="1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фантазирование, сочинение сюжетов, изображение музыки в красках, импровизация, ритмические игры, сочинительство).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779912" y="2420888"/>
            <a:ext cx="5112568" cy="830997"/>
          </a:xfrm>
          <a:prstGeom prst="rect">
            <a:avLst/>
          </a:prstGeom>
          <a:solidFill>
            <a:srgbClr val="FF7C8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solidFill>
                  <a:srgbClr val="800000"/>
                </a:solidFill>
                <a:latin typeface="Georgia" pitchFamily="18" charset="0"/>
              </a:rPr>
              <a:t>Позволяет  повысить </a:t>
            </a:r>
            <a:r>
              <a:rPr lang="ru-RU" sz="1200" b="1" i="1" dirty="0" err="1" smtClean="0">
                <a:solidFill>
                  <a:srgbClr val="800000"/>
                </a:solidFill>
                <a:latin typeface="Georgia" pitchFamily="18" charset="0"/>
              </a:rPr>
              <a:t>мотивированность</a:t>
            </a:r>
            <a:r>
              <a:rPr lang="ru-RU" sz="1200" b="1" i="1" dirty="0" smtClean="0">
                <a:solidFill>
                  <a:srgbClr val="800000"/>
                </a:solidFill>
                <a:latin typeface="Georgia" pitchFamily="18" charset="0"/>
              </a:rPr>
              <a:t> учащихся к обучению,  их познавательную активность,  учесть личностные особенности ученика, дифференцировать и индивидуализировать учебный процесс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0241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776</Words>
  <Application>Microsoft Office PowerPoint</Application>
  <PresentationFormat>Экран (4:3)</PresentationFormat>
  <Paragraphs>199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Windows User</cp:lastModifiedBy>
  <cp:revision>58</cp:revision>
  <dcterms:created xsi:type="dcterms:W3CDTF">2014-05-03T13:44:26Z</dcterms:created>
  <dcterms:modified xsi:type="dcterms:W3CDTF">2015-02-11T13:13:05Z</dcterms:modified>
</cp:coreProperties>
</file>