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7" r:id="rId3"/>
  </p:sldMasterIdLst>
  <p:notesMasterIdLst>
    <p:notesMasterId r:id="rId14"/>
  </p:notesMasterIdLst>
  <p:sldIdLst>
    <p:sldId id="276" r:id="rId4"/>
    <p:sldId id="256" r:id="rId5"/>
    <p:sldId id="270" r:id="rId6"/>
    <p:sldId id="271" r:id="rId7"/>
    <p:sldId id="277" r:id="rId8"/>
    <p:sldId id="262" r:id="rId9"/>
    <p:sldId id="260" r:id="rId10"/>
    <p:sldId id="272" r:id="rId11"/>
    <p:sldId id="268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00"/>
    <a:srgbClr val="8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1704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DA7813-E8A9-42F6-AA8E-575C3C1B346A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6EB99C-94FC-4E85-9D5C-B5FB06D590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m0-tub-ru.yandex.net/i?id=d0ca279b0735413f91ef14a591d9a205-135-144&amp;n=21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m0-tub-ru.yandex.net/i?id=d0ca279b0735413f91ef14a591d9a205-135-144&amp;n=21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E597F-842F-49C0-98E4-537F7F43B252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EB99C-94FC-4E85-9D5C-B5FB06D5904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http://im0-tub-ru.yandex.net/i?id=d0ca279b0735413f91ef14a591d9a205-135-144&amp;n=21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EB99C-94FC-4E85-9D5C-B5FB06D5904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http://im0-tub-ru.yandex.net/i?id=d0ca279b0735413f91ef14a591d9a205-135-144&amp;n=21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EB99C-94FC-4E85-9D5C-B5FB06D5904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228600" y="228600"/>
            <a:ext cx="8915400" cy="6527800"/>
            <a:chOff x="144" y="144"/>
            <a:chExt cx="5616" cy="4112"/>
          </a:xfrm>
        </p:grpSpPr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144" y="144"/>
              <a:ext cx="5376" cy="3488"/>
            </a:xfrm>
            <a:custGeom>
              <a:avLst/>
              <a:gdLst/>
              <a:ahLst/>
              <a:cxnLst>
                <a:cxn ang="0">
                  <a:pos x="0" y="2976"/>
                </a:cxn>
                <a:cxn ang="0">
                  <a:pos x="432" y="2208"/>
                </a:cxn>
                <a:cxn ang="0">
                  <a:pos x="960" y="2832"/>
                </a:cxn>
                <a:cxn ang="0">
                  <a:pos x="5040" y="0"/>
                </a:cxn>
              </a:cxnLst>
              <a:rect l="0" t="0" r="r" b="b"/>
              <a:pathLst>
                <a:path w="5040" h="3200">
                  <a:moveTo>
                    <a:pt x="0" y="2976"/>
                  </a:moveTo>
                  <a:cubicBezTo>
                    <a:pt x="136" y="2604"/>
                    <a:pt x="272" y="2232"/>
                    <a:pt x="432" y="2208"/>
                  </a:cubicBezTo>
                  <a:cubicBezTo>
                    <a:pt x="592" y="2184"/>
                    <a:pt x="192" y="3200"/>
                    <a:pt x="960" y="2832"/>
                  </a:cubicBezTo>
                  <a:cubicBezTo>
                    <a:pt x="1728" y="2464"/>
                    <a:pt x="3384" y="1232"/>
                    <a:pt x="5040" y="0"/>
                  </a:cubicBezTo>
                </a:path>
              </a:pathLst>
            </a:custGeom>
            <a:noFill/>
            <a:ln w="9525">
              <a:solidFill>
                <a:srgbClr val="CC6600"/>
              </a:solidFill>
              <a:round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6600"/>
              </a:extrusionClr>
            </a:sp3d>
          </p:spPr>
          <p:txBody>
            <a:bodyPr>
              <a:flatTx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12"/>
            <p:cNvSpPr>
              <a:spLocks/>
            </p:cNvSpPr>
            <p:nvPr userDrawn="1"/>
          </p:nvSpPr>
          <p:spPr bwMode="auto">
            <a:xfrm>
              <a:off x="288" y="336"/>
              <a:ext cx="5424" cy="3488"/>
            </a:xfrm>
            <a:custGeom>
              <a:avLst/>
              <a:gdLst/>
              <a:ahLst/>
              <a:cxnLst>
                <a:cxn ang="0">
                  <a:pos x="0" y="2976"/>
                </a:cxn>
                <a:cxn ang="0">
                  <a:pos x="432" y="2208"/>
                </a:cxn>
                <a:cxn ang="0">
                  <a:pos x="960" y="2832"/>
                </a:cxn>
                <a:cxn ang="0">
                  <a:pos x="5040" y="0"/>
                </a:cxn>
              </a:cxnLst>
              <a:rect l="0" t="0" r="r" b="b"/>
              <a:pathLst>
                <a:path w="5040" h="3200">
                  <a:moveTo>
                    <a:pt x="0" y="2976"/>
                  </a:moveTo>
                  <a:cubicBezTo>
                    <a:pt x="136" y="2604"/>
                    <a:pt x="272" y="2232"/>
                    <a:pt x="432" y="2208"/>
                  </a:cubicBezTo>
                  <a:cubicBezTo>
                    <a:pt x="592" y="2184"/>
                    <a:pt x="192" y="3200"/>
                    <a:pt x="960" y="2832"/>
                  </a:cubicBezTo>
                  <a:cubicBezTo>
                    <a:pt x="1728" y="2464"/>
                    <a:pt x="3384" y="1232"/>
                    <a:pt x="5040" y="0"/>
                  </a:cubicBezTo>
                </a:path>
              </a:pathLst>
            </a:custGeom>
            <a:noFill/>
            <a:ln w="9525">
              <a:solidFill>
                <a:srgbClr val="987342"/>
              </a:solidFill>
              <a:round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987342"/>
              </a:extrusionClr>
            </a:sp3d>
          </p:spPr>
          <p:txBody>
            <a:bodyPr>
              <a:flatTx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13"/>
            <p:cNvSpPr>
              <a:spLocks/>
            </p:cNvSpPr>
            <p:nvPr userDrawn="1"/>
          </p:nvSpPr>
          <p:spPr bwMode="auto">
            <a:xfrm>
              <a:off x="432" y="672"/>
              <a:ext cx="5328" cy="3344"/>
            </a:xfrm>
            <a:custGeom>
              <a:avLst/>
              <a:gdLst/>
              <a:ahLst/>
              <a:cxnLst>
                <a:cxn ang="0">
                  <a:pos x="0" y="2976"/>
                </a:cxn>
                <a:cxn ang="0">
                  <a:pos x="432" y="2208"/>
                </a:cxn>
                <a:cxn ang="0">
                  <a:pos x="960" y="2832"/>
                </a:cxn>
                <a:cxn ang="0">
                  <a:pos x="5040" y="0"/>
                </a:cxn>
              </a:cxnLst>
              <a:rect l="0" t="0" r="r" b="b"/>
              <a:pathLst>
                <a:path w="5040" h="3200">
                  <a:moveTo>
                    <a:pt x="0" y="2976"/>
                  </a:moveTo>
                  <a:cubicBezTo>
                    <a:pt x="136" y="2604"/>
                    <a:pt x="272" y="2232"/>
                    <a:pt x="432" y="2208"/>
                  </a:cubicBezTo>
                  <a:cubicBezTo>
                    <a:pt x="592" y="2184"/>
                    <a:pt x="192" y="3200"/>
                    <a:pt x="960" y="2832"/>
                  </a:cubicBezTo>
                  <a:cubicBezTo>
                    <a:pt x="1728" y="2464"/>
                    <a:pt x="3384" y="1232"/>
                    <a:pt x="5040" y="0"/>
                  </a:cubicBezTo>
                </a:path>
              </a:pathLst>
            </a:custGeom>
            <a:noFill/>
            <a:ln w="25400">
              <a:solidFill>
                <a:srgbClr val="9E9A00"/>
              </a:solidFill>
              <a:round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9E9A00"/>
              </a:extrusionClr>
            </a:sp3d>
          </p:spPr>
          <p:txBody>
            <a:bodyPr>
              <a:flatTx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14"/>
            <p:cNvSpPr>
              <a:spLocks/>
            </p:cNvSpPr>
            <p:nvPr userDrawn="1"/>
          </p:nvSpPr>
          <p:spPr bwMode="auto">
            <a:xfrm>
              <a:off x="672" y="1056"/>
              <a:ext cx="5040" cy="3200"/>
            </a:xfrm>
            <a:custGeom>
              <a:avLst/>
              <a:gdLst/>
              <a:ahLst/>
              <a:cxnLst>
                <a:cxn ang="0">
                  <a:pos x="0" y="2976"/>
                </a:cxn>
                <a:cxn ang="0">
                  <a:pos x="432" y="2208"/>
                </a:cxn>
                <a:cxn ang="0">
                  <a:pos x="960" y="2832"/>
                </a:cxn>
                <a:cxn ang="0">
                  <a:pos x="5040" y="0"/>
                </a:cxn>
              </a:cxnLst>
              <a:rect l="0" t="0" r="r" b="b"/>
              <a:pathLst>
                <a:path w="5040" h="3200">
                  <a:moveTo>
                    <a:pt x="0" y="2976"/>
                  </a:moveTo>
                  <a:cubicBezTo>
                    <a:pt x="136" y="2604"/>
                    <a:pt x="272" y="2232"/>
                    <a:pt x="432" y="2208"/>
                  </a:cubicBezTo>
                  <a:cubicBezTo>
                    <a:pt x="592" y="2184"/>
                    <a:pt x="192" y="3200"/>
                    <a:pt x="960" y="2832"/>
                  </a:cubicBezTo>
                  <a:cubicBezTo>
                    <a:pt x="1728" y="2464"/>
                    <a:pt x="3384" y="1232"/>
                    <a:pt x="5040" y="0"/>
                  </a:cubicBezTo>
                </a:path>
              </a:pathLst>
            </a:custGeom>
            <a:noFill/>
            <a:ln w="25400">
              <a:solidFill>
                <a:srgbClr val="BCB800"/>
              </a:solidFill>
              <a:round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BCB800"/>
              </a:extrusionClr>
            </a:sp3d>
          </p:spPr>
          <p:txBody>
            <a:bodyPr>
              <a:flatTx/>
            </a:bodyPr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2" name="AutoShape 15"/>
          <p:cNvSpPr>
            <a:spLocks noChangeArrowheads="1"/>
          </p:cNvSpPr>
          <p:nvPr/>
        </p:nvSpPr>
        <p:spPr bwMode="auto">
          <a:xfrm>
            <a:off x="533400" y="1295400"/>
            <a:ext cx="8077200" cy="3352800"/>
          </a:xfrm>
          <a:prstGeom prst="roundRect">
            <a:avLst>
              <a:gd name="adj" fmla="val 9755"/>
            </a:avLst>
          </a:prstGeom>
          <a:solidFill>
            <a:srgbClr val="FFFF99">
              <a:alpha val="58000"/>
            </a:srgbClr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t"/>
          </a:scene3d>
          <a:sp3d extrusionH="100000" prstMaterial="legacyMetal">
            <a:bevelT w="13500" h="13500" prst="angle"/>
            <a:bevelB w="13500" h="13500" prst="angle"/>
            <a:extrusionClr>
              <a:srgbClr val="FFFF99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13" name="Picture 16" descr="2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4800600"/>
            <a:ext cx="1371600" cy="1309688"/>
          </a:xfrm>
          <a:prstGeom prst="rect">
            <a:avLst/>
          </a:prstGeom>
          <a:noFill/>
          <a:effectLst>
            <a:outerShdw dist="141990" dir="618291" algn="ctr" rotWithShape="0">
              <a:srgbClr val="777777">
                <a:alpha val="50000"/>
              </a:srgbClr>
            </a:outerShdw>
          </a:effectLst>
        </p:spPr>
      </p:pic>
      <p:pic>
        <p:nvPicPr>
          <p:cNvPr id="14" name="Picture 17" descr="4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3352800"/>
            <a:ext cx="29051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127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F4D26-E282-41D1-880A-028752892112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1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71FA2D-54E8-4DF7-B91B-FAFAE74CE2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F4D26-E282-41D1-880A-028752892112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71FA2D-54E8-4DF7-B91B-FAFAE74CE2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F4D26-E282-41D1-880A-028752892112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71FA2D-54E8-4DF7-B91B-FAFAE74CE2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7A823-34DD-4757-BB55-F8359A10EB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535C44-EC66-4095-836C-A8EEE318FA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47C77-F307-4B13-BFC3-223E63132E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43188" y="6572250"/>
            <a:ext cx="1263650" cy="36091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59238" y="6572250"/>
            <a:ext cx="1263650" cy="36091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CAEA9-0A1B-43F6-BB63-F2D4234E3B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D7D1E-0E0E-48D9-A77D-2FFF356922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C4FFE-16CC-4206-B97F-5681D9D8EA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9D899-88DC-4CA5-8E3D-07BC0C19B3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D759B-242D-403F-86DC-E707355E83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F4D26-E282-41D1-880A-028752892112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71FA2D-54E8-4DF7-B91B-FAFAE74CE2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584D0-46FB-496A-AA9F-E785118951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1ADD7-5F56-4867-AB81-BEB9AD6234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174625"/>
            <a:ext cx="2055812" cy="424894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74625"/>
            <a:ext cx="6015038" cy="424894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F372E-9069-4294-84FB-B3A699C68D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4625"/>
            <a:ext cx="8223250" cy="13398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43188" y="6572250"/>
            <a:ext cx="1263650" cy="360918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059238" y="6572250"/>
            <a:ext cx="1263650" cy="360918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07024-63AA-4444-AB17-19920B3C41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43233AA-58A6-40D5-B38E-9C357FFF49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plit orient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233AA-58A6-40D5-B38E-9C357FFF49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43233AA-58A6-40D5-B38E-9C357FFF49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plit orient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233AA-58A6-40D5-B38E-9C357FFF49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233AA-58A6-40D5-B38E-9C357FFF49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233AA-58A6-40D5-B38E-9C357FFF49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F4D26-E282-41D1-880A-028752892112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71FA2D-54E8-4DF7-B91B-FAFAE74CE2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233AA-58A6-40D5-B38E-9C357FFF49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233AA-58A6-40D5-B38E-9C357FFF49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43233AA-58A6-40D5-B38E-9C357FFF49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233AA-58A6-40D5-B38E-9C357FFF49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233AA-58A6-40D5-B38E-9C357FFF49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F4D26-E282-41D1-880A-028752892112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71FA2D-54E8-4DF7-B91B-FAFAE74CE2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F4D26-E282-41D1-880A-028752892112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71FA2D-54E8-4DF7-B91B-FAFAE74CE2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F4D26-E282-41D1-880A-028752892112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71FA2D-54E8-4DF7-B91B-FAFAE74CE2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F4D26-E282-41D1-880A-028752892112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71FA2D-54E8-4DF7-B91B-FAFAE74CE2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F4D26-E282-41D1-880A-028752892112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71FA2D-54E8-4DF7-B91B-FAFAE74CE2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F4D26-E282-41D1-880A-028752892112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71FA2D-54E8-4DF7-B91B-FAFAE74CE2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10243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44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D57F4D26-E282-41D1-880A-028752892112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1024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024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9C71FA2D-54E8-4DF7-B91B-FAFAE74CE2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250" name="AutoShape 10" descr="Почтовая бумага"/>
          <p:cNvSpPr>
            <a:spLocks noChangeArrowheads="1"/>
          </p:cNvSpPr>
          <p:nvPr/>
        </p:nvSpPr>
        <p:spPr bwMode="auto">
          <a:xfrm>
            <a:off x="228600" y="228600"/>
            <a:ext cx="8686800" cy="6477000"/>
          </a:xfrm>
          <a:prstGeom prst="roundRect">
            <a:avLst>
              <a:gd name="adj" fmla="val 8213"/>
            </a:avLst>
          </a:prstGeom>
          <a:blipFill dpi="0" rotWithShape="1">
            <a:blip r:embed="rId13" cstate="print">
              <a:alphaModFix amt="47000"/>
            </a:blip>
            <a:srcRect/>
            <a:tile tx="0" ty="0" sx="100000" sy="100000" flip="none" algn="tl"/>
          </a:blip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92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10251" name="Picture 11" descr="22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2400" y="152400"/>
            <a:ext cx="1066800" cy="1019175"/>
          </a:xfrm>
          <a:prstGeom prst="rect">
            <a:avLst/>
          </a:prstGeom>
          <a:noFill/>
          <a:effectLst>
            <a:outerShdw dist="141990" dir="618291" algn="ctr" rotWithShape="0">
              <a:srgbClr val="777777">
                <a:alpha val="50000"/>
              </a:srgbClr>
            </a:outerShdw>
          </a:effec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split orient="vert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D0808"/>
            </a:gs>
            <a:gs pos="100000">
              <a:srgbClr val="FFF200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43188" y="6572250"/>
            <a:ext cx="2679700" cy="3609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3175"/>
            <a:ext cx="2127250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ea typeface="+mn-ea"/>
                <a:cs typeface="+mn-cs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endParaRPr lang="ru-RU">
              <a:latin typeface="Arial" charset="0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3124200" y="6354763"/>
            <a:ext cx="28956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3175"/>
            <a:ext cx="2127250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ea typeface="+mn-ea"/>
                <a:cs typeface="+mn-cs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fld id="{257E95BB-0A93-4682-B808-1D9DEF7374B8}" type="slidenum">
              <a:rPr lang="ru-RU">
                <a:latin typeface="Arial" charset="0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t>‹#›</a:t>
            </a:fld>
            <a:endParaRPr lang="ru-RU">
              <a:latin typeface="Arial" charset="0"/>
            </a:endParaRPr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4625"/>
            <a:ext cx="8223250" cy="1339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 spd="slow">
    <p:split orient="vert"/>
  </p:transition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+mj-lt"/>
          <a:ea typeface="+mj-ea"/>
          <a:cs typeface="+mj-cs"/>
        </a:defRPr>
      </a:lvl1pPr>
      <a:lvl2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Trebuchet MS" pitchFamily="32" charset="0"/>
          <a:ea typeface="DejaVu Sans" charset="0"/>
          <a:cs typeface="DejaVu Sans" charset="0"/>
        </a:defRPr>
      </a:lvl2pPr>
      <a:lvl3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Trebuchet MS" pitchFamily="32" charset="0"/>
          <a:ea typeface="DejaVu Sans" charset="0"/>
          <a:cs typeface="DejaVu Sans" charset="0"/>
        </a:defRPr>
      </a:lvl3pPr>
      <a:lvl4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Trebuchet MS" pitchFamily="32" charset="0"/>
          <a:ea typeface="DejaVu Sans" charset="0"/>
          <a:cs typeface="DejaVu Sans" charset="0"/>
        </a:defRPr>
      </a:lvl4pPr>
      <a:lvl5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Trebuchet MS" pitchFamily="32" charset="0"/>
          <a:ea typeface="DejaVu Sans" charset="0"/>
          <a:cs typeface="DejaVu Sans" charset="0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Trebuchet MS" pitchFamily="32" charset="0"/>
          <a:ea typeface="DejaVu Sans" charset="0"/>
          <a:cs typeface="DejaVu Sans" charset="0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Trebuchet MS" pitchFamily="32" charset="0"/>
          <a:ea typeface="DejaVu Sans" charset="0"/>
          <a:cs typeface="DejaVu Sans" charset="0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Trebuchet MS" pitchFamily="32" charset="0"/>
          <a:ea typeface="DejaVu Sans" charset="0"/>
          <a:cs typeface="DejaVu Sans" charset="0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Trebuchet MS" pitchFamily="32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43233AA-58A6-40D5-B38E-9C357FFF49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 spd="slow">
    <p:split orient="vert"/>
  </p:transition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bd-memorial.ru/html/default.htm" TargetMode="External"/><Relationship Id="rId2" Type="http://schemas.openxmlformats.org/officeDocument/2006/relationships/hyperlink" Target="http://lists.memo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hyperlink" Target="http://www.stihi.ru/pics/2012/01/27/544.jpg" TargetMode="External"/><Relationship Id="rId4" Type="http://schemas.openxmlformats.org/officeDocument/2006/relationships/hyperlink" Target="http://img-fotki.yandex.ru/get/4403/svetlera.283/0_5b4e4_c960b2ef_L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788024" y="2636912"/>
            <a:ext cx="4104456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230688" algn="l"/>
              </a:tabLst>
            </a:pPr>
            <a:r>
              <a:rPr lang="ru-RU" b="1" dirty="0" smtClean="0">
                <a:solidFill>
                  <a:srgbClr val="3333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Фотографии военных лет,</a:t>
            </a:r>
            <a:br>
              <a:rPr lang="ru-RU" b="1" dirty="0" smtClean="0">
                <a:solidFill>
                  <a:srgbClr val="3333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3333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Фронтовых сороковых гроза,</a:t>
            </a:r>
            <a:br>
              <a:rPr lang="ru-RU" b="1" dirty="0" smtClean="0">
                <a:solidFill>
                  <a:srgbClr val="3333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3333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И непрошенно бежит слеза -</a:t>
            </a:r>
            <a:br>
              <a:rPr lang="ru-RU" b="1" dirty="0" smtClean="0">
                <a:solidFill>
                  <a:srgbClr val="3333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3333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Ах, каким был молодым мой дед...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4230688" algn="l"/>
              </a:tabLst>
            </a:pPr>
            <a:r>
              <a:rPr lang="ru-RU" sz="1400" b="1" dirty="0" smtClean="0">
                <a:solidFill>
                  <a:srgbClr val="333300"/>
                </a:solidFill>
                <a:cs typeface="Arial" pitchFamily="34" charset="0"/>
              </a:rPr>
              <a:t>В. Овсянников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230688" algn="l"/>
              </a:tabLst>
            </a:pPr>
            <a:r>
              <a:rPr lang="ru-RU" sz="1400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</a:t>
            </a:r>
            <a:r>
              <a:rPr lang="ru-RU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</a:t>
            </a:r>
            <a:endParaRPr lang="ru-RU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9" name="Рисунок 8" descr="image003.jpg"/>
          <p:cNvPicPr preferRelativeResize="0"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844824"/>
            <a:ext cx="3889276" cy="3715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467544" y="404664"/>
            <a:ext cx="8208912" cy="12207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928"/>
              </a:avLst>
            </a:prstTxWarp>
          </a:bodyPr>
          <a:lstStyle/>
          <a:p>
            <a:pPr algn="ctr" rtl="0"/>
            <a:r>
              <a:rPr lang="ru-RU" sz="2400" kern="10" spc="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08000">
                      <a:alpha val="70000"/>
                    </a:srgbClr>
                  </a:outerShdw>
                </a:effectLst>
                <a:latin typeface="Arial Black"/>
              </a:rPr>
              <a:t>70 лет Победы в Великой Отечественной войне посвящается</a:t>
            </a:r>
            <a:endParaRPr lang="ru-RU" sz="2400" kern="10" spc="0" dirty="0">
              <a:ln w="12700">
                <a:solidFill>
                  <a:srgbClr val="FF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08000">
                    <a:alpha val="7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" name="Заголовок 10"/>
          <p:cNvSpPr txBox="1">
            <a:spLocks/>
          </p:cNvSpPr>
          <p:nvPr/>
        </p:nvSpPr>
        <p:spPr>
          <a:xfrm>
            <a:off x="2555776" y="5661248"/>
            <a:ext cx="4032448" cy="86409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latin typeface="Calibri" pitchFamily="34" charset="0"/>
                <a:ea typeface="+mj-ea"/>
                <a:cs typeface="+mj-cs"/>
              </a:rPr>
              <a:t>МБОУ «Восточнинская ООШ»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latin typeface="Calibri" pitchFamily="34" charset="0"/>
                <a:ea typeface="+mj-ea"/>
                <a:cs typeface="+mj-cs"/>
              </a:rPr>
              <a:t>Астраханская область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latin typeface="Calibri" pitchFamily="34" charset="0"/>
                <a:ea typeface="+mj-ea"/>
                <a:cs typeface="+mj-cs"/>
              </a:rPr>
              <a:t>Горяева Ирина Фёдоровна,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latin typeface="Calibri" pitchFamily="34" charset="0"/>
                <a:ea typeface="+mj-ea"/>
                <a:cs typeface="+mj-cs"/>
              </a:rPr>
              <a:t>учитель начальных классов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rgbClr val="0070C0"/>
                </a:solidFill>
                <a:latin typeface="Arial Black" pitchFamily="34" charset="0"/>
                <a:ea typeface="+mj-ea"/>
                <a:cs typeface="+mj-cs"/>
              </a:rPr>
              <a:t>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5656" y="1268760"/>
            <a:ext cx="23519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</a:rPr>
              <a:t>Источники</a:t>
            </a:r>
          </a:p>
          <a:p>
            <a:pPr algn="ctr"/>
            <a:r>
              <a:rPr lang="ru-RU" sz="2400" b="1" dirty="0" smtClean="0">
                <a:solidFill>
                  <a:prstClr val="black"/>
                </a:solidFill>
              </a:rPr>
              <a:t> информации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3501008"/>
            <a:ext cx="7488832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Жертвы политического террора в СССР. </a:t>
            </a:r>
            <a:r>
              <a:rPr lang="en-US" dirty="0" smtClean="0">
                <a:hlinkClick r:id="rId2"/>
              </a:rPr>
              <a:t>http://lists.memo.ru/</a:t>
            </a:r>
            <a:endParaRPr lang="ru-RU" dirty="0" smtClean="0"/>
          </a:p>
          <a:p>
            <a:endParaRPr lang="ru-RU" dirty="0" smtClean="0"/>
          </a:p>
          <a:p>
            <a:r>
              <a:rPr lang="ru-RU" b="1" u="sng" dirty="0" smtClean="0">
                <a:hlinkClick r:id="rId3"/>
              </a:rPr>
              <a:t>Мемориал </a:t>
            </a:r>
            <a:r>
              <a:rPr lang="en-US" sz="1600" b="1" dirty="0" smtClean="0">
                <a:hlinkClick r:id="rId3"/>
              </a:rPr>
              <a:t>http://www.obd-memorial.ru/html/default.htm</a:t>
            </a:r>
            <a:endParaRPr lang="ru-RU" sz="1600" b="1" dirty="0" smtClean="0"/>
          </a:p>
          <a:p>
            <a:endParaRPr lang="ru-RU" sz="1600" b="1" dirty="0" smtClean="0"/>
          </a:p>
          <a:p>
            <a:r>
              <a:rPr lang="ru-RU" sz="1600" b="1" dirty="0" smtClean="0">
                <a:solidFill>
                  <a:prstClr val="black"/>
                </a:solidFill>
              </a:rPr>
              <a:t>Лавровая ветвь. </a:t>
            </a:r>
            <a:r>
              <a:rPr lang="en-US" sz="1600" b="1" dirty="0" smtClean="0">
                <a:hlinkClick r:id="rId4"/>
              </a:rPr>
              <a:t>http://img-fotki.yandex.ru/get/4403/svetlera.283/0_5b4e4_c960b2ef_L.jpg</a:t>
            </a:r>
            <a:endParaRPr lang="ru-RU" sz="1600" b="1" dirty="0" smtClean="0"/>
          </a:p>
          <a:p>
            <a:endParaRPr lang="ru-RU" sz="1600" b="1" dirty="0" smtClean="0"/>
          </a:p>
          <a:p>
            <a:r>
              <a:rPr lang="ru-RU" sz="1600" b="1" dirty="0" smtClean="0">
                <a:solidFill>
                  <a:prstClr val="black"/>
                </a:solidFill>
              </a:rPr>
              <a:t>Журавли. </a:t>
            </a:r>
            <a:r>
              <a:rPr lang="en-US" sz="1600" dirty="0" smtClean="0">
                <a:hlinkClick r:id="rId5"/>
              </a:rPr>
              <a:t>http://www.stihi.ru/pics/2012/01/27/544.jpg</a:t>
            </a:r>
            <a:endParaRPr lang="ru-RU" sz="1600" dirty="0" smtClean="0"/>
          </a:p>
          <a:p>
            <a:endParaRPr lang="ru-RU" sz="1600" dirty="0" smtClean="0"/>
          </a:p>
          <a:p>
            <a:r>
              <a:rPr lang="ru-RU" sz="1600" b="1" dirty="0" smtClean="0">
                <a:solidFill>
                  <a:prstClr val="black"/>
                </a:solidFill>
              </a:rPr>
              <a:t>Фото из семейного архива.</a:t>
            </a:r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b="1" dirty="0" smtClean="0"/>
          </a:p>
          <a:p>
            <a:endParaRPr lang="ru-RU" sz="1600" dirty="0" smtClean="0"/>
          </a:p>
          <a:p>
            <a:endParaRPr lang="ru-RU" sz="1600" b="1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8cc65f57-8a60-4252-a343-9f61ffd5a494.jpg"/>
          <p:cNvPicPr preferRelativeResize="0"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0"/>
            <a:ext cx="4469059" cy="3360456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 preferRelativeResize="0">
            <a:picLocks noChangeAspect="1" noChangeArrowheads="1"/>
          </p:cNvPicPr>
          <p:nvPr/>
        </p:nvPicPr>
        <p:blipFill>
          <a:blip r:embed="rId3" cstate="print"/>
          <a:srcRect l="16298" t="6720" r="16375" b="28601"/>
          <a:stretch>
            <a:fillRect/>
          </a:stretch>
        </p:blipFill>
        <p:spPr bwMode="auto">
          <a:xfrm>
            <a:off x="489408" y="1844824"/>
            <a:ext cx="8165184" cy="4412282"/>
          </a:xfrm>
          <a:prstGeom prst="rect">
            <a:avLst/>
          </a:prstGeom>
          <a:noFill/>
          <a:ln w="38100">
            <a:solidFill>
              <a:srgbClr val="808000"/>
            </a:solidFill>
            <a:miter lim="800000"/>
            <a:headEnd/>
            <a:tailEnd/>
          </a:ln>
        </p:spPr>
      </p:pic>
      <p:pic>
        <p:nvPicPr>
          <p:cNvPr id="3" name="Рисунок 2" descr="Рисунок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72" y="404664"/>
            <a:ext cx="6984776" cy="1080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75656" y="404664"/>
            <a:ext cx="7128792" cy="1008112"/>
          </a:xfrm>
        </p:spPr>
        <p:txBody>
          <a:bodyPr/>
          <a:lstStyle/>
          <a:p>
            <a:r>
              <a:rPr lang="ru-RU" sz="1600" dirty="0" smtClean="0">
                <a:solidFill>
                  <a:srgbClr val="FF0000"/>
                </a:solidFill>
              </a:rPr>
              <a:t>06.02.15 – сегодня я узнала о проекте </a:t>
            </a:r>
            <a:r>
              <a:rPr lang="ru-RU" sz="1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"</a:t>
            </a:r>
            <a:r>
              <a:rPr lang="ru-RU" sz="1600" dirty="0" smtClean="0">
                <a:solidFill>
                  <a:srgbClr val="FF0000"/>
                </a:solidFill>
              </a:rPr>
              <a:t>Вахта Памяти</a:t>
            </a:r>
            <a:r>
              <a:rPr lang="ru-RU" sz="1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"</a:t>
            </a:r>
            <a:r>
              <a:rPr lang="ru-RU" sz="1600" dirty="0" smtClean="0">
                <a:solidFill>
                  <a:srgbClr val="FF0000"/>
                </a:solidFill>
              </a:rPr>
              <a:t>.</a:t>
            </a:r>
            <a:br>
              <a:rPr lang="ru-RU" sz="1600" dirty="0" smtClean="0">
                <a:solidFill>
                  <a:srgbClr val="FF0000"/>
                </a:solidFill>
              </a:rPr>
            </a:br>
            <a:r>
              <a:rPr lang="ru-RU" sz="1600" dirty="0" smtClean="0">
                <a:solidFill>
                  <a:srgbClr val="FF0000"/>
                </a:solidFill>
              </a:rPr>
              <a:t>Огромное спасибо  организаторам такого важного события.</a:t>
            </a:r>
            <a:br>
              <a:rPr lang="ru-RU" sz="1600" dirty="0" smtClean="0">
                <a:solidFill>
                  <a:srgbClr val="FF0000"/>
                </a:solidFill>
              </a:rPr>
            </a:br>
            <a:r>
              <a:rPr lang="ru-RU" sz="1600" dirty="0" smtClean="0">
                <a:solidFill>
                  <a:srgbClr val="FF0000"/>
                </a:solidFill>
              </a:rPr>
              <a:t>Обязательно  постараюсь привлечь своих учеников и коллег.</a:t>
            </a:r>
            <a:br>
              <a:rPr lang="ru-RU" sz="1600" dirty="0" smtClean="0">
                <a:solidFill>
                  <a:srgbClr val="FF0000"/>
                </a:solidFill>
              </a:rPr>
            </a:br>
            <a:r>
              <a:rPr lang="ru-RU" sz="1600" dirty="0" smtClean="0">
                <a:solidFill>
                  <a:srgbClr val="FF0000"/>
                </a:solidFill>
              </a:rPr>
              <a:t>Но хочу начать со своей семьи.</a:t>
            </a:r>
            <a:endParaRPr lang="ru-RU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00-700x4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268760"/>
            <a:ext cx="3103446" cy="4438650"/>
          </a:xfrm>
          <a:prstGeom prst="rect">
            <a:avLst/>
          </a:prstGeom>
          <a:ln w="38100">
            <a:solidFill>
              <a:srgbClr val="808000"/>
            </a:solidFill>
          </a:ln>
        </p:spPr>
      </p:pic>
      <p:pic>
        <p:nvPicPr>
          <p:cNvPr id="4" name="Рисунок 3" descr="Рисунок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548680"/>
            <a:ext cx="4355976" cy="5904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4283968" y="548680"/>
            <a:ext cx="4032448" cy="5688632"/>
          </a:xfrm>
        </p:spPr>
        <p:txBody>
          <a:bodyPr/>
          <a:lstStyle/>
          <a:p>
            <a:pPr algn="just"/>
            <a:r>
              <a:rPr lang="ru-RU" sz="2000" dirty="0" smtClean="0">
                <a:solidFill>
                  <a:srgbClr val="FF0000"/>
                </a:solidFill>
              </a:rPr>
              <a:t>   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В школе  я писала сочинение о своей бабушке, </a:t>
            </a:r>
            <a:r>
              <a:rPr lang="ru-RU" sz="2000" dirty="0" err="1" smtClean="0">
                <a:solidFill>
                  <a:srgbClr val="FF0000"/>
                </a:solidFill>
              </a:rPr>
              <a:t>Худовой</a:t>
            </a:r>
            <a:r>
              <a:rPr lang="ru-RU" sz="2000" dirty="0" smtClean="0">
                <a:solidFill>
                  <a:srgbClr val="FF0000"/>
                </a:solidFill>
              </a:rPr>
              <a:t> Надежде Фёдоровне. Ей пришлось одной ставить на ноги четверых детей, потому что мой дед, </a:t>
            </a:r>
            <a:r>
              <a:rPr lang="ru-RU" sz="2000" dirty="0" err="1" smtClean="0">
                <a:solidFill>
                  <a:srgbClr val="FF0000"/>
                </a:solidFill>
              </a:rPr>
              <a:t>Худов</a:t>
            </a:r>
            <a:r>
              <a:rPr lang="ru-RU" sz="2000" dirty="0" smtClean="0">
                <a:solidFill>
                  <a:srgbClr val="FF0000"/>
                </a:solidFill>
              </a:rPr>
              <a:t> Тимофей Ефимович не вернулся в 1945 году домой, пропал без вести. Бабушку много раз вызывали в соответствующие органы, семья, готовясь к ссылке, собирала  нехитрые пожитки.  Об этом я узнала через много лет.  Может быть поэтому, наша семья и не пыталась узнать подробности о последних днях деда. И мы сестрой решили это сделать сейчас…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http://img-fotki.yandex.ru/get/4403/svetlera.283/0_5b4e4_c960b2ef_L.jpg"/>
          <p:cNvPicPr preferRelativeResize="0"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95536" y="4365104"/>
            <a:ext cx="3171411" cy="198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404664"/>
            <a:ext cx="6984776" cy="1080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75656" y="404664"/>
            <a:ext cx="7128792" cy="1008112"/>
          </a:xfrm>
        </p:spPr>
        <p:txBody>
          <a:bodyPr/>
          <a:lstStyle/>
          <a:p>
            <a:r>
              <a:rPr lang="ru-RU" sz="1600" dirty="0" smtClean="0">
                <a:solidFill>
                  <a:srgbClr val="FF0000"/>
                </a:solidFill>
              </a:rPr>
              <a:t>Сайт "Мемориал" - уникальный электронный архив военных лет, бережно собирающий сведения, которые свято хранятся в каждом уголке нашей страны.</a:t>
            </a:r>
            <a:endParaRPr lang="ru-RU" sz="1600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 preferRelativeResize="0">
            <a:picLocks noChangeAspect="1" noChangeArrowheads="1"/>
          </p:cNvPicPr>
          <p:nvPr/>
        </p:nvPicPr>
        <p:blipFill>
          <a:blip r:embed="rId4" cstate="print"/>
          <a:srcRect l="14887" t="5880" r="6207" b="8441"/>
          <a:stretch>
            <a:fillRect/>
          </a:stretch>
        </p:blipFill>
        <p:spPr bwMode="auto">
          <a:xfrm>
            <a:off x="683568" y="1700808"/>
            <a:ext cx="7701137" cy="4703690"/>
          </a:xfrm>
          <a:prstGeom prst="rect">
            <a:avLst/>
          </a:prstGeom>
          <a:noFill/>
          <a:ln w="38100">
            <a:solidFill>
              <a:srgbClr val="808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692696"/>
            <a:ext cx="6984776" cy="1080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75656" y="404664"/>
            <a:ext cx="7128792" cy="1008112"/>
          </a:xfrm>
        </p:spPr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Продолжаем искать…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 preferRelativeResize="0">
            <a:picLocks noChangeAspect="1" noChangeArrowheads="1"/>
          </p:cNvPicPr>
          <p:nvPr/>
        </p:nvPicPr>
        <p:blipFill>
          <a:blip r:embed="rId4" cstate="print"/>
          <a:srcRect l="15120" t="6720" r="15896" b="37841"/>
          <a:stretch>
            <a:fillRect/>
          </a:stretch>
        </p:blipFill>
        <p:spPr bwMode="auto">
          <a:xfrm>
            <a:off x="1043608" y="2276872"/>
            <a:ext cx="7168166" cy="3240405"/>
          </a:xfrm>
          <a:prstGeom prst="rect">
            <a:avLst/>
          </a:prstGeom>
          <a:noFill/>
          <a:ln w="38100">
            <a:solidFill>
              <a:srgbClr val="808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 preferRelativeResize="0">
            <a:picLocks noChangeAspect="1" noChangeArrowheads="1"/>
          </p:cNvPicPr>
          <p:nvPr/>
        </p:nvPicPr>
        <p:blipFill>
          <a:blip r:embed="rId2" cstate="print"/>
          <a:srcRect l="14175" t="6720" r="15424" b="5921"/>
          <a:stretch>
            <a:fillRect/>
          </a:stretch>
        </p:blipFill>
        <p:spPr bwMode="auto">
          <a:xfrm>
            <a:off x="466869" y="563674"/>
            <a:ext cx="8210263" cy="5730653"/>
          </a:xfrm>
          <a:prstGeom prst="rect">
            <a:avLst/>
          </a:prstGeom>
          <a:noFill/>
          <a:ln w="38100">
            <a:solidFill>
              <a:srgbClr val="808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 preferRelativeResize="0">
            <a:picLocks noChangeAspect="1" noChangeArrowheads="1"/>
          </p:cNvPicPr>
          <p:nvPr/>
        </p:nvPicPr>
        <p:blipFill>
          <a:blip r:embed="rId2" cstate="print"/>
          <a:srcRect l="14175" t="6720" r="14951" b="5921"/>
          <a:stretch>
            <a:fillRect/>
          </a:stretch>
        </p:blipFill>
        <p:spPr bwMode="auto">
          <a:xfrm>
            <a:off x="197030" y="395687"/>
            <a:ext cx="8749941" cy="6066626"/>
          </a:xfrm>
          <a:prstGeom prst="rect">
            <a:avLst/>
          </a:prstGeom>
          <a:noFill/>
          <a:ln w="38100">
            <a:solidFill>
              <a:srgbClr val="808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 preferRelativeResize="0">
            <a:picLocks noChangeAspect="1" noChangeArrowheads="1"/>
          </p:cNvPicPr>
          <p:nvPr/>
        </p:nvPicPr>
        <p:blipFill>
          <a:blip r:embed="rId2" cstate="print"/>
          <a:srcRect t="28560" r="53223" b="61440"/>
          <a:stretch>
            <a:fillRect/>
          </a:stretch>
        </p:blipFill>
        <p:spPr bwMode="auto">
          <a:xfrm>
            <a:off x="105536" y="5013175"/>
            <a:ext cx="8932929" cy="107420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" name="Picture 3"/>
          <p:cNvPicPr preferRelativeResize="0">
            <a:picLocks noChangeAspect="1" noChangeArrowheads="1"/>
          </p:cNvPicPr>
          <p:nvPr/>
        </p:nvPicPr>
        <p:blipFill>
          <a:blip r:embed="rId3" cstate="print"/>
          <a:srcRect b="13481"/>
          <a:stretch>
            <a:fillRect/>
          </a:stretch>
        </p:blipFill>
        <p:spPr bwMode="auto">
          <a:xfrm>
            <a:off x="295427" y="332655"/>
            <a:ext cx="8553146" cy="416254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44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526" y="0"/>
            <a:ext cx="9163052" cy="6879336"/>
          </a:xfrm>
          <a:prstGeom prst="rect">
            <a:avLst/>
          </a:prstGeom>
        </p:spPr>
      </p:pic>
      <p:pic>
        <p:nvPicPr>
          <p:cNvPr id="5" name="Рисунок 4" descr="100-700x466.jpg"/>
          <p:cNvPicPr preferRelativeResize="0"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75332">
            <a:off x="4409991" y="0"/>
            <a:ext cx="4734009" cy="6770733"/>
          </a:xfrm>
          <a:prstGeom prst="rect">
            <a:avLst/>
          </a:prstGeom>
          <a:ln w="38100">
            <a:solidFill>
              <a:srgbClr val="808000"/>
            </a:solidFill>
          </a:ln>
          <a:effectLst>
            <a:softEdge rad="635000"/>
          </a:effec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23528" y="152926"/>
            <a:ext cx="4464496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Мне кажется порою, что солдаты,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С кровавых не пришедшие полей,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Не в землю нашу полегли когда-то,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А превратились в белых журавлей…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4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ourier New" pitchFamily="49" charset="0"/>
              </a:rPr>
              <a:t>Р. Гамзатов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Тема1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И дети тоже победили в той войне!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rebuchet MS"/>
        <a:ea typeface="DejaVu Sans"/>
        <a:cs typeface="DejaVu Sans"/>
      </a:majorFont>
      <a:minorFont>
        <a:latin typeface="Georgia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Справедливость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Ради жизни на земле</Template>
  <TotalTime>625</TotalTime>
  <Words>135</Words>
  <Application>Microsoft Office PowerPoint</Application>
  <PresentationFormat>Экран (4:3)</PresentationFormat>
  <Paragraphs>42</Paragraphs>
  <Slides>10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Тема1</vt:lpstr>
      <vt:lpstr>И дети тоже победили в той войне!</vt:lpstr>
      <vt:lpstr>Справедливость</vt:lpstr>
      <vt:lpstr>Слайд 1</vt:lpstr>
      <vt:lpstr>06.02.15 – сегодня я узнала о проекте "Вахта Памяти". Огромное спасибо  организаторам такого важного события. Обязательно  постараюсь привлечь своих учеников и коллег. Но хочу начать со своей семьи.</vt:lpstr>
      <vt:lpstr>    В школе  я писала сочинение о своей бабушке, Худовой Надежде Фёдоровне. Ей пришлось одной ставить на ноги четверых детей, потому что мой дед, Худов Тимофей Ефимович не вернулся в 1945 году домой, пропал без вести. Бабушку много раз вызывали в соответствующие органы, семья, готовясь к ссылке, собирала  нехитрые пожитки.  Об этом я узнала через много лет.  Может быть поэтому, наша семья и не пыталась узнать подробности о последних днях деда. И мы сестрой решили это сделать сейчас…</vt:lpstr>
      <vt:lpstr>Сайт "Мемориал" - уникальный электронный архив военных лет, бережно собирающий сведения, которые свято хранятся в каждом уголке нашей страны.</vt:lpstr>
      <vt:lpstr> Продолжаем искать…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39</cp:revision>
  <dcterms:created xsi:type="dcterms:W3CDTF">2015-02-06T16:56:53Z</dcterms:created>
  <dcterms:modified xsi:type="dcterms:W3CDTF">2015-02-09T20:18:33Z</dcterms:modified>
</cp:coreProperties>
</file>