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47"/>
  </p:notesMasterIdLst>
  <p:sldIdLst>
    <p:sldId id="256" r:id="rId2"/>
    <p:sldId id="317" r:id="rId3"/>
    <p:sldId id="318" r:id="rId4"/>
    <p:sldId id="321" r:id="rId5"/>
    <p:sldId id="328" r:id="rId6"/>
    <p:sldId id="322" r:id="rId7"/>
    <p:sldId id="326" r:id="rId8"/>
    <p:sldId id="330" r:id="rId9"/>
    <p:sldId id="266" r:id="rId10"/>
    <p:sldId id="309" r:id="rId11"/>
    <p:sldId id="267" r:id="rId12"/>
    <p:sldId id="272" r:id="rId13"/>
    <p:sldId id="274" r:id="rId14"/>
    <p:sldId id="273" r:id="rId15"/>
    <p:sldId id="275" r:id="rId16"/>
    <p:sldId id="283" r:id="rId17"/>
    <p:sldId id="284" r:id="rId18"/>
    <p:sldId id="285" r:id="rId19"/>
    <p:sldId id="286" r:id="rId20"/>
    <p:sldId id="331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5" r:id="rId29"/>
    <p:sldId id="332" r:id="rId30"/>
    <p:sldId id="296" r:id="rId31"/>
    <p:sldId id="343" r:id="rId32"/>
    <p:sldId id="344" r:id="rId33"/>
    <p:sldId id="346" r:id="rId34"/>
    <p:sldId id="345" r:id="rId35"/>
    <p:sldId id="347" r:id="rId36"/>
    <p:sldId id="348" r:id="rId37"/>
    <p:sldId id="349" r:id="rId38"/>
    <p:sldId id="350" r:id="rId39"/>
    <p:sldId id="351" r:id="rId40"/>
    <p:sldId id="352" r:id="rId41"/>
    <p:sldId id="353" r:id="rId42"/>
    <p:sldId id="333" r:id="rId43"/>
    <p:sldId id="334" r:id="rId44"/>
    <p:sldId id="335" r:id="rId45"/>
    <p:sldId id="354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76" y="7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1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7DAC9-27FA-4A67-A61B-143733F8AB79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D6702-DB85-4FF3-BC89-310DDA464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79F8CA-891E-4234-9DD2-28CF8DB1120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6AB639-0B0D-4093-BC24-278AFD1659F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7E5AF0-5887-46CF-B7E0-0381B50C59A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B1DF5D-3FDE-4160-8C85-92426CE32C18}" type="slidenum">
              <a:rPr lang="ru-RU" smtClean="0"/>
              <a:pPr/>
              <a:t>42</a:t>
            </a:fld>
            <a:endParaRPr lang="ru-RU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AF6D4B-03F9-4DE6-BD8B-2807ED5349A6}" type="slidenum">
              <a:rPr lang="ru-RU" smtClean="0"/>
              <a:pPr/>
              <a:t>43</a:t>
            </a:fld>
            <a:endParaRPr lang="ru-RU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C07C48-2750-4F0F-99F6-0FC740ED237D}" type="slidenum">
              <a:rPr lang="ru-RU" smtClean="0"/>
              <a:pPr/>
              <a:t>44</a:t>
            </a:fld>
            <a:endParaRPr lang="ru-RU" smtClean="0"/>
          </a:p>
        </p:txBody>
      </p:sp>
      <p:sp>
        <p:nvSpPr>
          <p:cNvPr id="178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D37A-7728-4A50-BAF2-92964E6F811B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89CE-154B-47CF-96CC-89B3792CF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D37A-7728-4A50-BAF2-92964E6F811B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89CE-154B-47CF-96CC-89B3792CF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D37A-7728-4A50-BAF2-92964E6F811B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89CE-154B-47CF-96CC-89B3792CF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735B1-95B5-456D-B605-53884D3D09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D37A-7728-4A50-BAF2-92964E6F811B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89CE-154B-47CF-96CC-89B3792CF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D37A-7728-4A50-BAF2-92964E6F811B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89CE-154B-47CF-96CC-89B3792CF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D37A-7728-4A50-BAF2-92964E6F811B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89CE-154B-47CF-96CC-89B3792CF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D37A-7728-4A50-BAF2-92964E6F811B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89CE-154B-47CF-96CC-89B3792CF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D37A-7728-4A50-BAF2-92964E6F811B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89CE-154B-47CF-96CC-89B3792CF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D37A-7728-4A50-BAF2-92964E6F811B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89CE-154B-47CF-96CC-89B3792CF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D37A-7728-4A50-BAF2-92964E6F811B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89CE-154B-47CF-96CC-89B3792CF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D37A-7728-4A50-BAF2-92964E6F811B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89CE-154B-47CF-96CC-89B3792CF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3D37A-7728-4A50-BAF2-92964E6F811B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289CE-154B-47CF-96CC-89B3792CF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aktat.com/language/book/text/sr_sv.php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" TargetMode="External"/><Relationship Id="rId2" Type="http://schemas.openxmlformats.org/officeDocument/2006/relationships/hyperlink" Target="http://nsportal.ru/shkola/russkii-yazyk-i-literatu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nelegend.ru/" TargetMode="External"/><Relationship Id="rId5" Type="http://schemas.openxmlformats.org/officeDocument/2006/relationships/hyperlink" Target="http://images.yandex.ru/yandsearch" TargetMode="External"/><Relationship Id="rId4" Type="http://schemas.openxmlformats.org/officeDocument/2006/relationships/hyperlink" Target="http://ru.wikipedia.org/wik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/>
          <a:lstStyle/>
          <a:p>
            <a:r>
              <a:rPr lang="ru-RU" b="1" dirty="0" smtClean="0"/>
              <a:t>Текст, его признаки и типы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Способы и средства связи предложений в тексте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88" y="5157192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Королева Ольга Олеговна, </a:t>
            </a:r>
          </a:p>
          <a:p>
            <a:r>
              <a:rPr lang="ru-RU" dirty="0" smtClean="0"/>
              <a:t>учитель русского языка и литературы ГБОУ «Школа №1354»</a:t>
            </a:r>
          </a:p>
          <a:p>
            <a:r>
              <a:rPr lang="ru-RU" dirty="0" smtClean="0"/>
              <a:t>ЮЗАО г. Москва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Тип речи-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600200"/>
            <a:ext cx="7632848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ru-RU" altLang="zh-CN" sz="2800" b="1" dirty="0" smtClean="0">
                <a:solidFill>
                  <a:srgbClr val="002060"/>
                </a:solidFill>
              </a:rPr>
              <a:t>это способ изложения, избираемый автором и ориентированный на одну из задач: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статически изобразить действительность, описать ее (описание);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динамически отразить действительность, рассказать о ней (повествование);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отразить причинно-следственные связи явлений действительности (рассуждение).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Таблица «Типы речи»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980727"/>
          <a:ext cx="8928990" cy="5856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440160"/>
                <a:gridCol w="1368152"/>
                <a:gridCol w="2016224"/>
                <a:gridCol w="2736302"/>
              </a:tblGrid>
              <a:tr h="419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Тип речи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Цель высказывания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Композиция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Особенности композиции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Особенности содержания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00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Повествование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Вопрос - </a:t>
                      </a:r>
                      <a:r>
                        <a:rPr lang="ru-RU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что произошло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Раскрытие последовательности событий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завязка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развитие событий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кульминация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развязка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Последовательность: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- прямая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- обратная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- прямая с отступлением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говорится о нескольких действиях одного лица, которые происходят одно за другим. Глаголы, употреблёны в совершенном виде прошедшего времени,</a:t>
                      </a:r>
                      <a:r>
                        <a:rPr lang="ru-RU" sz="14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могут употребляться и глаголы</a:t>
                      </a:r>
                      <a:r>
                        <a:rPr lang="ru-RU" sz="14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несовершенного вида прошедшего времени</a:t>
                      </a:r>
                      <a:r>
                        <a:rPr lang="ru-RU" sz="14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для изображения длительности действия.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09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Описание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Вопрос- </a:t>
                      </a:r>
                      <a:r>
                        <a:rPr lang="ru-RU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какой?</a:t>
                      </a:r>
                      <a:endParaRPr lang="ru-RU" sz="1400" b="1" i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Перечислить и раскрыть признаки предмета или действия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общее описание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2. конкретное описание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3. оценка автора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- единство изображения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- единство взгляда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описание внешнего и внутреннего состояния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даны одновременные признаки предмета. В тексте употребляются глаголы несовершенного вида настоящего времени, прошедшего времени.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90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Рассуждение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Вопрос - </a:t>
                      </a:r>
                      <a:r>
                        <a:rPr lang="ru-RU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почему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Объяснить или раскрыть причину явления или события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тезис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доказательство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вывод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- логическая связь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-использование вводных слов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объясняется причина тезиса, приводятся аргументы (доводы, доказательства), примеры, делается из сказанного вывод.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u="sng" dirty="0" smtClean="0"/>
              <a:t>Способы связи предложений в тексте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899592" y="2276475"/>
            <a:ext cx="3456383" cy="2447925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3200" b="1" dirty="0">
                <a:latin typeface="Franklin Gothic Book" pitchFamily="34" charset="0"/>
              </a:rPr>
              <a:t>Цепная связь</a:t>
            </a:r>
            <a:r>
              <a:rPr lang="ru-RU" sz="3200" dirty="0">
                <a:latin typeface="Franklin Gothic Book" pitchFamily="34" charset="0"/>
              </a:rPr>
              <a:t> </a:t>
            </a: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4500563" y="2276475"/>
            <a:ext cx="3671837" cy="2447925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dirty="0">
                <a:latin typeface="Franklin Gothic Book" pitchFamily="34" charset="0"/>
              </a:rPr>
              <a:t>Параллельная связь</a:t>
            </a:r>
            <a:r>
              <a:rPr lang="ru-RU" sz="2400" dirty="0">
                <a:latin typeface="Franklin Gothic Book" pitchFamily="34" charset="0"/>
              </a:rPr>
              <a:t> </a:t>
            </a:r>
          </a:p>
        </p:txBody>
      </p:sp>
      <p:sp>
        <p:nvSpPr>
          <p:cNvPr id="4101" name="Line 8"/>
          <p:cNvSpPr>
            <a:spLocks noChangeShapeType="1"/>
          </p:cNvSpPr>
          <p:nvPr/>
        </p:nvSpPr>
        <p:spPr bwMode="auto">
          <a:xfrm flipH="1">
            <a:off x="3132137" y="1556792"/>
            <a:ext cx="431750" cy="648246"/>
          </a:xfrm>
          <a:prstGeom prst="line">
            <a:avLst/>
          </a:prstGeom>
          <a:ln w="7620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4102" name="Line 9"/>
          <p:cNvSpPr>
            <a:spLocks noChangeShapeType="1"/>
          </p:cNvSpPr>
          <p:nvPr/>
        </p:nvSpPr>
        <p:spPr bwMode="auto">
          <a:xfrm>
            <a:off x="5868144" y="1556792"/>
            <a:ext cx="432494" cy="647824"/>
          </a:xfrm>
          <a:prstGeom prst="line">
            <a:avLst/>
          </a:prstGeom>
          <a:ln w="76200"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 animBg="1"/>
      <p:bldP spid="4100" grpId="0" build="p" animBg="1"/>
      <p:bldP spid="4101" grpId="0" animBg="1"/>
      <p:bldP spid="410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dirty="0" smtClean="0"/>
              <a:t>Параллельная связь</a:t>
            </a:r>
            <a:r>
              <a:rPr lang="ru-RU" sz="4800" dirty="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Соподчинение второго, третьего и т.п. предложений первому.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Схема параллельной связи:          1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altLang="zh-CN" sz="2800" b="1" dirty="0" smtClean="0">
                <a:solidFill>
                  <a:srgbClr val="002060"/>
                </a:solidFill>
              </a:rPr>
              <a:t>                                                                    2 – 3 – 4 – 5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Первое предложение содержит тему, дает общий план картины, а все остальные связаны с ним по смыслу и грамматически. Они детализируют общую картину, конкретизируют тему текста.</a:t>
            </a:r>
          </a:p>
          <a:p>
            <a:pPr>
              <a:lnSpc>
                <a:spcPct val="90000"/>
              </a:lnSpc>
              <a:buNone/>
            </a:pPr>
            <a:r>
              <a:rPr lang="ru-RU" sz="2800" i="1" dirty="0" smtClean="0"/>
              <a:t>	</a:t>
            </a:r>
            <a:r>
              <a:rPr lang="ru-RU" sz="2800" b="1" i="1" dirty="0" smtClean="0"/>
              <a:t>Радостна, шумна и пахуча весна в лесу. Звонко поют птицы. Звенят под деревьями весенние ручейки. Смолой пахнут набухшие почки.</a:t>
            </a:r>
            <a:endParaRPr lang="ru-RU" altLang="zh-CN" sz="28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Цепная связь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zh-CN" sz="2600" b="1" dirty="0" smtClean="0">
                <a:solidFill>
                  <a:srgbClr val="002060"/>
                </a:solidFill>
              </a:rPr>
              <a:t>Последовательная связь второго предложения с первым, третьего со вторым и т.д.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zh-CN" sz="2600" b="1" dirty="0" smtClean="0">
                <a:solidFill>
                  <a:srgbClr val="002060"/>
                </a:solidFill>
              </a:rPr>
              <a:t>Схема цепной связи:  1 – 2 – 3 – 4…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zh-CN" sz="2600" b="1" dirty="0" smtClean="0">
                <a:solidFill>
                  <a:srgbClr val="002060"/>
                </a:solidFill>
              </a:rPr>
              <a:t>Цепная связь обусловлена чередованием «данного» и «нового», мысль автора развивается последовательно: то, что в первом предложении было «новым», во втором становится «данным», и т.п.</a:t>
            </a:r>
          </a:p>
          <a:p>
            <a:pPr>
              <a:lnSpc>
                <a:spcPct val="90000"/>
              </a:lnSpc>
              <a:buNone/>
            </a:pPr>
            <a:r>
              <a:rPr lang="ru-RU" sz="2800" b="1" i="1" dirty="0" smtClean="0"/>
              <a:t>	Где-то за горизонтом шла </a:t>
            </a:r>
            <a:r>
              <a:rPr lang="ru-RU" sz="2800" b="1" u="sng" dirty="0" smtClean="0"/>
              <a:t>гроза.</a:t>
            </a:r>
            <a:r>
              <a:rPr lang="ru-RU" sz="2800" b="1" i="1" dirty="0" smtClean="0"/>
              <a:t> </a:t>
            </a:r>
            <a:r>
              <a:rPr lang="ru-RU" sz="2800" b="1" i="1" u="sng" dirty="0" smtClean="0"/>
              <a:t>Она </a:t>
            </a:r>
            <a:r>
              <a:rPr lang="ru-RU" sz="2800" b="1" i="1" dirty="0" smtClean="0"/>
              <a:t>рассылала в жаркую летнюю ночь решительные широкие </a:t>
            </a:r>
            <a:r>
              <a:rPr lang="ru-RU" sz="2800" b="1" i="1" u="sng" dirty="0" smtClean="0"/>
              <a:t>раскаты. Гром</a:t>
            </a:r>
            <a:r>
              <a:rPr lang="ru-RU" sz="2800" b="1" i="1" dirty="0" smtClean="0"/>
              <a:t>, уже почти обессиленный в пути, оживлялся под сухой крышей…( Ю. </a:t>
            </a:r>
            <a:r>
              <a:rPr lang="ru-RU" sz="2800" b="1" i="1" dirty="0" err="1" smtClean="0"/>
              <a:t>Куранов</a:t>
            </a:r>
            <a:r>
              <a:rPr lang="ru-RU" sz="2800" b="1" i="1" dirty="0" smtClean="0"/>
              <a:t>)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ru-RU" altLang="zh-CN" sz="26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755576" y="3789040"/>
            <a:ext cx="2566616" cy="1362075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/>
            <a:r>
              <a:rPr lang="ru-RU" sz="2800" b="1" dirty="0">
                <a:solidFill>
                  <a:srgbClr val="C00000"/>
                </a:solidFill>
              </a:rPr>
              <a:t>Лексические средства</a:t>
            </a:r>
          </a:p>
          <a:p>
            <a:pPr algn="ctr" eaLnBrk="0" hangingPunct="0"/>
            <a:r>
              <a:rPr lang="ru-RU" b="1" dirty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13670" name="Freeform 6"/>
          <p:cNvSpPr>
            <a:spLocks/>
          </p:cNvSpPr>
          <p:nvPr/>
        </p:nvSpPr>
        <p:spPr bwMode="gray">
          <a:xfrm>
            <a:off x="3275856" y="2924944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174" name="AutoShape 7"/>
          <p:cNvSpPr>
            <a:spLocks noChangeAspect="1" noChangeArrowheads="1" noTextEdit="1"/>
          </p:cNvSpPr>
          <p:nvPr/>
        </p:nvSpPr>
        <p:spPr bwMode="gray">
          <a:xfrm flipH="1">
            <a:off x="4868863" y="29479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979712" y="548680"/>
            <a:ext cx="4714875" cy="2304255"/>
            <a:chOff x="1997" y="1314"/>
            <a:chExt cx="1889" cy="1009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113675" name="Oval 11"/>
              <p:cNvSpPr>
                <a:spLocks noChangeArrowheads="1"/>
              </p:cNvSpPr>
              <p:nvPr/>
            </p:nvSpPr>
            <p:spPr bwMode="gray">
              <a:xfrm>
                <a:off x="1994" y="1056"/>
                <a:ext cx="1905" cy="908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13676" name="Oval 12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113677" name="Oval 13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3678" name="Oval 14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3679" name="Oval 15"/>
            <p:cNvSpPr>
              <a:spLocks noChangeArrowheads="1"/>
            </p:cNvSpPr>
            <p:nvPr/>
          </p:nvSpPr>
          <p:spPr bwMode="gray">
            <a:xfrm>
              <a:off x="2125" y="1327"/>
              <a:ext cx="1570" cy="77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3680" name="Oval 16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2771800" y="764704"/>
            <a:ext cx="322381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dirty="0">
                <a:solidFill>
                  <a:srgbClr val="CC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Средства </a:t>
            </a:r>
            <a:r>
              <a:rPr lang="ru-RU" sz="3600" dirty="0" smtClean="0">
                <a:solidFill>
                  <a:srgbClr val="CC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связи</a:t>
            </a:r>
            <a:r>
              <a:rPr lang="ru-RU" sz="3600" dirty="0" smtClean="0">
                <a:solidFill>
                  <a:srgbClr val="CC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ru-RU" sz="3600" dirty="0">
                <a:solidFill>
                  <a:srgbClr val="CC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предложений в тексте</a:t>
            </a:r>
          </a:p>
        </p:txBody>
      </p:sp>
      <p:sp>
        <p:nvSpPr>
          <p:cNvPr id="113672" name="Freeform 8"/>
          <p:cNvSpPr>
            <a:spLocks/>
          </p:cNvSpPr>
          <p:nvPr/>
        </p:nvSpPr>
        <p:spPr bwMode="gray">
          <a:xfrm flipH="1">
            <a:off x="4211960" y="2924944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148064" y="3861048"/>
            <a:ext cx="3024336" cy="1362075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/>
            <a:r>
              <a:rPr lang="ru-RU" sz="2800" b="1" dirty="0" smtClean="0">
                <a:solidFill>
                  <a:srgbClr val="C00000"/>
                </a:solidFill>
              </a:rPr>
              <a:t>Грамматические </a:t>
            </a:r>
            <a:r>
              <a:rPr lang="ru-RU" sz="2800" b="1" dirty="0">
                <a:solidFill>
                  <a:srgbClr val="C00000"/>
                </a:solidFill>
              </a:rPr>
              <a:t>средства</a:t>
            </a:r>
          </a:p>
          <a:p>
            <a:pPr algn="ctr" eaLnBrk="0" hangingPunct="0"/>
            <a:r>
              <a:rPr lang="ru-RU" b="1" dirty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nimBg="1"/>
      <p:bldP spid="113670" grpId="0" animBg="1"/>
      <p:bldP spid="19" grpId="0" build="p"/>
      <p:bldP spid="113672" grpId="0" animBg="1"/>
      <p:bldP spid="20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229600" cy="70609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Лексические средства связи: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84784"/>
            <a:ext cx="8003232" cy="464137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err="1" smtClean="0">
                <a:solidFill>
                  <a:srgbClr val="FF0066"/>
                </a:solidFill>
              </a:rPr>
              <a:t>Однотематическая</a:t>
            </a:r>
            <a:r>
              <a:rPr lang="ru-RU" sz="2800" b="1" dirty="0" smtClean="0">
                <a:solidFill>
                  <a:srgbClr val="FF0066"/>
                </a:solidFill>
              </a:rPr>
              <a:t> лексика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      </a:t>
            </a:r>
            <a:r>
              <a:rPr lang="ru-RU" sz="2800" b="1" i="1" dirty="0" smtClean="0"/>
              <a:t>Однажды </a:t>
            </a:r>
            <a:r>
              <a:rPr lang="ru-RU" sz="2800" b="1" i="1" u="sng" dirty="0" smtClean="0"/>
              <a:t>читатель</a:t>
            </a:r>
            <a:r>
              <a:rPr lang="ru-RU" sz="2800" b="1" i="1" dirty="0" smtClean="0"/>
              <a:t> берёт в руки </a:t>
            </a:r>
            <a:r>
              <a:rPr lang="ru-RU" sz="2800" b="1" i="1" u="sng" dirty="0" smtClean="0"/>
              <a:t>книгу</a:t>
            </a:r>
            <a:r>
              <a:rPr lang="ru-RU" sz="2800" b="1" i="1" dirty="0" smtClean="0"/>
              <a:t>…Возникает воспоминание пережитого счастья или горя, и, поражённый, он восклицает: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i="1" dirty="0" smtClean="0"/>
              <a:t>     - Как этот </a:t>
            </a:r>
            <a:r>
              <a:rPr lang="ru-RU" sz="2800" b="1" i="1" u="sng" dirty="0" smtClean="0"/>
              <a:t>человек</a:t>
            </a:r>
            <a:r>
              <a:rPr lang="ru-RU" sz="2800" b="1" i="1" dirty="0" smtClean="0"/>
              <a:t> мог выразить мои переживания?!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i="1" dirty="0" smtClean="0"/>
              <a:t>     Сопереживание, ощущение соей слитности с </a:t>
            </a:r>
            <a:r>
              <a:rPr lang="ru-RU" sz="2800" b="1" i="1" u="sng" dirty="0" smtClean="0"/>
              <a:t>автором </a:t>
            </a:r>
            <a:r>
              <a:rPr lang="ru-RU" sz="2800" b="1" i="1" dirty="0" smtClean="0"/>
              <a:t>– это одна из сторон постижения поэтической </a:t>
            </a:r>
            <a:r>
              <a:rPr lang="ru-RU" sz="2800" b="1" u="sng" dirty="0" smtClean="0"/>
              <a:t>книги.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Лексические средства связи: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600200"/>
            <a:ext cx="7776864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66"/>
                </a:solidFill>
              </a:rPr>
              <a:t>Лексический повтор, однокоренные слова                                                               </a:t>
            </a:r>
          </a:p>
          <a:p>
            <a:pPr eaLnBrk="1" hangingPunct="1">
              <a:buNone/>
              <a:defRPr/>
            </a:pPr>
            <a:r>
              <a:rPr lang="ru-RU" b="1" i="1" dirty="0" smtClean="0">
                <a:solidFill>
                  <a:srgbClr val="FF0066"/>
                </a:solidFill>
              </a:rPr>
              <a:t>	</a:t>
            </a:r>
            <a:r>
              <a:rPr lang="ru-RU" b="1" i="1" dirty="0" smtClean="0"/>
              <a:t>Все блага и радости жизни создаются </a:t>
            </a:r>
            <a:r>
              <a:rPr lang="ru-RU" b="1" i="1" u="sng" dirty="0" smtClean="0"/>
              <a:t>трудом</a:t>
            </a:r>
            <a:r>
              <a:rPr lang="ru-RU" b="1" i="1" dirty="0" smtClean="0"/>
              <a:t>. </a:t>
            </a:r>
            <a:r>
              <a:rPr lang="ru-RU" b="1" i="1" u="sng" dirty="0" smtClean="0"/>
              <a:t>Без труда</a:t>
            </a:r>
            <a:r>
              <a:rPr lang="ru-RU" b="1" i="1" dirty="0" smtClean="0"/>
              <a:t> нельзя честно жить.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i="1" dirty="0" smtClean="0"/>
              <a:t>     С малых лет учись быть</a:t>
            </a:r>
            <a:r>
              <a:rPr lang="ru-RU" b="1" i="1" u="sng" dirty="0" smtClean="0"/>
              <a:t> верным</a:t>
            </a:r>
            <a:r>
              <a:rPr lang="ru-RU" b="1" i="1" dirty="0" smtClean="0"/>
              <a:t> слову. </a:t>
            </a:r>
            <a:r>
              <a:rPr lang="ru-RU" b="1" i="1" u="sng" dirty="0" smtClean="0"/>
              <a:t>Верность </a:t>
            </a:r>
            <a:r>
              <a:rPr lang="ru-RU" b="1" i="1" dirty="0" smtClean="0"/>
              <a:t>слову – твоя личная честь.( В. А. Сухомлинский)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Лексические средства связи: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FF0066"/>
                </a:solidFill>
              </a:rPr>
              <a:t>Синонимы( в том числе и контекстуальные, описательный оборот)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i="1" dirty="0" smtClean="0"/>
              <a:t>	Из Беловежской пущи на Волынь завезли </a:t>
            </a:r>
            <a:r>
              <a:rPr lang="ru-RU" sz="2800" b="1" i="1" u="sng" dirty="0" smtClean="0"/>
              <a:t>зубров</a:t>
            </a:r>
            <a:r>
              <a:rPr lang="ru-RU" sz="2800" b="1" i="1" dirty="0" smtClean="0"/>
              <a:t>. </a:t>
            </a:r>
            <a:r>
              <a:rPr lang="ru-RU" sz="2800" b="1" i="1" u="sng" dirty="0" smtClean="0"/>
              <a:t>Новички</a:t>
            </a:r>
            <a:r>
              <a:rPr lang="ru-RU" sz="2800" b="1" i="1" dirty="0" smtClean="0"/>
              <a:t> быстро прижились и перестали бояться людей.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i="1" dirty="0" smtClean="0"/>
              <a:t>     Над самой головой раздавался стук </a:t>
            </a:r>
            <a:r>
              <a:rPr lang="ru-RU" sz="2800" b="1" i="1" u="sng" dirty="0" smtClean="0"/>
              <a:t>дятла</a:t>
            </a:r>
            <a:r>
              <a:rPr lang="ru-RU" sz="2800" b="1" i="1" dirty="0" smtClean="0"/>
              <a:t>. </a:t>
            </a:r>
            <a:r>
              <a:rPr lang="ru-RU" sz="2800" b="1" i="1" u="sng" dirty="0" smtClean="0"/>
              <a:t>Лесной доктор</a:t>
            </a:r>
            <a:r>
              <a:rPr lang="ru-RU" sz="2800" b="1" i="1" dirty="0" smtClean="0"/>
              <a:t> обследовал больное дерево.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Лексические средства связи: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600200"/>
            <a:ext cx="7848872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66"/>
                </a:solidFill>
              </a:rPr>
              <a:t>Антонимы( в том числе и контекстуальные)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</a:t>
            </a:r>
            <a:r>
              <a:rPr lang="ru-RU" b="1" i="1" dirty="0" smtClean="0"/>
              <a:t>У природы много </a:t>
            </a:r>
            <a:r>
              <a:rPr lang="ru-RU" b="1" i="1" u="sng" dirty="0" smtClean="0"/>
              <a:t>друзей</a:t>
            </a:r>
            <a:r>
              <a:rPr lang="ru-RU" b="1" i="1" dirty="0" smtClean="0"/>
              <a:t>. </a:t>
            </a:r>
            <a:r>
              <a:rPr lang="ru-RU" b="1" i="1" u="sng" dirty="0" smtClean="0"/>
              <a:t>Недругов</a:t>
            </a:r>
            <a:r>
              <a:rPr lang="ru-RU" b="1" i="1" dirty="0" smtClean="0"/>
              <a:t> у неё значительно меньше.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i="1" dirty="0" smtClean="0"/>
              <a:t>     Страшен враг </a:t>
            </a:r>
            <a:r>
              <a:rPr lang="ru-RU" b="1" i="1" u="sng" dirty="0" smtClean="0"/>
              <a:t>за горами</a:t>
            </a:r>
            <a:r>
              <a:rPr lang="ru-RU" b="1" i="1" dirty="0" smtClean="0"/>
              <a:t>. Гораздо опаснее он </a:t>
            </a:r>
            <a:r>
              <a:rPr lang="ru-RU" b="1" i="1" u="sng" dirty="0" smtClean="0"/>
              <a:t>за плечами</a:t>
            </a:r>
            <a:r>
              <a:rPr lang="ru-RU" b="1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Текст</a:t>
            </a:r>
            <a:endParaRPr lang="ru-RU" b="1" dirty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611560" y="1196974"/>
            <a:ext cx="7992888" cy="5472385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 typeface="Wingdings 3" pitchFamily="18" charset="2"/>
              <a:buNone/>
            </a:pPr>
            <a:r>
              <a:rPr lang="ru-RU" dirty="0" smtClean="0"/>
              <a:t>	</a:t>
            </a:r>
            <a:r>
              <a:rPr lang="ru-RU" altLang="zh-CN" sz="3300" b="1" i="1" u="sng" dirty="0" smtClean="0">
                <a:solidFill>
                  <a:srgbClr val="002060"/>
                </a:solidFill>
              </a:rPr>
              <a:t>Текст</a:t>
            </a:r>
            <a:r>
              <a:rPr lang="ru-RU" altLang="zh-CN" sz="3300" b="1" u="sng" dirty="0" smtClean="0">
                <a:solidFill>
                  <a:srgbClr val="002060"/>
                </a:solidFill>
              </a:rPr>
              <a:t> </a:t>
            </a:r>
            <a:r>
              <a:rPr lang="ru-RU" altLang="zh-CN" sz="3300" b="1" dirty="0" smtClean="0">
                <a:solidFill>
                  <a:srgbClr val="002060"/>
                </a:solidFill>
              </a:rPr>
              <a:t>– это несколько предложений или абзацев, связанных в целое темой и основной мыслью. Текст может состоять из одного абзаца, а может быть статьёй, книгой.</a:t>
            </a:r>
          </a:p>
          <a:p>
            <a:pPr>
              <a:buFont typeface="Wingdings" pitchFamily="2" charset="2"/>
              <a:buChar char="Ø"/>
            </a:pPr>
            <a:r>
              <a:rPr lang="ru-RU" altLang="zh-CN" sz="3300" b="1" dirty="0" smtClean="0">
                <a:solidFill>
                  <a:srgbClr val="002060"/>
                </a:solidFill>
              </a:rPr>
              <a:t> </a:t>
            </a:r>
            <a:r>
              <a:rPr lang="ru-RU" altLang="zh-CN" sz="3300" b="1" i="1" u="sng" dirty="0" smtClean="0">
                <a:solidFill>
                  <a:srgbClr val="002060"/>
                </a:solidFill>
              </a:rPr>
              <a:t>Функция текста </a:t>
            </a:r>
            <a:r>
              <a:rPr lang="ru-RU" altLang="zh-CN" sz="3300" b="1" dirty="0" smtClean="0">
                <a:solidFill>
                  <a:srgbClr val="002060"/>
                </a:solidFill>
              </a:rPr>
              <a:t>– обеспечение коммуникации в процессе жизнедеятельности людей.</a:t>
            </a:r>
            <a:r>
              <a:rPr lang="ru-RU" sz="3600" b="1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altLang="zh-CN" sz="3300" b="1" i="1" u="sng" dirty="0" smtClean="0">
                <a:solidFill>
                  <a:srgbClr val="002060"/>
                </a:solidFill>
              </a:rPr>
              <a:t>Основное свойство текста </a:t>
            </a:r>
            <a:r>
              <a:rPr lang="ru-RU" altLang="zh-CN" sz="3300" b="1" dirty="0" smtClean="0">
                <a:solidFill>
                  <a:srgbClr val="002060"/>
                </a:solidFill>
              </a:rPr>
              <a:t>- это неразрывное единство формы и содержания. </a:t>
            </a:r>
          </a:p>
          <a:p>
            <a:pPr>
              <a:buFont typeface="Wingdings" pitchFamily="2" charset="2"/>
              <a:buChar char="Ø"/>
            </a:pPr>
            <a:r>
              <a:rPr lang="ru-RU" altLang="zh-CN" sz="3300" b="1" dirty="0" smtClean="0">
                <a:solidFill>
                  <a:srgbClr val="002060"/>
                </a:solidFill>
              </a:rPr>
              <a:t>Нарушение формы, то есть отсутствие связности предложений, может привести к обессмысливанию текста.</a:t>
            </a:r>
          </a:p>
          <a:p>
            <a:pPr eaLnBrk="1" hangingPunct="1">
              <a:buFont typeface="Wingdings 3" pitchFamily="18" charset="2"/>
              <a:buNone/>
            </a:pPr>
            <a:endParaRPr lang="ru-RU" altLang="zh-CN" sz="3300" b="1" dirty="0" smtClean="0">
              <a:solidFill>
                <a:srgbClr val="002060"/>
              </a:solidFill>
            </a:endParaRPr>
          </a:p>
          <a:p>
            <a:pPr eaLnBrk="1" hangingPunct="1">
              <a:buFont typeface="Wingdings 3" pitchFamily="18" charset="2"/>
              <a:buNone/>
            </a:pPr>
            <a:endParaRPr lang="ru-RU" altLang="zh-CN" sz="3300" b="1" dirty="0" smtClean="0">
              <a:solidFill>
                <a:srgbClr val="00206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endParaRPr lang="ru-RU" dirty="0" smtClean="0"/>
          </a:p>
          <a:p>
            <a:pPr eaLnBrk="1" hangingPunct="1">
              <a:buFont typeface="Wingdings 3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Лексические средства связи: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00200"/>
            <a:ext cx="7632848" cy="4525963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FF0066"/>
                </a:solidFill>
              </a:rPr>
              <a:t>Описательные обороты.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Построили </a:t>
            </a:r>
            <a:r>
              <a:rPr lang="ru-RU" b="1" i="1" u="sng" dirty="0" smtClean="0"/>
              <a:t>шоссе. Шумная, стремительная река жизни </a:t>
            </a:r>
            <a:r>
              <a:rPr lang="ru-RU" b="1" i="1" dirty="0" smtClean="0"/>
              <a:t>соединила область со столицей. (Ф.Абрамов)</a:t>
            </a:r>
          </a:p>
          <a:p>
            <a:pPr>
              <a:buNone/>
              <a:defRPr/>
            </a:pPr>
            <a:endParaRPr lang="ru-RU" b="1" i="1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Грамматические средства связи: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600200"/>
            <a:ext cx="7848872" cy="4525963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FF0066"/>
                </a:solidFill>
              </a:rPr>
              <a:t>Союзы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66"/>
                </a:solidFill>
              </a:rPr>
              <a:t>(преимущественно сочинительные)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</a:t>
            </a:r>
            <a:r>
              <a:rPr lang="ru-RU" b="1" i="1" dirty="0" smtClean="0"/>
              <a:t>Война принесла нашей стране много горя, бед и несчастий. </a:t>
            </a:r>
            <a:r>
              <a:rPr lang="ru-RU" b="1" i="1" u="sng" dirty="0" smtClean="0"/>
              <a:t>Но </a:t>
            </a:r>
            <a:r>
              <a:rPr lang="ru-RU" b="1" i="1" dirty="0" smtClean="0"/>
              <a:t>наш народ победил потому, что был до конца предан своей Родине.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3600" b="1" dirty="0" smtClean="0"/>
              <a:t>Грамматические средства связи: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66"/>
                </a:solidFill>
              </a:rPr>
              <a:t>Местоимения (личные, указательные, определительные и другие)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     </a:t>
            </a:r>
            <a:r>
              <a:rPr lang="ru-RU" b="1" i="1" dirty="0" smtClean="0"/>
              <a:t>Любите </a:t>
            </a:r>
            <a:r>
              <a:rPr lang="ru-RU" b="1" i="1" u="sng" dirty="0" smtClean="0"/>
              <a:t>книгу</a:t>
            </a:r>
            <a:r>
              <a:rPr lang="ru-RU" b="1" i="1" dirty="0" smtClean="0"/>
              <a:t> всей душой. </a:t>
            </a:r>
            <a:r>
              <a:rPr lang="ru-RU" b="1" i="1" u="sng" dirty="0" smtClean="0"/>
              <a:t>Она </a:t>
            </a:r>
            <a:r>
              <a:rPr lang="ru-RU" b="1" i="1" dirty="0" smtClean="0"/>
              <a:t>не только ваш лучший друг и помощник, но и до конца верный спутник.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i="1" dirty="0" smtClean="0"/>
              <a:t>     Мои </a:t>
            </a:r>
            <a:r>
              <a:rPr lang="ru-RU" b="1" i="1" u="sng" dirty="0" smtClean="0"/>
              <a:t>друзья </a:t>
            </a:r>
            <a:r>
              <a:rPr lang="ru-RU" b="1" i="1" dirty="0" smtClean="0"/>
              <a:t>– моя опора. </a:t>
            </a:r>
            <a:r>
              <a:rPr lang="ru-RU" b="1" i="1" u="sng" dirty="0" smtClean="0"/>
              <a:t>Любой из них</a:t>
            </a:r>
            <a:r>
              <a:rPr lang="ru-RU" b="1" i="1" dirty="0" smtClean="0"/>
              <a:t> протянет мне всегда руку помощи.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4000" b="1" dirty="0" smtClean="0"/>
              <a:t>Грамматические средства связи: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600200"/>
            <a:ext cx="7704856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66"/>
                </a:solidFill>
              </a:rPr>
              <a:t>Наречия( местоимения-наречия): здесь, тут, там, везде, всюду, однажды и другие)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     </a:t>
            </a:r>
            <a:r>
              <a:rPr lang="ru-RU" b="1" i="1" dirty="0" smtClean="0"/>
              <a:t>Туристы вышли </a:t>
            </a:r>
            <a:r>
              <a:rPr lang="ru-RU" b="1" i="1" u="sng" dirty="0" smtClean="0"/>
              <a:t>на поляну</a:t>
            </a:r>
            <a:r>
              <a:rPr lang="ru-RU" b="1" i="1" dirty="0" smtClean="0"/>
              <a:t>. </a:t>
            </a:r>
            <a:r>
              <a:rPr lang="ru-RU" b="1" i="1" u="sng" dirty="0" smtClean="0"/>
              <a:t>Здесь </a:t>
            </a:r>
            <a:r>
              <a:rPr lang="ru-RU" b="1" i="1" dirty="0" smtClean="0"/>
              <a:t>решили они остановиться на ночлег.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4000" b="1" dirty="0" smtClean="0"/>
              <a:t>Грамматические средства связи: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66"/>
                </a:solidFill>
              </a:rPr>
              <a:t>Частицы( же, ведь, и, всё-таки и другие)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b="1" dirty="0" smtClean="0">
              <a:solidFill>
                <a:srgbClr val="FF0066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     </a:t>
            </a:r>
            <a:r>
              <a:rPr lang="ru-RU" b="1" i="1" dirty="0" smtClean="0"/>
              <a:t>В поле гулял ветер. В лесу </a:t>
            </a:r>
            <a:r>
              <a:rPr lang="ru-RU" b="1" i="1" u="sng" dirty="0" smtClean="0"/>
              <a:t>же </a:t>
            </a:r>
            <a:r>
              <a:rPr lang="ru-RU" b="1" i="1" dirty="0" smtClean="0"/>
              <a:t>была тишина.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4000" b="1" dirty="0" smtClean="0"/>
              <a:t>Грамматические средства связи: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66"/>
                </a:solidFill>
              </a:rPr>
              <a:t>Вводные слова, указывающие на порядок явлений( мыслей) и связь между ними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    </a:t>
            </a:r>
            <a:r>
              <a:rPr lang="ru-RU" b="1" i="1" dirty="0" smtClean="0"/>
              <a:t>Занимайтесь спортом! </a:t>
            </a:r>
            <a:r>
              <a:rPr lang="ru-RU" b="1" i="1" u="sng" dirty="0" smtClean="0"/>
              <a:t>Во-первых,</a:t>
            </a:r>
            <a:r>
              <a:rPr lang="ru-RU" b="1" i="1" dirty="0" smtClean="0"/>
              <a:t> он даст вам здоровья. </a:t>
            </a:r>
            <a:r>
              <a:rPr lang="ru-RU" b="1" i="1" u="sng" dirty="0" smtClean="0"/>
              <a:t>Во-вторых,</a:t>
            </a:r>
            <a:r>
              <a:rPr lang="ru-RU" b="1" i="1" dirty="0" smtClean="0"/>
              <a:t> укрепит ваш дух и,</a:t>
            </a:r>
            <a:r>
              <a:rPr lang="ru-RU" b="1" i="1" u="sng" dirty="0" smtClean="0"/>
              <a:t> наконец</a:t>
            </a:r>
            <a:r>
              <a:rPr lang="ru-RU" b="1" i="1" dirty="0" smtClean="0"/>
              <a:t>, принесёт массу удовольствия.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4000" b="1" dirty="0" smtClean="0"/>
              <a:t>Грамматические средства связи: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66"/>
                </a:solidFill>
              </a:rPr>
              <a:t>Видовременная соотнесённость глагольных форм (одно время и один вид в соседних предложениях)</a:t>
            </a:r>
          </a:p>
          <a:p>
            <a:pPr>
              <a:buNone/>
              <a:defRPr/>
            </a:pPr>
            <a:r>
              <a:rPr lang="ru-RU" b="1" dirty="0" smtClean="0"/>
              <a:t> 	</a:t>
            </a:r>
            <a:r>
              <a:rPr lang="ru-RU" b="1" i="1" dirty="0" smtClean="0"/>
              <a:t>Подражание французскому тону времён Людовика XV </a:t>
            </a:r>
            <a:r>
              <a:rPr lang="ru-RU" b="1" i="1" u="sng" dirty="0" smtClean="0"/>
              <a:t>было</a:t>
            </a:r>
            <a:r>
              <a:rPr lang="ru-RU" b="1" i="1" dirty="0" smtClean="0"/>
              <a:t> в моде. Любовь к отечеству </a:t>
            </a:r>
            <a:r>
              <a:rPr lang="ru-RU" b="1" i="1" u="sng" dirty="0" smtClean="0"/>
              <a:t>казалась</a:t>
            </a:r>
            <a:r>
              <a:rPr lang="ru-RU" b="1" i="1" dirty="0" smtClean="0"/>
              <a:t> педантством. Тогдашние умники </a:t>
            </a:r>
            <a:r>
              <a:rPr lang="ru-RU" b="1" i="1" u="sng" dirty="0" smtClean="0"/>
              <a:t>превозносили </a:t>
            </a:r>
            <a:r>
              <a:rPr lang="ru-RU" b="1" i="1" dirty="0" smtClean="0"/>
              <a:t>Наполеона с фанатическим подобострастием и </a:t>
            </a:r>
            <a:r>
              <a:rPr lang="ru-RU" b="1" i="1" u="sng" dirty="0" smtClean="0"/>
              <a:t>шутили </a:t>
            </a:r>
            <a:r>
              <a:rPr lang="ru-RU" b="1" i="1" dirty="0" smtClean="0"/>
              <a:t>над нашими неудачами. (А.Пушкин) – </a:t>
            </a:r>
            <a:r>
              <a:rPr lang="ru-RU" b="1" dirty="0" smtClean="0">
                <a:solidFill>
                  <a:srgbClr val="FF0066"/>
                </a:solidFill>
              </a:rPr>
              <a:t>все глаголы употреблены в форме прошедшего времени.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4000" b="1" dirty="0" smtClean="0"/>
              <a:t>Грамматические средства связи: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66"/>
                </a:solidFill>
              </a:rPr>
              <a:t>Числительные( количественные, порядковые, собирательные)</a:t>
            </a:r>
          </a:p>
          <a:p>
            <a:pPr eaLnBrk="1" hangingPunct="1">
              <a:defRPr/>
            </a:pPr>
            <a:endParaRPr lang="ru-RU" b="1" dirty="0" smtClean="0">
              <a:solidFill>
                <a:srgbClr val="FF0066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     </a:t>
            </a:r>
            <a:r>
              <a:rPr lang="ru-RU" b="1" i="1" u="sng" dirty="0" smtClean="0"/>
              <a:t>Друзья</a:t>
            </a:r>
            <a:r>
              <a:rPr lang="ru-RU" b="1" i="1" dirty="0" smtClean="0"/>
              <a:t> работали слаженно. </a:t>
            </a:r>
            <a:r>
              <a:rPr lang="ru-RU" b="1" i="1" u="sng" dirty="0" smtClean="0"/>
              <a:t>Двое </a:t>
            </a:r>
            <a:r>
              <a:rPr lang="ru-RU" b="1" i="1" dirty="0" smtClean="0"/>
              <a:t>мальчиков кололи дрова. </a:t>
            </a:r>
            <a:r>
              <a:rPr lang="ru-RU" b="1" i="1" u="sng" dirty="0" smtClean="0"/>
              <a:t>Трое </a:t>
            </a:r>
            <a:r>
              <a:rPr lang="ru-RU" b="1" i="1" dirty="0" smtClean="0"/>
              <a:t>складывали их в поленницу.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4000" b="1" dirty="0" smtClean="0"/>
              <a:t>Грамматические средства связи: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600200"/>
            <a:ext cx="7632848" cy="4525963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FF0066"/>
                </a:solidFill>
              </a:rPr>
              <a:t>Неполные предложения и эллипсис, отсылающие к предшествующим элементам текста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    </a:t>
            </a:r>
            <a:r>
              <a:rPr lang="ru-RU" b="1" i="1" dirty="0" smtClean="0"/>
              <a:t>На столе лампа. Огонь в камине. На стене тени. </a:t>
            </a:r>
            <a:r>
              <a:rPr lang="ru-RU" b="1" dirty="0" smtClean="0">
                <a:solidFill>
                  <a:srgbClr val="FF0066"/>
                </a:solidFill>
              </a:rPr>
              <a:t>(Все предложения двусоставные неполные)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Грамматические средства связи: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00200"/>
            <a:ext cx="7848872" cy="4525963"/>
          </a:xfrm>
        </p:spPr>
        <p:txBody>
          <a:bodyPr/>
          <a:lstStyle/>
          <a:p>
            <a:r>
              <a:rPr lang="ru-RU" b="1" dirty="0" smtClean="0">
                <a:solidFill>
                  <a:srgbClr val="FF0066"/>
                </a:solidFill>
              </a:rPr>
              <a:t>Синтаксический параллелизм – одинаковое построение нескольких рядом расположенных предложений.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b="1" i="1" dirty="0" smtClean="0"/>
              <a:t>Уметь говорить – искусство. Уметь слушать – культура. </a:t>
            </a:r>
            <a:r>
              <a:rPr lang="ru-RU" b="1" dirty="0" smtClean="0"/>
              <a:t>(Д.Лихачёв)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428625"/>
            <a:ext cx="7704856" cy="13573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b="1" dirty="0" smtClean="0"/>
              <a:t>Текст – особая единица языка и речи</a:t>
            </a:r>
          </a:p>
        </p:txBody>
      </p:sp>
      <p:sp>
        <p:nvSpPr>
          <p:cNvPr id="11267" name="Содержимое 4"/>
          <p:cNvSpPr>
            <a:spLocks noGrp="1"/>
          </p:cNvSpPr>
          <p:nvPr>
            <p:ph idx="1"/>
          </p:nvPr>
        </p:nvSpPr>
        <p:spPr>
          <a:xfrm>
            <a:off x="683568" y="2214563"/>
            <a:ext cx="7920880" cy="4033837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altLang="zh-CN" b="1" u="sng" dirty="0" smtClean="0">
                <a:solidFill>
                  <a:srgbClr val="002060"/>
                </a:solidFill>
              </a:rPr>
              <a:t>Основные признаки текста: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altLang="zh-CN" b="1" u="sng" dirty="0" smtClean="0"/>
              <a:t>Информативность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altLang="zh-CN" b="1" u="sng" dirty="0" smtClean="0"/>
              <a:t>Цельность</a:t>
            </a:r>
            <a:r>
              <a:rPr lang="ru-RU" b="1" dirty="0" smtClean="0"/>
              <a:t> - </a:t>
            </a:r>
            <a:r>
              <a:rPr lang="ru-RU" altLang="zh-CN" b="1" dirty="0" smtClean="0">
                <a:solidFill>
                  <a:srgbClr val="002060"/>
                </a:solidFill>
              </a:rPr>
              <a:t>тематическое и композиционное единство всех его частей;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altLang="zh-CN" b="1" u="sng" dirty="0" smtClean="0"/>
              <a:t>Связность</a:t>
            </a:r>
            <a:r>
              <a:rPr lang="ru-RU" b="1" dirty="0" smtClean="0"/>
              <a:t> - </a:t>
            </a:r>
            <a:r>
              <a:rPr lang="ru-RU" altLang="zh-CN" b="1" dirty="0" smtClean="0">
                <a:solidFill>
                  <a:srgbClr val="002060"/>
                </a:solidFill>
              </a:rPr>
              <a:t>наличие грамматической связи между частями (цепная, параллельная);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altLang="zh-CN" b="1" u="sng" dirty="0" smtClean="0"/>
              <a:t>Завершенность</a:t>
            </a:r>
            <a:r>
              <a:rPr lang="ru-RU" b="1" dirty="0" smtClean="0"/>
              <a:t> -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altLang="zh-CN" b="1" dirty="0" smtClean="0">
                <a:solidFill>
                  <a:srgbClr val="002060"/>
                </a:solidFill>
              </a:rPr>
              <a:t>относительная законченность.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b="1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9409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Средства связи предложений в тексте</a:t>
            </a:r>
            <a:br>
              <a:rPr lang="ru-RU" sz="4000" b="1" dirty="0" smtClean="0"/>
            </a:br>
            <a:endParaRPr lang="ru-RU" sz="4000" b="1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600200"/>
            <a:ext cx="7632848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66"/>
                </a:solidFill>
              </a:rPr>
              <a:t>Предложения могут связывать сразу несколько языковых средств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     </a:t>
            </a:r>
            <a:r>
              <a:rPr lang="ru-RU" b="1" i="1" u="sng" dirty="0" smtClean="0"/>
              <a:t>Кто-то</a:t>
            </a:r>
            <a:r>
              <a:rPr lang="ru-RU" b="1" i="1" dirty="0" smtClean="0"/>
              <a:t> </a:t>
            </a:r>
            <a:r>
              <a:rPr lang="ru-RU" b="1" i="1" u="sng" dirty="0" smtClean="0"/>
              <a:t>незнакомый </a:t>
            </a:r>
            <a:r>
              <a:rPr lang="ru-RU" b="1" i="1" dirty="0" smtClean="0"/>
              <a:t>стоял на перекрёстке. </a:t>
            </a:r>
            <a:r>
              <a:rPr lang="ru-RU" b="1" i="1" u="sng" dirty="0" smtClean="0"/>
              <a:t>Этого человека</a:t>
            </a:r>
            <a:r>
              <a:rPr lang="ru-RU" b="1" i="1" dirty="0" smtClean="0"/>
              <a:t> я видел </a:t>
            </a:r>
            <a:r>
              <a:rPr lang="ru-RU" b="1" i="1" u="sng" dirty="0" smtClean="0"/>
              <a:t>и</a:t>
            </a:r>
            <a:r>
              <a:rPr lang="ru-RU" b="1" i="1" dirty="0" smtClean="0"/>
              <a:t> вчера. </a:t>
            </a:r>
            <a:r>
              <a:rPr lang="ru-RU" b="1" i="1" dirty="0" smtClean="0">
                <a:solidFill>
                  <a:srgbClr val="FF0066"/>
                </a:solidFill>
              </a:rPr>
              <a:t>(</a:t>
            </a:r>
            <a:r>
              <a:rPr lang="ru-RU" b="1" dirty="0" smtClean="0">
                <a:solidFill>
                  <a:srgbClr val="FF0066"/>
                </a:solidFill>
              </a:rPr>
              <a:t> Указательное местоимение, синоним и частица)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Проверь себя!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упражнения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Лингвистическая задача.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683568" y="1124744"/>
            <a:ext cx="4104456" cy="5400600"/>
          </a:xfrm>
        </p:spPr>
        <p:txBody>
          <a:bodyPr>
            <a:normAutofit fontScale="6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800" b="1" dirty="0" smtClean="0"/>
              <a:t>На третий день, когда зерцало – солнце появилось из футляра востока,…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b="1" dirty="0" smtClean="0"/>
              <a:t>На пятый день, когда с главы звёзд сорвали покров ночи,…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b="1" dirty="0" smtClean="0"/>
              <a:t>На шестой день, когда пламя солнца показалось на востоке,…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800" b="1" dirty="0" smtClean="0"/>
              <a:t>На седьмой день, когда хрусталь – солнце появился из посудного шкафа небосклона,…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8024" y="980728"/>
            <a:ext cx="3672408" cy="5472608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 </a:t>
            </a:r>
            <a:r>
              <a:rPr lang="ru-RU" sz="3200" b="1" dirty="0" smtClean="0"/>
              <a:t>…рабыня царя с пылающим сердцем пришла в залу суда и начала взывать о справедливости.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…рабыня царя с лицом, блиставшим, как зеркало, пришла в судную залу и начала взывать о справедливости.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…рабыня царя пришла без покрова в судную залу и начала взывать о справедливости.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…рабыня взяла бутылку нефти, предстала в судном зале и сказала: «Если сегодня я не добьюсь осуществления своих прав, я сожгу себя этой нефтью».</a:t>
            </a:r>
          </a:p>
          <a:p>
            <a:pPr>
              <a:buFont typeface="Wingdings" pitchFamily="2" charset="2"/>
              <a:buChar char="Ø"/>
            </a:pPr>
            <a:endParaRPr lang="ru-RU" sz="3200" b="1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55576" y="476673"/>
            <a:ext cx="7704856" cy="561662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Для решения данной задачи необходимо обратить внимание на  такие средства связи предложений в тексте, как понятия </a:t>
            </a:r>
            <a:r>
              <a:rPr lang="ru-RU" b="1" dirty="0" smtClean="0"/>
              <a:t>лексического повтора и слова одной тематической группы: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en-US" b="1" i="1" dirty="0" smtClean="0"/>
              <a:t>1 – B </a:t>
            </a:r>
            <a:r>
              <a:rPr lang="ru-RU" i="1" u="sng" dirty="0" smtClean="0"/>
              <a:t>Зерцало </a:t>
            </a:r>
            <a:r>
              <a:rPr lang="ru-RU" i="1" dirty="0" smtClean="0"/>
              <a:t>– солнце = с лицом, блиставшим, как</a:t>
            </a:r>
            <a:r>
              <a:rPr lang="ru-RU" i="1" u="sng" dirty="0" smtClean="0"/>
              <a:t> зеркало</a:t>
            </a:r>
            <a:r>
              <a:rPr lang="ru-RU" i="1" dirty="0" smtClean="0"/>
              <a:t>.                                               </a:t>
            </a:r>
            <a:endParaRPr lang="ru-RU" dirty="0" smtClean="0"/>
          </a:p>
          <a:p>
            <a:pPr>
              <a:buNone/>
            </a:pPr>
            <a:r>
              <a:rPr lang="en-US" b="1" i="1" dirty="0" smtClean="0"/>
              <a:t>2 – C </a:t>
            </a:r>
            <a:r>
              <a:rPr lang="ru-RU" i="1" dirty="0" smtClean="0"/>
              <a:t>Сорвали </a:t>
            </a:r>
            <a:r>
              <a:rPr lang="ru-RU" i="1" u="sng" dirty="0" smtClean="0"/>
              <a:t>покров</a:t>
            </a:r>
            <a:r>
              <a:rPr lang="ru-RU" i="1" dirty="0" smtClean="0"/>
              <a:t> ночи – </a:t>
            </a:r>
            <a:r>
              <a:rPr lang="ru-RU" i="1" u="sng" dirty="0" smtClean="0"/>
              <a:t>без покрова</a:t>
            </a:r>
            <a:r>
              <a:rPr lang="ru-RU" i="1" dirty="0" smtClean="0"/>
              <a:t>                                                  </a:t>
            </a:r>
            <a:endParaRPr lang="ru-RU" dirty="0" smtClean="0"/>
          </a:p>
          <a:p>
            <a:pPr>
              <a:buNone/>
            </a:pPr>
            <a:r>
              <a:rPr lang="en-US" b="1" i="1" dirty="0" smtClean="0"/>
              <a:t>3 – A </a:t>
            </a:r>
            <a:r>
              <a:rPr lang="ru-RU" i="1" u="sng" dirty="0" smtClean="0"/>
              <a:t>Пламя</a:t>
            </a:r>
            <a:r>
              <a:rPr lang="ru-RU" i="1" dirty="0" smtClean="0"/>
              <a:t> солнца – с </a:t>
            </a:r>
            <a:r>
              <a:rPr lang="ru-RU" i="1" u="sng" dirty="0" smtClean="0"/>
              <a:t>пылающим</a:t>
            </a:r>
            <a:r>
              <a:rPr lang="ru-RU" i="1" dirty="0" smtClean="0"/>
              <a:t> сердцем </a:t>
            </a:r>
            <a:endParaRPr lang="en-US" i="1" dirty="0" smtClean="0"/>
          </a:p>
          <a:p>
            <a:pPr>
              <a:buNone/>
            </a:pPr>
            <a:r>
              <a:rPr lang="ru-RU" b="1" i="1" dirty="0" smtClean="0"/>
              <a:t>4 – </a:t>
            </a:r>
            <a:r>
              <a:rPr lang="en-US" b="1" i="1" dirty="0" smtClean="0"/>
              <a:t>D </a:t>
            </a:r>
            <a:r>
              <a:rPr lang="ru-RU" i="1" dirty="0" smtClean="0"/>
              <a:t>Из </a:t>
            </a:r>
            <a:r>
              <a:rPr lang="ru-RU" i="1" u="sng" dirty="0" smtClean="0"/>
              <a:t>посудного</a:t>
            </a:r>
            <a:r>
              <a:rPr lang="ru-RU" i="1" dirty="0" smtClean="0"/>
              <a:t> шкафа небосклона – </a:t>
            </a:r>
            <a:r>
              <a:rPr lang="ru-RU" i="1" u="sng" dirty="0" smtClean="0"/>
              <a:t>бутылку</a:t>
            </a:r>
            <a:r>
              <a:rPr lang="ru-RU" i="1" dirty="0" smtClean="0"/>
              <a:t> нефти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ru-RU" sz="4000" b="1" dirty="0" smtClean="0"/>
              <a:t>Восстановите правильный порядок предложений в рассуждении.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1</a:t>
            </a:r>
            <a:r>
              <a:rPr lang="ru-RU" dirty="0" smtClean="0"/>
              <a:t>. </a:t>
            </a:r>
            <a:r>
              <a:rPr lang="ru-RU" b="1" dirty="0" smtClean="0"/>
              <a:t>А бедные люди часто совсем не получали соли.</a:t>
            </a:r>
          </a:p>
          <a:p>
            <a:pPr>
              <a:buNone/>
            </a:pPr>
            <a:r>
              <a:rPr lang="ru-RU" b="1" dirty="0" smtClean="0"/>
              <a:t>2. За столом солонка стояла около хозяина.</a:t>
            </a:r>
          </a:p>
          <a:p>
            <a:pPr>
              <a:buNone/>
            </a:pPr>
            <a:r>
              <a:rPr lang="ru-RU" b="1" dirty="0" smtClean="0"/>
              <a:t>3. Вот почему  до наших дней сохранилось слово </a:t>
            </a:r>
            <a:r>
              <a:rPr lang="ru-RU" b="1" i="1" dirty="0" smtClean="0"/>
              <a:t>пересолить</a:t>
            </a:r>
            <a:r>
              <a:rPr lang="ru-RU" b="1" dirty="0" smtClean="0"/>
              <a:t> в смысле перестараться.</a:t>
            </a:r>
          </a:p>
          <a:p>
            <a:pPr>
              <a:buNone/>
            </a:pPr>
            <a:r>
              <a:rPr lang="ru-RU" b="1" dirty="0" smtClean="0"/>
              <a:t>4. Особенно старался хозяин перед богатым гостем.</a:t>
            </a:r>
          </a:p>
          <a:p>
            <a:pPr>
              <a:buNone/>
            </a:pPr>
            <a:r>
              <a:rPr lang="ru-RU" b="1" dirty="0" smtClean="0"/>
              <a:t>5. Когда-то на Руси соль была очень дорогой.</a:t>
            </a:r>
          </a:p>
          <a:p>
            <a:pPr>
              <a:buNone/>
            </a:pPr>
            <a:r>
              <a:rPr lang="ru-RU" b="1" dirty="0" smtClean="0"/>
              <a:t>6. Больше сыпал тому, кого уважал.</a:t>
            </a:r>
          </a:p>
          <a:p>
            <a:pPr>
              <a:buNone/>
            </a:pPr>
            <a:r>
              <a:rPr lang="ru-RU" b="1" dirty="0" smtClean="0"/>
              <a:t>7. От этого появилось выражение </a:t>
            </a:r>
            <a:r>
              <a:rPr lang="ru-RU" b="1" i="1" dirty="0" smtClean="0"/>
              <a:t>несолоно хлебавши</a:t>
            </a:r>
            <a:r>
              <a:rPr lang="ru-RU" b="1" dirty="0" smtClean="0"/>
              <a:t>, которое означает «уйти, не получив ожидаемого».</a:t>
            </a:r>
          </a:p>
          <a:p>
            <a:pPr>
              <a:buNone/>
            </a:pPr>
            <a:r>
              <a:rPr lang="ru-RU" b="1" dirty="0" smtClean="0"/>
              <a:t>8. Он сам сыпал соль гостям.</a:t>
            </a:r>
          </a:p>
          <a:p>
            <a:pPr>
              <a:buNone/>
            </a:pPr>
            <a:r>
              <a:rPr lang="ru-RU" b="1" dirty="0" smtClean="0"/>
              <a:t>9. И нередко пересаливал.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5589240"/>
            <a:ext cx="538416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КЛЮЧ:       5   2   8   6   4   9   3   1   7</a:t>
            </a:r>
            <a:endParaRPr lang="ru-RU" sz="2800" b="1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ru-RU" sz="3600" b="1" dirty="0" smtClean="0"/>
              <a:t>Одинаково ли построены тексты? Определите способ и средства связи предложений в тексте.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611560" y="1844824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На пороге избы встретил меня старик: лысый, низкого роста, плечистый и плотный – сам Хорь.  Он был похож на Сократа: такой же высокий шишковатый лоб, такие же маленькие глазки, такой же курносый нос. Крестьянин чувствовал своё достоинство, говорил и двигался медленно, изредка посмеивался из-под длинных усов.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4008" y="1844824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Хорь был человек положительный. Это проявлялось в его выдержанности и в отношении к людям. Они же ценили и другие качества мужика. Хозяйственность, умение правильно распорядиться временем, наладить быт делали Хоря человеком авторитетным.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i="1" dirty="0" smtClean="0"/>
              <a:t>(</a:t>
            </a:r>
            <a:r>
              <a:rPr lang="ru-RU" i="1" dirty="0" smtClean="0"/>
              <a:t>И. С. Тургенев «Записки охотника»)</a:t>
            </a:r>
            <a:endParaRPr lang="ru-RU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620688"/>
            <a:ext cx="4248472" cy="452596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На пороге избы встретил меня старик: лысый, низкого роста, плечистый и плотный – сам </a:t>
            </a:r>
            <a:r>
              <a:rPr lang="ru-RU" b="1" u="sng" dirty="0" smtClean="0"/>
              <a:t>Хорь.</a:t>
            </a:r>
            <a:r>
              <a:rPr lang="ru-RU" b="1" dirty="0" smtClean="0"/>
              <a:t>  </a:t>
            </a:r>
            <a:r>
              <a:rPr lang="ru-RU" b="1" u="sng" dirty="0" smtClean="0"/>
              <a:t>Он</a:t>
            </a:r>
            <a:r>
              <a:rPr lang="ru-RU" b="1" dirty="0" smtClean="0"/>
              <a:t> был похож на Сократа: такой же высокий шишковатый лоб, такие же маленькие глазки, такой же курносый нос. </a:t>
            </a:r>
            <a:r>
              <a:rPr lang="ru-RU" b="1" u="sng" dirty="0" smtClean="0"/>
              <a:t>Крестьянин</a:t>
            </a:r>
            <a:r>
              <a:rPr lang="ru-RU" b="1" dirty="0" smtClean="0"/>
              <a:t> чувствовал своё достоинство, говорил и двигался медленно, изредка посмеивался из-под длинных усов.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992" y="620688"/>
            <a:ext cx="4110608" cy="452596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Хорь был человек положительный. </a:t>
            </a:r>
            <a:r>
              <a:rPr lang="ru-RU" b="1" u="sng" dirty="0" smtClean="0"/>
              <a:t>Это</a:t>
            </a:r>
            <a:r>
              <a:rPr lang="ru-RU" b="1" dirty="0" smtClean="0"/>
              <a:t> проявлялось в его выдержанности и в отношении к людям. </a:t>
            </a:r>
            <a:r>
              <a:rPr lang="ru-RU" b="1" u="sng" dirty="0" smtClean="0"/>
              <a:t>Они же</a:t>
            </a:r>
            <a:r>
              <a:rPr lang="ru-RU" b="1" dirty="0" smtClean="0"/>
              <a:t> ценили и другие качества мужика. </a:t>
            </a:r>
            <a:r>
              <a:rPr lang="ru-RU" b="1" u="sng" dirty="0" smtClean="0"/>
              <a:t>Хозяйственность, умение правильно распорядиться временем, наладить быт</a:t>
            </a:r>
            <a:r>
              <a:rPr lang="ru-RU" b="1" dirty="0" smtClean="0"/>
              <a:t> делали Хоря человеком авторитетным.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4797152"/>
            <a:ext cx="4536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1 текст – параллельная связь</a:t>
            </a:r>
          </a:p>
          <a:p>
            <a:r>
              <a:rPr lang="ru-RU" b="1" i="1" dirty="0" smtClean="0"/>
              <a:t>- грамматические (личное местоимение, единство видовременных форм глаголов)</a:t>
            </a:r>
          </a:p>
          <a:p>
            <a:r>
              <a:rPr lang="ru-RU" b="1" i="1" dirty="0" smtClean="0"/>
              <a:t>- лексические (слова одной тематической группы)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8064" y="4221088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2 текст – цепная связь</a:t>
            </a:r>
          </a:p>
          <a:p>
            <a:r>
              <a:rPr lang="ru-RU" b="1" i="1" dirty="0" smtClean="0"/>
              <a:t>- грамматические (местоимения: указательное и личное, единство видовременных форм глаголов)</a:t>
            </a:r>
          </a:p>
          <a:p>
            <a:endParaRPr lang="ru-RU" b="1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  <p:bldP spid="6" grpId="0" build="allAtOnce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Определите средства связи предложений в тексте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3568" y="1772816"/>
            <a:ext cx="3960440" cy="578924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500" b="1" dirty="0" smtClean="0"/>
              <a:t>Запевающий сон, зацветающий цвет,</a:t>
            </a:r>
          </a:p>
          <a:p>
            <a:pPr>
              <a:buNone/>
            </a:pPr>
            <a:r>
              <a:rPr lang="ru-RU" sz="4500" b="1" dirty="0" smtClean="0"/>
              <a:t>Исчезающий день, погасающий свет. </a:t>
            </a:r>
          </a:p>
          <a:p>
            <a:pPr>
              <a:buNone/>
            </a:pPr>
            <a:r>
              <a:rPr lang="ru-RU" sz="4500" b="1" dirty="0" smtClean="0"/>
              <a:t>Открывая окно, увидал я сирень.</a:t>
            </a:r>
          </a:p>
          <a:p>
            <a:pPr>
              <a:buNone/>
            </a:pPr>
            <a:r>
              <a:rPr lang="ru-RU" sz="4500" b="1" dirty="0" smtClean="0"/>
              <a:t>Это было весной – в улетающий день. </a:t>
            </a:r>
          </a:p>
          <a:p>
            <a:pPr>
              <a:buNone/>
            </a:pPr>
            <a:r>
              <a:rPr lang="ru-RU" sz="4500" b="1" dirty="0" smtClean="0"/>
              <a:t>Раздышались цветы – и на темный карниз</a:t>
            </a:r>
          </a:p>
          <a:p>
            <a:pPr>
              <a:buNone/>
            </a:pPr>
            <a:r>
              <a:rPr lang="ru-RU" sz="4500" b="1" dirty="0" smtClean="0"/>
              <a:t>Передвинулись тени ликующих риз. </a:t>
            </a:r>
          </a:p>
          <a:p>
            <a:pPr>
              <a:buNone/>
            </a:pPr>
            <a:r>
              <a:rPr lang="ru-RU" sz="4500" b="1" dirty="0" smtClean="0"/>
              <a:t>Задыхалась тоска, занималась душа,</a:t>
            </a:r>
          </a:p>
          <a:p>
            <a:pPr>
              <a:buNone/>
            </a:pPr>
            <a:r>
              <a:rPr lang="ru-RU" sz="4500" b="1" dirty="0" smtClean="0"/>
              <a:t>Распахнул я окно, трепеща и дрожа. </a:t>
            </a:r>
          </a:p>
          <a:p>
            <a:pPr>
              <a:buNone/>
            </a:pPr>
            <a:r>
              <a:rPr lang="ru-RU" sz="4500" b="1" dirty="0" smtClean="0"/>
              <a:t>И не помню – откуда дохнула в лицо,</a:t>
            </a:r>
          </a:p>
          <a:p>
            <a:pPr>
              <a:buNone/>
            </a:pPr>
            <a:r>
              <a:rPr lang="ru-RU" sz="4500" b="1" dirty="0" smtClean="0"/>
              <a:t>Запевая, сгорая, взошла на крыльцо.  </a:t>
            </a:r>
            <a:r>
              <a:rPr lang="ru-RU" sz="4500" i="1" dirty="0" smtClean="0"/>
              <a:t>(А. Блок)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32040" y="1916832"/>
            <a:ext cx="3596208" cy="338437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200" b="1" i="1" u="sng" dirty="0" smtClean="0"/>
              <a:t>В этом тексте использованы следующие средства: </a:t>
            </a:r>
          </a:p>
          <a:p>
            <a:pPr>
              <a:buNone/>
            </a:pPr>
            <a:r>
              <a:rPr lang="ru-RU" sz="4200" b="1" dirty="0" smtClean="0"/>
              <a:t>- прямой лексический повтор (</a:t>
            </a:r>
            <a:r>
              <a:rPr lang="ru-RU" sz="4200" b="1" i="1" dirty="0" smtClean="0"/>
              <a:t>день</a:t>
            </a:r>
            <a:r>
              <a:rPr lang="ru-RU" sz="4200" b="1" dirty="0" smtClean="0"/>
              <a:t>),</a:t>
            </a:r>
          </a:p>
          <a:p>
            <a:pPr>
              <a:buNone/>
            </a:pPr>
            <a:r>
              <a:rPr lang="ru-RU" sz="4200" b="1" dirty="0" smtClean="0"/>
              <a:t>- контекстуальные синонимы (</a:t>
            </a:r>
            <a:r>
              <a:rPr lang="ru-RU" sz="4200" b="1" i="1" dirty="0" smtClean="0"/>
              <a:t>исчезающий, погасающий, улетающий</a:t>
            </a:r>
            <a:r>
              <a:rPr lang="ru-RU" sz="4200" b="1" dirty="0" smtClean="0"/>
              <a:t>),</a:t>
            </a:r>
          </a:p>
          <a:p>
            <a:pPr>
              <a:buNone/>
            </a:pPr>
            <a:r>
              <a:rPr lang="ru-RU" sz="4200" b="1" dirty="0" smtClean="0"/>
              <a:t>- контекстуальные антонимы (</a:t>
            </a:r>
            <a:r>
              <a:rPr lang="ru-RU" sz="4200" b="1" i="1" dirty="0" smtClean="0"/>
              <a:t>исчезать – заниматься</a:t>
            </a:r>
            <a:r>
              <a:rPr lang="ru-RU" sz="4200" b="1" dirty="0" smtClean="0"/>
              <a:t>), </a:t>
            </a:r>
          </a:p>
          <a:p>
            <a:pPr>
              <a:buNone/>
            </a:pPr>
            <a:r>
              <a:rPr lang="ru-RU" sz="4200" b="1" dirty="0" smtClean="0"/>
              <a:t>-одинаковые временные формы глагола, </a:t>
            </a:r>
          </a:p>
          <a:p>
            <a:pPr>
              <a:buNone/>
            </a:pPr>
            <a:r>
              <a:rPr lang="ru-RU" sz="4200" b="1" dirty="0" smtClean="0"/>
              <a:t>- синтаксический параллелизм.</a:t>
            </a:r>
          </a:p>
          <a:p>
            <a:pPr>
              <a:buNone/>
            </a:pPr>
            <a:endParaRPr lang="ru-RU" sz="20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548680"/>
            <a:ext cx="8003232" cy="86895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Прочитайте текст. </a:t>
            </a:r>
            <a:br>
              <a:rPr lang="ru-RU" sz="3600" b="1" dirty="0" smtClean="0"/>
            </a:br>
            <a:r>
              <a:rPr lang="ru-RU" sz="3600" b="1" dirty="0" smtClean="0"/>
              <a:t>Напишите сжатое изложение.</a:t>
            </a:r>
            <a:endParaRPr lang="ru-RU" sz="36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9251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	Не так давно учёные считали, что успех в жизни напрямую связан с нашими интеллектуальными способностями. Чем больше человек знает и умеет, тем больше вероятность того, что он многого добьётся в жизни.</a:t>
            </a:r>
          </a:p>
          <a:p>
            <a:pPr>
              <a:buNone/>
            </a:pPr>
            <a:r>
              <a:rPr lang="ru-RU" b="1" dirty="0" smtClean="0"/>
              <a:t>	Однако оказывается, что  будущие профессиональные перспективы определяются не только объёмом и качеством всего, что нам удалось узнать в школе. Как утверждают современные учёные, наполненная знаниями голова ещё не спасает от серьёзных жизненных неудач и провалов. Интеллектуальные способности и навыки, необходимые для последующей работы, — это всего лишь основа, фундамент. На этом фундаменте здание профессионального успеха может быть построено только в том случае, если человек обладает определёнными личностными свойствами</a:t>
            </a:r>
            <a:r>
              <a:rPr lang="ru-RU" b="1" i="1" dirty="0" smtClean="0"/>
              <a:t>.(По материалам периодической печати)</a:t>
            </a:r>
          </a:p>
          <a:p>
            <a:pPr>
              <a:buNone/>
            </a:pPr>
            <a:r>
              <a:rPr lang="ru-RU" b="1" i="1" dirty="0" smtClean="0"/>
              <a:t>!!!!Соедините содержание </a:t>
            </a:r>
            <a:r>
              <a:rPr lang="ru-RU" b="1" i="1" dirty="0" err="1" smtClean="0"/>
              <a:t>микротем</a:t>
            </a:r>
            <a:r>
              <a:rPr lang="ru-RU" b="1" i="1" dirty="0" smtClean="0"/>
              <a:t> в текст, используя средства связи предложений.</a:t>
            </a:r>
          </a:p>
          <a:p>
            <a:pPr>
              <a:buNone/>
            </a:pP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Вариант сжатого изложения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/>
              <a:t>	</a:t>
            </a:r>
            <a:r>
              <a:rPr lang="ru-RU" b="1" i="1" u="sng" dirty="0" smtClean="0"/>
              <a:t>Ещё</a:t>
            </a:r>
            <a:r>
              <a:rPr lang="ru-RU" b="1" i="1" dirty="0" smtClean="0"/>
              <a:t> недавно учёные считали, что успех в жизни человека напрямую зависит от его интеллектуальных способностей. Чем больше </a:t>
            </a:r>
            <a:r>
              <a:rPr lang="ru-RU" b="1" i="1" u="sng" dirty="0" smtClean="0"/>
              <a:t>ты</a:t>
            </a:r>
            <a:r>
              <a:rPr lang="ru-RU" b="1" i="1" dirty="0" smtClean="0"/>
              <a:t> знаешь, тем быстрее добьёшься успеха в жизни. </a:t>
            </a:r>
            <a:endParaRPr lang="ru-RU" b="1" dirty="0" smtClean="0"/>
          </a:p>
          <a:p>
            <a:pPr>
              <a:buNone/>
            </a:pPr>
            <a:r>
              <a:rPr lang="ru-RU" b="1" i="1" dirty="0" smtClean="0"/>
              <a:t>	</a:t>
            </a:r>
            <a:r>
              <a:rPr lang="ru-RU" b="1" i="1" u="sng" dirty="0" smtClean="0"/>
              <a:t>Но</a:t>
            </a:r>
            <a:r>
              <a:rPr lang="ru-RU" b="1" i="1" dirty="0" smtClean="0"/>
              <a:t> сегодня учёные утверждают, что интеллектуальные способности – это только первый шаг на пути к успеху. </a:t>
            </a:r>
            <a:r>
              <a:rPr lang="ru-RU" b="1" i="1" u="sng" dirty="0" smtClean="0"/>
              <a:t>Это</a:t>
            </a:r>
            <a:r>
              <a:rPr lang="ru-RU" b="1" i="1" dirty="0" smtClean="0"/>
              <a:t> всего лишь основа, фундамент для профессионального роста. Необходимы и другие личностные </a:t>
            </a:r>
            <a:r>
              <a:rPr lang="ru-RU" b="1" i="1" u="sng" dirty="0" smtClean="0"/>
              <a:t>качества.</a:t>
            </a:r>
            <a:r>
              <a:rPr lang="ru-RU" b="1" i="1" dirty="0" smtClean="0"/>
              <a:t> 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5212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>Содержание, тема и идея </a:t>
            </a:r>
            <a:br>
              <a:rPr lang="ru-RU" sz="4900" b="1" dirty="0" smtClean="0"/>
            </a:br>
            <a:r>
              <a:rPr lang="ru-RU" sz="4900" b="1" dirty="0" smtClean="0"/>
              <a:t>текста</a:t>
            </a:r>
            <a:r>
              <a:rPr lang="ru-RU" sz="4400" dirty="0" smtClean="0">
                <a:solidFill>
                  <a:srgbClr val="FFCC00"/>
                </a:solidFill>
              </a:rPr>
              <a:t/>
            </a:r>
            <a:br>
              <a:rPr lang="ru-RU" sz="4400" dirty="0" smtClean="0">
                <a:solidFill>
                  <a:srgbClr val="FFCC00"/>
                </a:solidFill>
              </a:rPr>
            </a:br>
            <a:endParaRPr lang="ru-RU" dirty="0"/>
          </a:p>
        </p:txBody>
      </p:sp>
      <p:sp>
        <p:nvSpPr>
          <p:cNvPr id="29698" name="Содержимое 1"/>
          <p:cNvSpPr>
            <a:spLocks noGrp="1"/>
          </p:cNvSpPr>
          <p:nvPr>
            <p:ph idx="1"/>
          </p:nvPr>
        </p:nvSpPr>
        <p:spPr>
          <a:xfrm>
            <a:off x="611560" y="1700808"/>
            <a:ext cx="7992888" cy="4536504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 </a:t>
            </a:r>
            <a:r>
              <a:rPr lang="ru-RU" altLang="zh-CN" sz="2800" b="1" i="1" u="sng" dirty="0" smtClean="0">
                <a:solidFill>
                  <a:srgbClr val="002060"/>
                </a:solidFill>
              </a:rPr>
              <a:t>Смысл текста </a:t>
            </a:r>
            <a:r>
              <a:rPr lang="ru-RU" altLang="zh-CN" sz="2800" b="1" dirty="0" smtClean="0">
                <a:solidFill>
                  <a:srgbClr val="002060"/>
                </a:solidFill>
              </a:rPr>
              <a:t>– единство его содержания и словесной формы выражения этого содержания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 Содержание текста может быть выражено только в словесной форме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 Единство тексту придают тема и идея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 В тексте может быть проблема, над которой размышляет автор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Самостоятельная работа по карточке </a:t>
            </a:r>
            <a:r>
              <a:rPr lang="ru-RU" b="1" i="1" dirty="0" smtClean="0"/>
              <a:t>(см. файл)</a:t>
            </a:r>
          </a:p>
          <a:p>
            <a:r>
              <a:rPr lang="ru-RU" b="1" i="1" dirty="0" smtClean="0"/>
              <a:t>Словарь и словник №№11-12</a:t>
            </a:r>
            <a:endParaRPr lang="ru-RU" b="1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Проверь себя!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тестирование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1835696" y="476672"/>
            <a:ext cx="586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latin typeface="+mn-lt"/>
                <a:cs typeface="+mn-cs"/>
              </a:rPr>
              <a:t>Закончите предложения</a:t>
            </a: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683567" y="1052737"/>
            <a:ext cx="7848873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200" dirty="0"/>
              <a:t>Темы (текстов, сочинений, устных высказываний) могут быть ______________, общими и ____________, конкретными.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200" dirty="0"/>
              <a:t> _______________ план включает в себя подпункты (т.е. заголовки более мелких частей).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200" dirty="0"/>
              <a:t>Цитата, пословица, помещаемая автором после заглавия произведения - ___________________.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200" dirty="0"/>
              <a:t> Предложения в тексте могут сцепляться при помощи ____________________________________.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200" dirty="0"/>
              <a:t>В различных документах ( справках, расписках, указах, приказах) используется именно этот стиль - _________________________________.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200" dirty="0"/>
              <a:t>Основная цель этого стиля </a:t>
            </a:r>
            <a:r>
              <a:rPr lang="ru-RU" sz="2200" dirty="0" smtClean="0"/>
              <a:t>-__________________________</a:t>
            </a:r>
            <a:endParaRPr lang="ru-RU" sz="2200" dirty="0"/>
          </a:p>
        </p:txBody>
      </p:sp>
      <p:sp>
        <p:nvSpPr>
          <p:cNvPr id="425991" name="Text Box 7"/>
          <p:cNvSpPr txBox="1">
            <a:spLocks noChangeArrowheads="1"/>
          </p:cNvSpPr>
          <p:nvPr/>
        </p:nvSpPr>
        <p:spPr bwMode="auto">
          <a:xfrm>
            <a:off x="683568" y="1340768"/>
            <a:ext cx="2303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широкими</a:t>
            </a:r>
          </a:p>
        </p:txBody>
      </p:sp>
      <p:sp>
        <p:nvSpPr>
          <p:cNvPr id="425992" name="Text Box 8"/>
          <p:cNvSpPr txBox="1">
            <a:spLocks noChangeArrowheads="1"/>
          </p:cNvSpPr>
          <p:nvPr/>
        </p:nvSpPr>
        <p:spPr bwMode="auto">
          <a:xfrm>
            <a:off x="4499992" y="1340768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узкими</a:t>
            </a:r>
          </a:p>
        </p:txBody>
      </p:sp>
      <p:sp>
        <p:nvSpPr>
          <p:cNvPr id="425993" name="Text Box 9"/>
          <p:cNvSpPr txBox="1">
            <a:spLocks noChangeArrowheads="1"/>
          </p:cNvSpPr>
          <p:nvPr/>
        </p:nvSpPr>
        <p:spPr bwMode="auto">
          <a:xfrm>
            <a:off x="683568" y="1844824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Сложный</a:t>
            </a:r>
          </a:p>
        </p:txBody>
      </p:sp>
      <p:sp>
        <p:nvSpPr>
          <p:cNvPr id="425994" name="Text Box 10"/>
          <p:cNvSpPr txBox="1">
            <a:spLocks noChangeArrowheads="1"/>
          </p:cNvSpPr>
          <p:nvPr/>
        </p:nvSpPr>
        <p:spPr bwMode="auto">
          <a:xfrm>
            <a:off x="3275856" y="3068960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эпиграф</a:t>
            </a:r>
          </a:p>
        </p:txBody>
      </p:sp>
      <p:sp>
        <p:nvSpPr>
          <p:cNvPr id="425995" name="Text Box 11"/>
          <p:cNvSpPr txBox="1">
            <a:spLocks noChangeArrowheads="1"/>
          </p:cNvSpPr>
          <p:nvPr/>
        </p:nvSpPr>
        <p:spPr bwMode="auto">
          <a:xfrm>
            <a:off x="1331640" y="3861048"/>
            <a:ext cx="417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описательных оборотов</a:t>
            </a:r>
          </a:p>
        </p:txBody>
      </p:sp>
      <p:sp>
        <p:nvSpPr>
          <p:cNvPr id="425996" name="Text Box 12"/>
          <p:cNvSpPr txBox="1">
            <a:spLocks noChangeArrowheads="1"/>
          </p:cNvSpPr>
          <p:nvPr/>
        </p:nvSpPr>
        <p:spPr bwMode="auto">
          <a:xfrm>
            <a:off x="1043608" y="5013176"/>
            <a:ext cx="568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официально-деловой стиль</a:t>
            </a:r>
          </a:p>
        </p:txBody>
      </p:sp>
      <p:sp>
        <p:nvSpPr>
          <p:cNvPr id="425997" name="Text Box 13"/>
          <p:cNvSpPr txBox="1">
            <a:spLocks noChangeArrowheads="1"/>
          </p:cNvSpPr>
          <p:nvPr/>
        </p:nvSpPr>
        <p:spPr bwMode="auto">
          <a:xfrm>
            <a:off x="4499992" y="5517232"/>
            <a:ext cx="44650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точная передача деловой информации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5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5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5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5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5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259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5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5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25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5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5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25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5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5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25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5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5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25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5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5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25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683568" y="476672"/>
            <a:ext cx="7848872" cy="58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2100" dirty="0"/>
              <a:t>7. _________- одна из разновидностей повествовательного типа речи, описывающая небольшой эпизод из жизни.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2100" dirty="0"/>
              <a:t>8. __________ - это небольшое литературное произведение ______________________ типа, в котором речь идет обычно об одном, но важном событии в жизни героя.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2100" dirty="0"/>
              <a:t>9. Построение рассказа - _________, ______________ , </a:t>
            </a:r>
            <a:r>
              <a:rPr lang="ru-RU" sz="2100" dirty="0" smtClean="0"/>
              <a:t>__________. </a:t>
            </a:r>
            <a:endParaRPr lang="ru-RU" sz="21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2100" dirty="0"/>
              <a:t>10. ____</a:t>
            </a:r>
            <a:r>
              <a:rPr lang="ru-RU" sz="2000" dirty="0"/>
              <a:t>________</a:t>
            </a:r>
            <a:r>
              <a:rPr lang="ru-RU" sz="2100" dirty="0"/>
              <a:t>___ - это момент, с которого </a:t>
            </a:r>
            <a:r>
              <a:rPr lang="ru-RU" sz="2100" dirty="0" smtClean="0"/>
              <a:t>__________ </a:t>
            </a:r>
            <a:r>
              <a:rPr lang="ru-RU" sz="2100" dirty="0"/>
              <a:t>событие и от которого зависит его развитие.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2100" dirty="0" smtClean="0"/>
              <a:t>11. ________________ - </a:t>
            </a:r>
            <a:r>
              <a:rPr lang="ru-RU" sz="2100" dirty="0"/>
              <a:t>момент </a:t>
            </a:r>
            <a:r>
              <a:rPr lang="ru-RU" sz="2100" dirty="0" smtClean="0"/>
              <a:t>________________________  </a:t>
            </a:r>
            <a:r>
              <a:rPr lang="ru-RU" sz="2100" dirty="0"/>
              <a:t>в развитии события.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2100" dirty="0"/>
              <a:t>12. </a:t>
            </a:r>
            <a:r>
              <a:rPr lang="ru-RU" sz="2100" dirty="0" smtClean="0"/>
              <a:t>_________ </a:t>
            </a:r>
            <a:r>
              <a:rPr lang="ru-RU" sz="2100" dirty="0"/>
              <a:t>- результат развития события, его </a:t>
            </a:r>
            <a:r>
              <a:rPr lang="ru-RU" sz="2100" dirty="0" smtClean="0"/>
              <a:t>_______________ </a:t>
            </a:r>
            <a:r>
              <a:rPr lang="ru-RU" sz="2100" dirty="0"/>
              <a:t>момент.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2100" dirty="0"/>
              <a:t>13. __________________ автор обычно поясняет, когда и с кем произошло то, о чем он решил рассказать.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2100" dirty="0"/>
              <a:t>14. ___________________ автор чаще делится своими раздумьями по поводу описанных событий.  </a:t>
            </a:r>
          </a:p>
        </p:txBody>
      </p:sp>
      <p:sp>
        <p:nvSpPr>
          <p:cNvPr id="427014" name="Text Box 6"/>
          <p:cNvSpPr txBox="1">
            <a:spLocks noChangeArrowheads="1"/>
          </p:cNvSpPr>
          <p:nvPr/>
        </p:nvSpPr>
        <p:spPr bwMode="auto">
          <a:xfrm>
            <a:off x="323528" y="404664"/>
            <a:ext cx="2303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Рассказ</a:t>
            </a: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539552" y="1124744"/>
            <a:ext cx="215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Рассказ</a:t>
            </a:r>
          </a:p>
        </p:txBody>
      </p:sp>
      <p:sp>
        <p:nvSpPr>
          <p:cNvPr id="427016" name="Text Box 8"/>
          <p:cNvSpPr txBox="1">
            <a:spLocks noChangeArrowheads="1"/>
          </p:cNvSpPr>
          <p:nvPr/>
        </p:nvSpPr>
        <p:spPr bwMode="auto">
          <a:xfrm>
            <a:off x="0" y="1484784"/>
            <a:ext cx="385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повествовательного</a:t>
            </a:r>
          </a:p>
        </p:txBody>
      </p:sp>
      <p:sp>
        <p:nvSpPr>
          <p:cNvPr id="427017" name="Text Box 9"/>
          <p:cNvSpPr txBox="1">
            <a:spLocks noChangeArrowheads="1"/>
          </p:cNvSpPr>
          <p:nvPr/>
        </p:nvSpPr>
        <p:spPr bwMode="auto">
          <a:xfrm>
            <a:off x="3419872" y="2204864"/>
            <a:ext cx="1439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завязка</a:t>
            </a:r>
          </a:p>
        </p:txBody>
      </p:sp>
      <p:sp>
        <p:nvSpPr>
          <p:cNvPr id="427018" name="Text Box 10"/>
          <p:cNvSpPr txBox="1">
            <a:spLocks noChangeArrowheads="1"/>
          </p:cNvSpPr>
          <p:nvPr/>
        </p:nvSpPr>
        <p:spPr bwMode="auto">
          <a:xfrm>
            <a:off x="4932040" y="2204864"/>
            <a:ext cx="2233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кульминация</a:t>
            </a:r>
          </a:p>
        </p:txBody>
      </p:sp>
      <p:sp>
        <p:nvSpPr>
          <p:cNvPr id="427019" name="Text Box 11"/>
          <p:cNvSpPr txBox="1">
            <a:spLocks noChangeArrowheads="1"/>
          </p:cNvSpPr>
          <p:nvPr/>
        </p:nvSpPr>
        <p:spPr bwMode="auto">
          <a:xfrm>
            <a:off x="7092280" y="2204864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развязка</a:t>
            </a:r>
          </a:p>
        </p:txBody>
      </p:sp>
      <p:sp>
        <p:nvSpPr>
          <p:cNvPr id="427020" name="Text Box 12"/>
          <p:cNvSpPr txBox="1">
            <a:spLocks noChangeArrowheads="1"/>
          </p:cNvSpPr>
          <p:nvPr/>
        </p:nvSpPr>
        <p:spPr bwMode="auto">
          <a:xfrm>
            <a:off x="755576" y="2636912"/>
            <a:ext cx="2303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Завязка</a:t>
            </a:r>
          </a:p>
        </p:txBody>
      </p:sp>
      <p:sp>
        <p:nvSpPr>
          <p:cNvPr id="427021" name="Text Box 13"/>
          <p:cNvSpPr txBox="1">
            <a:spLocks noChangeArrowheads="1"/>
          </p:cNvSpPr>
          <p:nvPr/>
        </p:nvSpPr>
        <p:spPr bwMode="auto">
          <a:xfrm>
            <a:off x="5652120" y="2636912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начинается</a:t>
            </a:r>
          </a:p>
        </p:txBody>
      </p:sp>
      <p:sp>
        <p:nvSpPr>
          <p:cNvPr id="427022" name="Text Box 14"/>
          <p:cNvSpPr txBox="1">
            <a:spLocks noChangeArrowheads="1"/>
          </p:cNvSpPr>
          <p:nvPr/>
        </p:nvSpPr>
        <p:spPr bwMode="auto">
          <a:xfrm>
            <a:off x="683568" y="3356992"/>
            <a:ext cx="2735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Кульминация</a:t>
            </a:r>
          </a:p>
        </p:txBody>
      </p:sp>
      <p:sp>
        <p:nvSpPr>
          <p:cNvPr id="427023" name="Text Box 15"/>
          <p:cNvSpPr txBox="1">
            <a:spLocks noChangeArrowheads="1"/>
          </p:cNvSpPr>
          <p:nvPr/>
        </p:nvSpPr>
        <p:spPr bwMode="auto">
          <a:xfrm>
            <a:off x="3851920" y="3356992"/>
            <a:ext cx="439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наивысшего напряжения</a:t>
            </a:r>
          </a:p>
        </p:txBody>
      </p:sp>
      <p:sp>
        <p:nvSpPr>
          <p:cNvPr id="427024" name="Text Box 16"/>
          <p:cNvSpPr txBox="1">
            <a:spLocks noChangeArrowheads="1"/>
          </p:cNvSpPr>
          <p:nvPr/>
        </p:nvSpPr>
        <p:spPr bwMode="auto">
          <a:xfrm>
            <a:off x="611560" y="4077072"/>
            <a:ext cx="2376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Развязка</a:t>
            </a:r>
          </a:p>
        </p:txBody>
      </p:sp>
      <p:sp>
        <p:nvSpPr>
          <p:cNvPr id="427025" name="Text Box 17"/>
          <p:cNvSpPr txBox="1">
            <a:spLocks noChangeArrowheads="1"/>
          </p:cNvSpPr>
          <p:nvPr/>
        </p:nvSpPr>
        <p:spPr bwMode="auto">
          <a:xfrm>
            <a:off x="5724128" y="4077072"/>
            <a:ext cx="3097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заключительный</a:t>
            </a:r>
          </a:p>
        </p:txBody>
      </p:sp>
      <p:sp>
        <p:nvSpPr>
          <p:cNvPr id="427026" name="Text Box 18"/>
          <p:cNvSpPr txBox="1">
            <a:spLocks noChangeArrowheads="1"/>
          </p:cNvSpPr>
          <p:nvPr/>
        </p:nvSpPr>
        <p:spPr bwMode="auto">
          <a:xfrm>
            <a:off x="899592" y="4797152"/>
            <a:ext cx="280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Во вступлении</a:t>
            </a:r>
          </a:p>
        </p:txBody>
      </p:sp>
      <p:sp>
        <p:nvSpPr>
          <p:cNvPr id="427027" name="Text Box 19"/>
          <p:cNvSpPr txBox="1">
            <a:spLocks noChangeArrowheads="1"/>
          </p:cNvSpPr>
          <p:nvPr/>
        </p:nvSpPr>
        <p:spPr bwMode="auto">
          <a:xfrm>
            <a:off x="1043608" y="5517232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FF0066"/>
                </a:solidFill>
              </a:rPr>
              <a:t>В заключении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7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7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7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7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7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27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7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7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27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7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7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27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7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7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27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7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7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27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7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7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27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7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7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27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7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7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427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27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7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4270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27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27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427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2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2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42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2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2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42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83567" y="764704"/>
            <a:ext cx="784887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15. Описание – это _____________.</a:t>
            </a:r>
          </a:p>
          <a:p>
            <a:pPr>
              <a:spcBef>
                <a:spcPct val="50000"/>
              </a:spcBef>
            </a:pPr>
            <a:r>
              <a:rPr lang="ru-RU" sz="2400" dirty="0"/>
              <a:t>16. Основа описания – перечень __________________ или _____________ признаков предмета, явления.</a:t>
            </a:r>
          </a:p>
          <a:p>
            <a:pPr>
              <a:spcBef>
                <a:spcPct val="50000"/>
              </a:spcBef>
            </a:pPr>
            <a:r>
              <a:rPr lang="ru-RU" sz="2400" dirty="0"/>
              <a:t>17. Основа описания помещения – перечень признаков ____________ и _____________________________.</a:t>
            </a:r>
          </a:p>
          <a:p>
            <a:pPr>
              <a:spcBef>
                <a:spcPct val="50000"/>
              </a:spcBef>
            </a:pPr>
            <a:r>
              <a:rPr lang="ru-RU" sz="2400" dirty="0"/>
              <a:t>18. _______________ картины – это картины о жизни людей.</a:t>
            </a:r>
          </a:p>
          <a:p>
            <a:pPr>
              <a:spcBef>
                <a:spcPct val="50000"/>
              </a:spcBef>
            </a:pPr>
            <a:r>
              <a:rPr lang="ru-RU" sz="2400" dirty="0"/>
              <a:t>19. Местоимения ___ лица ________________ и ________________ числа часто выступают в роли </a:t>
            </a:r>
            <a:r>
              <a:rPr lang="ru-RU" sz="2400" dirty="0" smtClean="0"/>
              <a:t>средств связи слов в предложении.</a:t>
            </a:r>
            <a:endParaRPr lang="ru-RU" sz="2400" dirty="0"/>
          </a:p>
        </p:txBody>
      </p:sp>
      <p:sp>
        <p:nvSpPr>
          <p:cNvPr id="428037" name="Text Box 5"/>
          <p:cNvSpPr txBox="1">
            <a:spLocks noChangeArrowheads="1"/>
          </p:cNvSpPr>
          <p:nvPr/>
        </p:nvSpPr>
        <p:spPr bwMode="auto">
          <a:xfrm>
            <a:off x="3203848" y="764704"/>
            <a:ext cx="208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тип речи</a:t>
            </a:r>
          </a:p>
        </p:txBody>
      </p:sp>
      <p:sp>
        <p:nvSpPr>
          <p:cNvPr id="428038" name="Text Box 6"/>
          <p:cNvSpPr txBox="1">
            <a:spLocks noChangeArrowheads="1"/>
          </p:cNvSpPr>
          <p:nvPr/>
        </p:nvSpPr>
        <p:spPr bwMode="auto">
          <a:xfrm>
            <a:off x="5004048" y="1268760"/>
            <a:ext cx="309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одновременных</a:t>
            </a:r>
          </a:p>
        </p:txBody>
      </p:sp>
      <p:sp>
        <p:nvSpPr>
          <p:cNvPr id="428039" name="Text Box 7"/>
          <p:cNvSpPr txBox="1">
            <a:spLocks noChangeArrowheads="1"/>
          </p:cNvSpPr>
          <p:nvPr/>
        </p:nvSpPr>
        <p:spPr bwMode="auto">
          <a:xfrm>
            <a:off x="467544" y="1628800"/>
            <a:ext cx="2519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постоянных</a:t>
            </a:r>
          </a:p>
        </p:txBody>
      </p:sp>
      <p:sp>
        <p:nvSpPr>
          <p:cNvPr id="428040" name="Text Box 8"/>
          <p:cNvSpPr txBox="1">
            <a:spLocks noChangeArrowheads="1"/>
          </p:cNvSpPr>
          <p:nvPr/>
        </p:nvSpPr>
        <p:spPr bwMode="auto">
          <a:xfrm>
            <a:off x="467544" y="2492896"/>
            <a:ext cx="216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помещения</a:t>
            </a:r>
          </a:p>
        </p:txBody>
      </p:sp>
      <p:sp>
        <p:nvSpPr>
          <p:cNvPr id="428041" name="Text Box 9"/>
          <p:cNvSpPr txBox="1">
            <a:spLocks noChangeArrowheads="1"/>
          </p:cNvSpPr>
          <p:nvPr/>
        </p:nvSpPr>
        <p:spPr bwMode="auto">
          <a:xfrm>
            <a:off x="2771800" y="2564904"/>
            <a:ext cx="5040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находящихся в нем предметов</a:t>
            </a:r>
          </a:p>
        </p:txBody>
      </p:sp>
      <p:sp>
        <p:nvSpPr>
          <p:cNvPr id="428042" name="Text Box 10"/>
          <p:cNvSpPr txBox="1">
            <a:spLocks noChangeArrowheads="1"/>
          </p:cNvSpPr>
          <p:nvPr/>
        </p:nvSpPr>
        <p:spPr bwMode="auto">
          <a:xfrm>
            <a:off x="1187624" y="3068960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Жанровые </a:t>
            </a:r>
          </a:p>
        </p:txBody>
      </p:sp>
      <p:sp>
        <p:nvSpPr>
          <p:cNvPr id="428043" name="Text Box 11"/>
          <p:cNvSpPr txBox="1">
            <a:spLocks noChangeArrowheads="1"/>
          </p:cNvSpPr>
          <p:nvPr/>
        </p:nvSpPr>
        <p:spPr bwMode="auto">
          <a:xfrm>
            <a:off x="3131840" y="4005064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3</a:t>
            </a:r>
          </a:p>
        </p:txBody>
      </p:sp>
      <p:sp>
        <p:nvSpPr>
          <p:cNvPr id="428044" name="Text Box 12"/>
          <p:cNvSpPr txBox="1">
            <a:spLocks noChangeArrowheads="1"/>
          </p:cNvSpPr>
          <p:nvPr/>
        </p:nvSpPr>
        <p:spPr bwMode="auto">
          <a:xfrm>
            <a:off x="4139952" y="4005064"/>
            <a:ext cx="2951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единственного</a:t>
            </a:r>
          </a:p>
        </p:txBody>
      </p:sp>
      <p:sp>
        <p:nvSpPr>
          <p:cNvPr id="428046" name="Text Box 14"/>
          <p:cNvSpPr txBox="1">
            <a:spLocks noChangeArrowheads="1"/>
          </p:cNvSpPr>
          <p:nvPr/>
        </p:nvSpPr>
        <p:spPr bwMode="auto">
          <a:xfrm>
            <a:off x="395536" y="4437112"/>
            <a:ext cx="316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66"/>
                </a:solidFill>
              </a:rPr>
              <a:t>множественного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8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8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8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8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8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28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8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8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28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8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8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28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8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8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28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28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8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28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8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8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28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8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8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28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8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8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428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Использованные материалы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smtClean="0">
                <a:hlinkClick r:id="rId2"/>
              </a:rPr>
              <a:t>http</a:t>
            </a:r>
            <a:r>
              <a:rPr lang="ru-RU" u="sng" smtClean="0">
                <a:hlinkClick r:id="rId2"/>
              </a:rPr>
              <a:t>://</a:t>
            </a:r>
            <a:r>
              <a:rPr lang="en-US" u="sng" smtClean="0">
                <a:hlinkClick r:id="rId2"/>
              </a:rPr>
              <a:t>nsportal</a:t>
            </a:r>
            <a:r>
              <a:rPr lang="ru-RU" u="sng" smtClean="0">
                <a:hlinkClick r:id="rId2"/>
              </a:rPr>
              <a:t>.</a:t>
            </a:r>
            <a:r>
              <a:rPr lang="en-US" u="sng" smtClean="0">
                <a:hlinkClick r:id="rId2"/>
              </a:rPr>
              <a:t>ru</a:t>
            </a:r>
            <a:r>
              <a:rPr lang="ru-RU" u="sng" smtClean="0">
                <a:hlinkClick r:id="rId2"/>
              </a:rPr>
              <a:t>/</a:t>
            </a:r>
            <a:r>
              <a:rPr lang="en-US" u="sng" smtClean="0">
                <a:hlinkClick r:id="rId2"/>
              </a:rPr>
              <a:t>shkola</a:t>
            </a:r>
            <a:r>
              <a:rPr lang="ru-RU" u="sng" smtClean="0">
                <a:hlinkClick r:id="rId2"/>
              </a:rPr>
              <a:t>/</a:t>
            </a:r>
            <a:r>
              <a:rPr lang="en-US" u="sng" smtClean="0">
                <a:hlinkClick r:id="rId2"/>
              </a:rPr>
              <a:t>russkii</a:t>
            </a:r>
            <a:r>
              <a:rPr lang="ru-RU" u="sng" smtClean="0">
                <a:hlinkClick r:id="rId2"/>
              </a:rPr>
              <a:t>-</a:t>
            </a:r>
            <a:r>
              <a:rPr lang="en-US" u="sng" smtClean="0">
                <a:hlinkClick r:id="rId2"/>
              </a:rPr>
              <a:t>yazyk</a:t>
            </a:r>
            <a:r>
              <a:rPr lang="ru-RU" u="sng" smtClean="0">
                <a:hlinkClick r:id="rId2"/>
              </a:rPr>
              <a:t>-</a:t>
            </a:r>
            <a:r>
              <a:rPr lang="en-US" u="sng" smtClean="0">
                <a:hlinkClick r:id="rId2"/>
              </a:rPr>
              <a:t>i</a:t>
            </a:r>
            <a:r>
              <a:rPr lang="ru-RU" u="sng" smtClean="0">
                <a:hlinkClick r:id="rId2"/>
              </a:rPr>
              <a:t>-</a:t>
            </a:r>
            <a:r>
              <a:rPr lang="en-US" u="sng" smtClean="0">
                <a:hlinkClick r:id="rId2"/>
              </a:rPr>
              <a:t>literatura</a:t>
            </a:r>
            <a:r>
              <a:rPr lang="ru-RU" smtClean="0"/>
              <a:t> </a:t>
            </a:r>
          </a:p>
          <a:p>
            <a:r>
              <a:rPr lang="en-US" u="sng" smtClean="0">
                <a:hlinkClick r:id="rId3"/>
              </a:rPr>
              <a:t>http://festival.1september.ru/</a:t>
            </a:r>
            <a:r>
              <a:rPr lang="ru-RU" smtClean="0"/>
              <a:t> </a:t>
            </a:r>
          </a:p>
          <a:p>
            <a:r>
              <a:rPr lang="en-US" u="sng" smtClean="0">
                <a:hlinkClick r:id="rId4"/>
              </a:rPr>
              <a:t>http://ru.wikipedia.org/wiki</a:t>
            </a:r>
            <a:r>
              <a:rPr lang="ru-RU" smtClean="0"/>
              <a:t> </a:t>
            </a:r>
          </a:p>
          <a:p>
            <a:r>
              <a:rPr lang="ru-RU" u="sng" smtClean="0">
                <a:hlinkClick r:id="rId5"/>
              </a:rPr>
              <a:t>http://images.yandex.ru/yandsearch</a:t>
            </a:r>
            <a:endParaRPr lang="ru-RU" smtClean="0"/>
          </a:p>
          <a:p>
            <a:r>
              <a:rPr lang="ru-RU" u="sng" smtClean="0">
                <a:hlinkClick r:id="rId6"/>
              </a:rPr>
              <a:t>http://www.onelegend.ru</a:t>
            </a:r>
            <a:endParaRPr lang="ru-RU" smtClean="0"/>
          </a:p>
          <a:p>
            <a:r>
              <a:rPr lang="ru-RU" smtClean="0"/>
              <a:t> </a:t>
            </a:r>
          </a:p>
          <a:p>
            <a:endParaRPr lang="ru-RU" smtClean="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Основная мысль (идея) текста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00200"/>
            <a:ext cx="7848872" cy="4525963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	</a:t>
            </a:r>
            <a:r>
              <a:rPr lang="ru-RU" altLang="zh-CN" sz="2800" b="1" i="1" u="sng" dirty="0" smtClean="0">
                <a:solidFill>
                  <a:srgbClr val="002060"/>
                </a:solidFill>
              </a:rPr>
              <a:t>Основная мысль </a:t>
            </a:r>
            <a:r>
              <a:rPr lang="ru-RU" altLang="zh-CN" sz="2800" b="1" dirty="0" smtClean="0">
                <a:solidFill>
                  <a:srgbClr val="002060"/>
                </a:solidFill>
              </a:rPr>
              <a:t>– обычно передаёт отношение автора к предмету речи, его оценку изображаемого.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altLang="zh-CN" sz="2800" b="1" dirty="0" smtClean="0">
                <a:solidFill>
                  <a:srgbClr val="002060"/>
                </a:solidFill>
              </a:rPr>
              <a:t>В художественном тексте часто используются предложения со значением оценки.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altLang="zh-CN" sz="2800" b="1" dirty="0" smtClean="0">
                <a:solidFill>
                  <a:srgbClr val="002060"/>
                </a:solidFill>
              </a:rPr>
              <a:t> Выражая основную мысль, автор чаще всего движется по ступенькам, переходя от одной части к другой.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altLang="zh-CN" sz="2800" b="1" dirty="0" smtClean="0">
                <a:solidFill>
                  <a:srgbClr val="002060"/>
                </a:solidFill>
              </a:rPr>
              <a:t>Основная мысль может быть выражена в заглавии или в одном из предложений текста. Но чаще всего её надо «найти» и сформулировать.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altLang="zh-CN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Проблема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3568" y="1412776"/>
            <a:ext cx="7848872" cy="4713387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Bef>
                <a:spcPct val="500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altLang="zh-CN" sz="2800" b="1" i="1" u="sng" dirty="0" smtClean="0">
                <a:solidFill>
                  <a:srgbClr val="002060"/>
                </a:solidFill>
              </a:rPr>
              <a:t>Проблема </a:t>
            </a:r>
            <a:r>
              <a:rPr lang="ru-RU" altLang="zh-CN" sz="2800" b="1" dirty="0" smtClean="0">
                <a:solidFill>
                  <a:srgbClr val="002060"/>
                </a:solidFill>
              </a:rPr>
              <a:t>– это сложный вопрос,</a:t>
            </a:r>
          </a:p>
          <a:p>
            <a:pPr marL="365760" indent="-256032" eaLnBrk="1" fontAlgn="auto" hangingPunct="1">
              <a:spcBef>
                <a:spcPct val="500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altLang="zh-CN" sz="2800" b="1" dirty="0" smtClean="0">
                <a:solidFill>
                  <a:srgbClr val="002060"/>
                </a:solidFill>
              </a:rPr>
              <a:t>требующий изучения, разрешения</a:t>
            </a:r>
          </a:p>
          <a:p>
            <a:pPr marL="365760" indent="-256032" eaLnBrk="1" fontAlgn="auto" hangingPunct="1">
              <a:spcBef>
                <a:spcPct val="500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altLang="zh-CN" sz="2800" b="1" dirty="0" smtClean="0">
                <a:solidFill>
                  <a:srgbClr val="002060"/>
                </a:solidFill>
              </a:rPr>
              <a:t>В тексте может быть несколько проблем</a:t>
            </a:r>
          </a:p>
          <a:p>
            <a:pPr marL="365760" indent="-256032" eaLnBrk="1" fontAlgn="auto" hangingPunct="1">
              <a:spcBef>
                <a:spcPct val="500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altLang="zh-CN" sz="2800" b="1" u="sng" dirty="0" smtClean="0">
                <a:solidFill>
                  <a:srgbClr val="002060"/>
                </a:solidFill>
              </a:rPr>
              <a:t>Проблема может быть сформулирована</a:t>
            </a:r>
            <a:br>
              <a:rPr lang="ru-RU" altLang="zh-CN" sz="2800" b="1" u="sng" dirty="0" smtClean="0">
                <a:solidFill>
                  <a:srgbClr val="002060"/>
                </a:solidFill>
              </a:rPr>
            </a:br>
            <a:r>
              <a:rPr lang="ru-RU" altLang="zh-CN" sz="2800" b="1" u="sng" dirty="0" smtClean="0">
                <a:solidFill>
                  <a:srgbClr val="002060"/>
                </a:solidFill>
              </a:rPr>
              <a:t> двумя способами:</a:t>
            </a:r>
          </a:p>
          <a:p>
            <a:pPr marL="365760" indent="-256032" eaLnBrk="1" fontAlgn="auto" hangingPunct="1"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altLang="zh-CN" sz="2800" b="1" dirty="0" smtClean="0">
                <a:solidFill>
                  <a:srgbClr val="002060"/>
                </a:solidFill>
              </a:rPr>
              <a:t>Одним словом или словосочетанием (проблема чего?): </a:t>
            </a:r>
            <a:r>
              <a:rPr lang="ru-RU" sz="2800" b="1" dirty="0" smtClean="0"/>
              <a:t>Проблема экологии</a:t>
            </a:r>
          </a:p>
          <a:p>
            <a:pPr marL="365760" indent="-256032" eaLnBrk="1" fontAlgn="auto" hangingPunct="1"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altLang="zh-CN" sz="2800" b="1" dirty="0" smtClean="0">
                <a:solidFill>
                  <a:srgbClr val="002060"/>
                </a:solidFill>
              </a:rPr>
              <a:t>В форме вопроса: </a:t>
            </a:r>
            <a:r>
              <a:rPr lang="ru-RU" altLang="zh-CN" sz="2800" b="1" dirty="0" smtClean="0"/>
              <a:t>Что важнее – закон или совесть?</a:t>
            </a:r>
          </a:p>
          <a:p>
            <a:pPr marL="365760" indent="-256032" eaLnBrk="1" fontAlgn="auto" hangingPunct="1">
              <a:spcBef>
                <a:spcPct val="5000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ru-RU" altLang="zh-CN" sz="28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/>
              <a:t>Темы широкие и узкие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ru-RU" altLang="zh-CN" sz="2800" b="1" dirty="0" smtClean="0">
                <a:solidFill>
                  <a:srgbClr val="002060"/>
                </a:solidFill>
              </a:rPr>
              <a:t>Темы (текстов, сочинений, устных высказываний) могут быть </a:t>
            </a:r>
            <a:r>
              <a:rPr lang="ru-RU" altLang="zh-CN" sz="2800" b="1" i="1" dirty="0" smtClean="0">
                <a:solidFill>
                  <a:srgbClr val="002060"/>
                </a:solidFill>
              </a:rPr>
              <a:t>широкими, общими и узкими, конкретными.</a:t>
            </a:r>
          </a:p>
          <a:p>
            <a:pPr marL="365760" indent="-256032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ru-RU" altLang="zh-CN" sz="2800" b="1" dirty="0" smtClean="0">
                <a:solidFill>
                  <a:srgbClr val="002060"/>
                </a:solidFill>
              </a:rPr>
              <a:t>Например: </a:t>
            </a:r>
            <a:r>
              <a:rPr lang="ru-RU" altLang="zh-CN" sz="2800" b="1" dirty="0" smtClean="0"/>
              <a:t>Охрана природы</a:t>
            </a:r>
            <a:r>
              <a:rPr lang="ru-RU" altLang="zh-CN" sz="2800" b="1" dirty="0" smtClean="0">
                <a:solidFill>
                  <a:srgbClr val="002060"/>
                </a:solidFill>
              </a:rPr>
              <a:t>—широкая тема; </a:t>
            </a:r>
            <a:r>
              <a:rPr lang="ru-RU" altLang="zh-CN" sz="2800" b="1" dirty="0" smtClean="0"/>
              <a:t>Ребята спасли тонувшего в реке зайчонка </a:t>
            </a:r>
            <a:r>
              <a:rPr lang="ru-RU" altLang="zh-CN" sz="2800" b="1" dirty="0" smtClean="0">
                <a:solidFill>
                  <a:srgbClr val="002060"/>
                </a:solidFill>
              </a:rPr>
              <a:t>— узкая.</a:t>
            </a:r>
          </a:p>
          <a:p>
            <a:pPr marL="365760" indent="-256032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ru-RU" altLang="zh-CN" sz="2800" b="1" dirty="0" smtClean="0">
                <a:solidFill>
                  <a:srgbClr val="002060"/>
                </a:solidFill>
              </a:rPr>
              <a:t>Широкая тема как бы вбирает в себя ряд узких. Узкая относится к широкой, как часть к целому.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Микротема </a:t>
            </a:r>
          </a:p>
        </p:txBody>
      </p:sp>
      <p:sp>
        <p:nvSpPr>
          <p:cNvPr id="38914" name="Содержимое 1"/>
          <p:cNvSpPr>
            <a:spLocks noGrp="1"/>
          </p:cNvSpPr>
          <p:nvPr>
            <p:ph idx="1"/>
          </p:nvPr>
        </p:nvSpPr>
        <p:spPr>
          <a:xfrm>
            <a:off x="683568" y="1268760"/>
            <a:ext cx="8003232" cy="4857403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ru-RU" altLang="zh-CN" sz="2800" b="1" i="1" u="sng" dirty="0" smtClean="0">
                <a:solidFill>
                  <a:srgbClr val="002060"/>
                </a:solidFill>
              </a:rPr>
              <a:t>Микротема</a:t>
            </a:r>
            <a:r>
              <a:rPr lang="ru-RU" altLang="zh-CN" sz="2800" b="1" dirty="0" smtClean="0">
                <a:solidFill>
                  <a:srgbClr val="002060"/>
                </a:solidFill>
              </a:rPr>
              <a:t>– часть темы, все </a:t>
            </a:r>
            <a:r>
              <a:rPr lang="ru-RU" altLang="zh-CN" sz="2800" b="1" dirty="0" err="1" smtClean="0">
                <a:solidFill>
                  <a:srgbClr val="002060"/>
                </a:solidFill>
              </a:rPr>
              <a:t>микротемы</a:t>
            </a:r>
            <a:r>
              <a:rPr lang="ru-RU" altLang="zh-CN" sz="2800" b="1" dirty="0" smtClean="0">
                <a:solidFill>
                  <a:srgbClr val="002060"/>
                </a:solidFill>
              </a:rPr>
              <a:t> подчинены общей теме, раскрывают её.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Если в тексте есть несколько частей, то каждая из них имеет свою тему.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 Часто микротема выделяется в отдельный абзац. То есть начинается с красной строки, графически выделяется в тексте.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По количеству абзацев можно определить количество </a:t>
            </a:r>
            <a:r>
              <a:rPr lang="ru-RU" altLang="zh-CN" sz="2800" b="1" dirty="0" err="1" smtClean="0">
                <a:solidFill>
                  <a:srgbClr val="002060"/>
                </a:solidFill>
              </a:rPr>
              <a:t>микротем</a:t>
            </a:r>
            <a:r>
              <a:rPr lang="ru-RU" altLang="zh-CN" sz="2800" b="1" dirty="0" smtClean="0">
                <a:solidFill>
                  <a:srgbClr val="00206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altLang="zh-CN" sz="2800" b="1" dirty="0" smtClean="0">
                <a:solidFill>
                  <a:srgbClr val="002060"/>
                </a:solidFill>
              </a:rPr>
              <a:t>В абзаце выделяют зачин (начало), развитие мысли, конец (концовку).</a:t>
            </a:r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Таблица  «Строение абзаца»</a:t>
            </a:r>
            <a:br>
              <a:rPr lang="ru-RU" b="1" dirty="0" smtClean="0"/>
            </a:br>
            <a:endParaRPr lang="ru-RU" b="1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268760"/>
          <a:ext cx="7848872" cy="2961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872208"/>
                <a:gridCol w="2088232"/>
                <a:gridCol w="2448272"/>
              </a:tblGrid>
              <a:tr h="774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Грамматическая часть абзаца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Роль грамматической части в тексте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Форма грамматической части в тексте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Особенности использования в тексте</a:t>
                      </a:r>
                    </a:p>
                  </a:txBody>
                  <a:tcPr marL="68580" marR="68580" marT="0" marB="0"/>
                </a:tc>
              </a:tr>
              <a:tr h="9589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1. Абзацный зачин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1. Краткое содержание новой информации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1. Первое предложение абзаца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1. Все абзацные зачины в тексте должны быть логически связаны</a:t>
                      </a:r>
                    </a:p>
                  </a:txBody>
                  <a:tcPr marL="68580" marR="68580" marT="0" marB="0"/>
                </a:tc>
              </a:tr>
              <a:tr h="116112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2. Комментирующая часть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2. Развернутое содержание новой информации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2. Одно или несколько предложений после абзацного зачина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2. В некоторых случаях может отсутствовать без ущерба для информации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4365104"/>
            <a:ext cx="79208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 sz="2000" b="1" i="1" u="sng" dirty="0">
                <a:solidFill>
                  <a:srgbClr val="002060"/>
                </a:solidFill>
              </a:rPr>
              <a:t>Абзац </a:t>
            </a:r>
            <a:r>
              <a:rPr lang="ru-RU" altLang="zh-CN" sz="2000" b="1" dirty="0">
                <a:solidFill>
                  <a:srgbClr val="002060"/>
                </a:solidFill>
              </a:rPr>
              <a:t>– часть текста между двумя отступами, </a:t>
            </a:r>
          </a:p>
          <a:p>
            <a:r>
              <a:rPr lang="ru-RU" altLang="zh-CN" sz="2000" b="1" dirty="0">
                <a:solidFill>
                  <a:srgbClr val="002060"/>
                </a:solidFill>
              </a:rPr>
              <a:t>которая служит для выделения основных мыслей, </a:t>
            </a:r>
          </a:p>
          <a:p>
            <a:r>
              <a:rPr lang="ru-RU" altLang="zh-CN" sz="2000" b="1" dirty="0">
                <a:solidFill>
                  <a:srgbClr val="002060"/>
                </a:solidFill>
              </a:rPr>
              <a:t>для перехода от одной мысли к другой. </a:t>
            </a:r>
          </a:p>
          <a:p>
            <a:r>
              <a:rPr lang="ru-RU" altLang="zh-CN" sz="2000" b="1" dirty="0">
                <a:solidFill>
                  <a:srgbClr val="002060"/>
                </a:solidFill>
              </a:rPr>
              <a:t>Предложения в абзаце тесно связаны между собой одной мыслью. </a:t>
            </a:r>
          </a:p>
          <a:p>
            <a:r>
              <a:rPr lang="ru-RU" altLang="zh-CN" sz="2000" b="1" dirty="0">
                <a:solidFill>
                  <a:srgbClr val="002060"/>
                </a:solidFill>
              </a:rPr>
              <a:t>Каждый новый абзац – новая мысль, новый этап в развитии действия.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</Template>
  <TotalTime>199</TotalTime>
  <Words>2057</Words>
  <Application>Microsoft Office PowerPoint</Application>
  <PresentationFormat>Экран (4:3)</PresentationFormat>
  <Paragraphs>309</Paragraphs>
  <Slides>45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7</vt:lpstr>
      <vt:lpstr>Текст, его признаки и типы</vt:lpstr>
      <vt:lpstr>Текст</vt:lpstr>
      <vt:lpstr>Текст – особая единица языка и речи</vt:lpstr>
      <vt:lpstr> Содержание, тема и идея  текста </vt:lpstr>
      <vt:lpstr>Основная мысль (идея) текста</vt:lpstr>
      <vt:lpstr>Проблема</vt:lpstr>
      <vt:lpstr>Темы широкие и узкие </vt:lpstr>
      <vt:lpstr>Микротема </vt:lpstr>
      <vt:lpstr> Таблица  «Строение абзаца» </vt:lpstr>
      <vt:lpstr>Тип речи- </vt:lpstr>
      <vt:lpstr>Таблица «Типы речи» </vt:lpstr>
      <vt:lpstr>Способы связи предложений в тексте</vt:lpstr>
      <vt:lpstr>Параллельная связь </vt:lpstr>
      <vt:lpstr>Цепная связь </vt:lpstr>
      <vt:lpstr>Слайд 15</vt:lpstr>
      <vt:lpstr>Лексические средства связи:</vt:lpstr>
      <vt:lpstr>Лексические средства связи:</vt:lpstr>
      <vt:lpstr>Лексические средства связи:</vt:lpstr>
      <vt:lpstr>Лексические средства связи:</vt:lpstr>
      <vt:lpstr>Лексические средства связи:</vt:lpstr>
      <vt:lpstr>Грамматические средства связи:</vt:lpstr>
      <vt:lpstr>Грамматические средства связи:</vt:lpstr>
      <vt:lpstr>Грамматические средства связи:</vt:lpstr>
      <vt:lpstr>Грамматические средства связи:</vt:lpstr>
      <vt:lpstr>Грамматические средства связи:</vt:lpstr>
      <vt:lpstr>Грамматические средства связи:</vt:lpstr>
      <vt:lpstr>Грамматические средства связи:</vt:lpstr>
      <vt:lpstr>Грамматические средства связи:</vt:lpstr>
      <vt:lpstr>Грамматические средства связи:</vt:lpstr>
      <vt:lpstr> Средства связи предложений в тексте </vt:lpstr>
      <vt:lpstr>Проверь себя!</vt:lpstr>
      <vt:lpstr>Лингвистическая задача. </vt:lpstr>
      <vt:lpstr>Слайд 33</vt:lpstr>
      <vt:lpstr> Восстановите правильный порядок предложений в рассуждении. </vt:lpstr>
      <vt:lpstr>  Одинаково ли построены тексты? Определите способ и средства связи предложений в тексте. </vt:lpstr>
      <vt:lpstr>Слайд 36</vt:lpstr>
      <vt:lpstr>Определите средства связи предложений в тексте</vt:lpstr>
      <vt:lpstr>Прочитайте текст.  Напишите сжатое изложение.</vt:lpstr>
      <vt:lpstr>Вариант сжатого изложения</vt:lpstr>
      <vt:lpstr>Домашнее задание</vt:lpstr>
      <vt:lpstr>Проверь себя!</vt:lpstr>
      <vt:lpstr>Слайд 42</vt:lpstr>
      <vt:lpstr>Слайд 43</vt:lpstr>
      <vt:lpstr>Слайд 44</vt:lpstr>
      <vt:lpstr>Использованные материалы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Текст, его признаки и типы</dc:title>
  <dc:creator>6</dc:creator>
  <cp:lastModifiedBy>Olga</cp:lastModifiedBy>
  <cp:revision>110</cp:revision>
  <dcterms:created xsi:type="dcterms:W3CDTF">2015-01-11T10:31:17Z</dcterms:created>
  <dcterms:modified xsi:type="dcterms:W3CDTF">2015-02-12T12:11:14Z</dcterms:modified>
</cp:coreProperties>
</file>