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00" r:id="rId1"/>
  </p:sldMasterIdLst>
  <p:notesMasterIdLst>
    <p:notesMasterId r:id="rId51"/>
  </p:notesMasterIdLst>
  <p:sldIdLst>
    <p:sldId id="257" r:id="rId2"/>
    <p:sldId id="258" r:id="rId3"/>
    <p:sldId id="259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260" r:id="rId17"/>
    <p:sldId id="268" r:id="rId18"/>
    <p:sldId id="269" r:id="rId19"/>
    <p:sldId id="270" r:id="rId20"/>
    <p:sldId id="271" r:id="rId21"/>
    <p:sldId id="272" r:id="rId22"/>
    <p:sldId id="261" r:id="rId23"/>
    <p:sldId id="279" r:id="rId24"/>
    <p:sldId id="273" r:id="rId25"/>
    <p:sldId id="274" r:id="rId26"/>
    <p:sldId id="275" r:id="rId27"/>
    <p:sldId id="276" r:id="rId28"/>
    <p:sldId id="280" r:id="rId29"/>
    <p:sldId id="262" r:id="rId30"/>
    <p:sldId id="277" r:id="rId31"/>
    <p:sldId id="278" r:id="rId32"/>
    <p:sldId id="263" r:id="rId33"/>
    <p:sldId id="281" r:id="rId34"/>
    <p:sldId id="285" r:id="rId35"/>
    <p:sldId id="284" r:id="rId36"/>
    <p:sldId id="283" r:id="rId37"/>
    <p:sldId id="282" r:id="rId38"/>
    <p:sldId id="264" r:id="rId39"/>
    <p:sldId id="286" r:id="rId40"/>
    <p:sldId id="287" r:id="rId41"/>
    <p:sldId id="288" r:id="rId42"/>
    <p:sldId id="265" r:id="rId43"/>
    <p:sldId id="289" r:id="rId44"/>
    <p:sldId id="290" r:id="rId45"/>
    <p:sldId id="291" r:id="rId46"/>
    <p:sldId id="306" r:id="rId47"/>
    <p:sldId id="305" r:id="rId48"/>
    <p:sldId id="307" r:id="rId49"/>
    <p:sldId id="320" r:id="rId5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7BB6E5-E96E-4151-8B54-73E759D68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E27B53-55C3-401C-BEDD-D25E5411B66E}" type="slidenum">
              <a:rPr lang="ru-RU"/>
              <a:pPr/>
              <a:t>1</a:t>
            </a:fld>
            <a:endParaRPr lang="ru-RU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C7545D-9288-4C2A-B477-B7A8D205C896}" type="slidenum">
              <a:rPr lang="ru-RU"/>
              <a:pPr/>
              <a:t>38</a:t>
            </a:fld>
            <a:endParaRPr lang="ru-RU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407874-07C4-44DC-B54D-250B5A9712AD}" type="slidenum">
              <a:rPr lang="ru-RU"/>
              <a:pPr/>
              <a:t>42</a:t>
            </a:fld>
            <a:endParaRPr lang="ru-RU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0D36B6-83AA-49B0-9DF2-C6FDA67CBBE4}" type="slidenum">
              <a:rPr lang="ru-RU"/>
              <a:pPr/>
              <a:t>46</a:t>
            </a:fld>
            <a:endParaRPr lang="ru-RU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latin typeface="Arial" charset="0"/>
                <a:cs typeface="Arial Unicode MS" charset="0"/>
              </a:rPr>
              <a:t>Большая печать в правом верхнем углу страницы позволяет вернуться на страницу с картой страны Русского языка.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E27B53-55C3-401C-BEDD-D25E5411B66E}" type="slidenum">
              <a:rPr lang="ru-RU"/>
              <a:pPr/>
              <a:t>47</a:t>
            </a:fld>
            <a:endParaRPr lang="ru-RU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AC2157-24DF-470A-B8B7-F4EF3669D60C}" type="slidenum">
              <a:rPr lang="ru-RU"/>
              <a:pPr/>
              <a:t>2</a:t>
            </a:fld>
            <a:endParaRPr lang="ru-RU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0D36B6-83AA-49B0-9DF2-C6FDA67CBBE4}" type="slidenum">
              <a:rPr lang="ru-RU"/>
              <a:pPr/>
              <a:t>3</a:t>
            </a:fld>
            <a:endParaRPr lang="ru-RU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latin typeface="Arial" charset="0"/>
                <a:cs typeface="Arial Unicode MS" charset="0"/>
              </a:rPr>
              <a:t>Большая печать в правом верхнем углу страницы позволяет вернуться на страницу с картой страны Русского языка.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4BB337-370E-41E2-8CC1-480612B9F8E6}" type="slidenum">
              <a:rPr lang="ru-RU"/>
              <a:pPr/>
              <a:t>4</a:t>
            </a:fld>
            <a:endParaRPr lang="ru-RU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A3DD9C-8739-48C8-A770-256C2FDC9B69}" type="slidenum">
              <a:rPr lang="ru-RU"/>
              <a:pPr/>
              <a:t>11</a:t>
            </a:fld>
            <a:endParaRPr lang="ru-RU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D554C9-DA2D-484D-B3C0-0C69656E8AD7}" type="slidenum">
              <a:rPr lang="ru-RU"/>
              <a:pPr/>
              <a:t>16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97D643-7E3C-4453-8F4B-0AFB254331F3}" type="slidenum">
              <a:rPr lang="ru-RU"/>
              <a:pPr/>
              <a:t>22</a:t>
            </a:fld>
            <a:endParaRPr lang="ru-RU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D2EFBF-72D7-4F7C-AF08-8353483B888C}" type="slidenum">
              <a:rPr lang="ru-RU"/>
              <a:pPr/>
              <a:t>29</a:t>
            </a:fld>
            <a:endParaRPr lang="ru-RU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BF8382-85F8-4FE2-A8A7-01F9082A5D25}" type="slidenum">
              <a:rPr lang="ru-RU"/>
              <a:pPr/>
              <a:t>32</a:t>
            </a:fld>
            <a:endParaRPr lang="ru-RU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649FB0-61CE-410D-AD1B-A35561CE9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AA2C-2B72-4369-B10F-6B3CE5541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8E26-66EB-4244-B7DD-5A2E74C87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566C-130F-431A-8B50-C7DC33E9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6EC9-04DB-4A9C-A9E4-30D7D24ACD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A4F9-295E-4CA7-9E24-8EEF357AA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4142-B72F-4704-BBE1-75F9542D2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D7FA-8E92-4FD0-BDED-F83C3AC27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B331-8910-4292-A400-4DCA14169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3C52-5038-459D-95B4-D418E06C12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FEBE-C832-4E81-8BD5-2CA4D6B0D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C809-FBB1-4A75-B18C-02B938003D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7C35F37-95C5-4F98-937E-8F8BC66C6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wheel spokes="8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30.pn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46.jpeg"/><Relationship Id="rId10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gif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52.jpeg"/><Relationship Id="rId10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45.png"/><Relationship Id="rId10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gif"/><Relationship Id="rId1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gif"/><Relationship Id="rId20" Type="http://schemas.openxmlformats.org/officeDocument/2006/relationships/slide" Target="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7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60.jpeg"/><Relationship Id="rId10" Type="http://schemas.openxmlformats.org/officeDocument/2006/relationships/image" Target="../media/image59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65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30.pn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69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gif"/><Relationship Id="rId18" Type="http://schemas.openxmlformats.org/officeDocument/2006/relationships/image" Target="../media/image26.png"/><Relationship Id="rId3" Type="http://schemas.openxmlformats.org/officeDocument/2006/relationships/audio" Target="../media/audio4.wav"/><Relationship Id="rId21" Type="http://schemas.openxmlformats.org/officeDocument/2006/relationships/slide" Target="slide16.xml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gif"/><Relationship Id="rId20" Type="http://schemas.openxmlformats.org/officeDocument/2006/relationships/slide" Target="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7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3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nsportal.ru/shkola/russkii-yazyk-i-litera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legend.ru/" TargetMode="External"/><Relationship Id="rId5" Type="http://schemas.openxmlformats.org/officeDocument/2006/relationships/hyperlink" Target="http://images.yandex.ru/yandsearch" TargetMode="External"/><Relationship Id="rId4" Type="http://schemas.openxmlformats.org/officeDocument/2006/relationships/hyperlink" Target="http://ru.wikipedia.org/wik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56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3575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2764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684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95725" y="3019425"/>
            <a:ext cx="1352550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259632" y="1628800"/>
            <a:ext cx="6697662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800" y="2204864"/>
            <a:ext cx="34671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95536" y="116632"/>
            <a:ext cx="7704137" cy="164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993300"/>
                </a:solidFill>
                <a:latin typeface="Balthazar" charset="0"/>
              </a:rPr>
              <a:t>     </a:t>
            </a:r>
            <a:r>
              <a:rPr lang="ru-RU" sz="4400" b="1" dirty="0">
                <a:solidFill>
                  <a:srgbClr val="993300"/>
                </a:solidFill>
                <a:latin typeface="Monotype Corsiva" pitchFamily="66" charset="0"/>
              </a:rPr>
              <a:t>Интеллектуальный марафон </a:t>
            </a:r>
            <a:endParaRPr lang="en-US" sz="4400" b="1" dirty="0" smtClean="0">
              <a:solidFill>
                <a:srgbClr val="993300"/>
              </a:solidFill>
              <a:latin typeface="Monotype Corsiva" pitchFamily="66" charset="0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 smtClean="0">
                <a:solidFill>
                  <a:srgbClr val="993300"/>
                </a:solidFill>
                <a:latin typeface="Monotype Corsiva" pitchFamily="66" charset="0"/>
              </a:rPr>
              <a:t>по </a:t>
            </a:r>
            <a:r>
              <a:rPr lang="ru-RU" sz="4400" b="1" dirty="0">
                <a:solidFill>
                  <a:srgbClr val="993300"/>
                </a:solidFill>
                <a:latin typeface="Monotype Corsiva" pitchFamily="66" charset="0"/>
              </a:rPr>
              <a:t>русскому языку</a:t>
            </a:r>
            <a:r>
              <a:rPr lang="ru-RU" sz="4400" dirty="0">
                <a:solidFill>
                  <a:srgbClr val="99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5140" name="Picture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88350" y="98107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41" name="Picture 20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2" name="WordArt 21"/>
          <p:cNvSpPr>
            <a:spLocks noChangeArrowheads="1" noChangeShapeType="1" noTextEdit="1"/>
          </p:cNvSpPr>
          <p:nvPr/>
        </p:nvSpPr>
        <p:spPr bwMode="auto">
          <a:xfrm>
            <a:off x="2916238" y="3573463"/>
            <a:ext cx="324008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ЛИНГВИСТИЧЕСКОЕ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ПУТЕШЕСТВИЕ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551723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Королева Ольга Олеговна,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учитель русского языка и литературы ГБОУ «Школа №1354»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ЮЗАО г. Москва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build="allAtOnce"/>
      <p:bldP spid="514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352928" cy="2592288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kern="1200" dirty="0" smtClean="0"/>
              <a:t>Самобранка не от бранить, а от убирать, т.е. накрывать стол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kern="1200" dirty="0" smtClean="0"/>
              <a:t>Эти слова звучат там по – русски, т.к. познакомил туземцев с этими растениями и животным Н. Н. </a:t>
            </a:r>
            <a:r>
              <a:rPr lang="ru-RU" b="1" kern="1200" dirty="0" err="1" smtClean="0"/>
              <a:t>Миклухо</a:t>
            </a:r>
            <a:r>
              <a:rPr lang="ru-RU" b="1" kern="1200" dirty="0" smtClean="0"/>
              <a:t> – </a:t>
            </a:r>
            <a:r>
              <a:rPr lang="ru-RU" b="1" kern="1200" dirty="0" err="1" smtClean="0"/>
              <a:t>Маклай</a:t>
            </a:r>
            <a:endParaRPr lang="ru-RU" b="1" kern="1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3356992"/>
            <a:ext cx="4032448" cy="230425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kern="1200" dirty="0" smtClean="0"/>
              <a:t>Образованы от слов рука и перст – палец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kern="1200" dirty="0" smtClean="0"/>
              <a:t>Маленькая и чёрненькая, как жук</a:t>
            </a:r>
          </a:p>
        </p:txBody>
      </p:sp>
      <p:pic>
        <p:nvPicPr>
          <p:cNvPr id="71682" name="Picture 2" descr="http://holst.com.ua/blog/wp-content/uploads/2012/12/8-Jodi-Harvey-Brow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140968"/>
            <a:ext cx="4448944" cy="33843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9338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6368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128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00113" y="549275"/>
            <a:ext cx="6911975" cy="556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9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0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5500" y="307975"/>
            <a:ext cx="2089150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1" name="Text Box 14"/>
          <p:cNvSpPr txBox="1">
            <a:spLocks noChangeArrowheads="1"/>
          </p:cNvSpPr>
          <p:nvPr/>
        </p:nvSpPr>
        <p:spPr bwMode="auto">
          <a:xfrm rot="-1320000">
            <a:off x="900113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993300"/>
                </a:solidFill>
                <a:latin typeface="Times New Roman" pitchFamily="16" charset="0"/>
              </a:rPr>
              <a:t>   ЛЕКСИКА</a:t>
            </a:r>
          </a:p>
        </p:txBody>
      </p:sp>
      <p:pic>
        <p:nvPicPr>
          <p:cNvPr id="14352" name="Picture 1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732588" y="5157788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3" name="Picture 1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08800" y="1989138"/>
            <a:ext cx="2008188" cy="395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4" name="WordArt 17"/>
          <p:cNvSpPr>
            <a:spLocks noChangeArrowheads="1" noChangeShapeType="1" noTextEdit="1"/>
          </p:cNvSpPr>
          <p:nvPr/>
        </p:nvSpPr>
        <p:spPr bwMode="auto">
          <a:xfrm>
            <a:off x="2987675" y="908050"/>
            <a:ext cx="46815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ФОРТ ЛЕКСИКИ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И ФРАЗЕОЛОГИИ</a:t>
            </a:r>
          </a:p>
        </p:txBody>
      </p:sp>
      <p:pic>
        <p:nvPicPr>
          <p:cNvPr id="14355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302000" y="1989138"/>
            <a:ext cx="2773363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836713"/>
            <a:ext cx="7315200" cy="18002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Покажите фразеологизмы так, чтобы команда могла его отгадать. Необходимо продемонстрировать артистизм, фантазию и оригинальность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52936"/>
            <a:ext cx="4032448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Вешать лапшу на уши.</a:t>
            </a:r>
            <a:b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Работать спустя рукава.</a:t>
            </a:r>
            <a:b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Высунув язык.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4572000" cy="138499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Водить за нос.</a:t>
            </a:r>
            <a:b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Зуб на зуб не попадает.</a:t>
            </a:r>
            <a:b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Заблудиться в трёх соснах.</a:t>
            </a:r>
          </a:p>
        </p:txBody>
      </p:sp>
      <p:pic>
        <p:nvPicPr>
          <p:cNvPr id="4098" name="Picture 2" descr="http://edu.tltsu.ru/sites/sites_content/site1065/html/media6815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2132856"/>
            <a:ext cx="1958752" cy="1802942"/>
          </a:xfrm>
          <a:prstGeom prst="rect">
            <a:avLst/>
          </a:prstGeom>
          <a:noFill/>
        </p:spPr>
      </p:pic>
      <p:pic>
        <p:nvPicPr>
          <p:cNvPr id="4100" name="Picture 4" descr="&amp;YUcy;&amp;zhcy;&amp;ncy;&amp;acy;&amp;yacy; &amp;Ocy;&amp;scy;&amp;iecy;&amp;tcy;&amp;icy;&amp;yacy; &amp;gcy;. &amp;TScy;&amp;khcy;&amp;icy;&amp;ncy;&amp;vcy;&amp;acy;&amp;lcy; &amp;vcy;/&amp;chcy; 66431 &amp;Pcy;&amp;rcy;&amp;ocy;&amp;dcy;&amp;ocy;&amp;lcy;&amp;zhcy;&amp;iecy;&amp;ncy;&amp;icy;&amp;iecy; 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96952"/>
            <a:ext cx="1944216" cy="2547422"/>
          </a:xfrm>
          <a:prstGeom prst="rect">
            <a:avLst/>
          </a:prstGeom>
          <a:noFill/>
        </p:spPr>
      </p:pic>
      <p:pic>
        <p:nvPicPr>
          <p:cNvPr id="4102" name="Picture 6" descr="http://marafet.net/uploads/images/2/1/3/0/3306/5399d30eb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4437112"/>
            <a:ext cx="1950216" cy="1872208"/>
          </a:xfrm>
          <a:prstGeom prst="rect">
            <a:avLst/>
          </a:prstGeom>
          <a:noFill/>
        </p:spPr>
      </p:pic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№1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5112568" cy="864096"/>
          </a:xfrm>
        </p:spPr>
        <p:txBody>
          <a:bodyPr/>
          <a:lstStyle/>
          <a:p>
            <a:r>
              <a:rPr lang="ru-RU" b="1" i="1" dirty="0" smtClean="0"/>
              <a:t>Отгадайте, что это: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744416" cy="5256584"/>
          </a:xfrm>
          <a:solidFill>
            <a:srgbClr val="92D050"/>
          </a:solidFill>
        </p:spPr>
        <p:txBody>
          <a:bodyPr/>
          <a:lstStyle/>
          <a:p>
            <a:r>
              <a:rPr lang="ru-RU" b="1" i="1" kern="1200" dirty="0" smtClean="0"/>
              <a:t>Его рискуешь проглотить вместе с чем-нибудь вкусным; за него тянут, вынуждая что-то сказать; на нём вертится то, что вот-вот вспомнишь; его держат за зубами, чтобы не сказать лишнего.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20072" y="1124744"/>
            <a:ext cx="3653408" cy="4968552"/>
          </a:xfrm>
          <a:solidFill>
            <a:srgbClr val="FFC000"/>
          </a:solidFill>
        </p:spPr>
        <p:txBody>
          <a:bodyPr/>
          <a:lstStyle/>
          <a:p>
            <a:r>
              <a:rPr lang="ru-RU" b="1" i="1" kern="1200" dirty="0" smtClean="0"/>
              <a:t>Её заваривают, затевая неприятное, хлопотное дело, а потом расхлёбывают, распутывая это дело; её «просит» дырявая обувь; она в голове у путаников.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6165304"/>
            <a:ext cx="97334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язык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6165304"/>
            <a:ext cx="102143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каша</a:t>
            </a:r>
          </a:p>
        </p:txBody>
      </p:sp>
      <p:pic>
        <p:nvPicPr>
          <p:cNvPr id="3076" name="Picture 4" descr="http://tnu.podelise.ru/pars_docs/refs/379/378159/378159_html_7694ac5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2636912"/>
            <a:ext cx="1889487" cy="2467904"/>
          </a:xfrm>
          <a:prstGeom prst="rect">
            <a:avLst/>
          </a:prstGeom>
          <a:noFill/>
        </p:spPr>
      </p:pic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№2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1" grpId="0" build="allAtOnce" animBg="1"/>
      <p:bldP spid="1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712968" cy="504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kern="1200" dirty="0" smtClean="0"/>
              <a:t>Попробуйте угадать, какое начало у этих пословиц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464496" cy="2304256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b="1" i="1" kern="1200" dirty="0" smtClean="0"/>
              <a:t>…пирожка не подбросит.</a:t>
            </a:r>
          </a:p>
          <a:p>
            <a:pPr lvl="0">
              <a:buNone/>
            </a:pPr>
            <a:r>
              <a:rPr lang="ru-RU" b="1" i="1" kern="1200" dirty="0" smtClean="0"/>
              <a:t>...но далеко катится.</a:t>
            </a:r>
          </a:p>
          <a:p>
            <a:pPr>
              <a:buNone/>
            </a:pPr>
            <a:r>
              <a:rPr lang="ru-RU" b="1" i="1" kern="1200" dirty="0" smtClean="0"/>
              <a:t>…утешенье для лентяев.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3417923" cy="60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Найди начало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4860032" y="1700808"/>
            <a:ext cx="3960440" cy="23042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spcBef>
                <a:spcPct val="60000"/>
              </a:spcBef>
              <a:buSzTx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… да ничего не видят.</a:t>
            </a:r>
          </a:p>
          <a:p>
            <a:pPr marL="342900" lvl="0" indent="-342900" defTabSz="914400">
              <a:spcBef>
                <a:spcPct val="60000"/>
              </a:spcBef>
              <a:buSzTx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… оба левые.</a:t>
            </a:r>
          </a:p>
          <a:p>
            <a:pPr marL="342900" lvl="0" indent="-342900" defTabSz="914400">
              <a:spcBef>
                <a:spcPct val="60000"/>
              </a:spcBef>
              <a:buSzTx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… да ключ потерян.</a:t>
            </a:r>
            <a:endParaRPr lang="ru-RU" sz="28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http://st.free-lance.ru/users/Ivanov1908/upload/f_4c2087d8942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05064"/>
            <a:ext cx="7056784" cy="266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7"/>
            <a:ext cx="4396680" cy="4392488"/>
          </a:xfrm>
          <a:solidFill>
            <a:srgbClr val="92D050"/>
          </a:solidFill>
        </p:spPr>
        <p:txBody>
          <a:bodyPr/>
          <a:lstStyle/>
          <a:p>
            <a:pPr lvl="0">
              <a:buNone/>
            </a:pPr>
            <a:r>
              <a:rPr lang="ru-RU" b="1" i="1" kern="1200" dirty="0" smtClean="0"/>
              <a:t>Голод не тетка -…пирожка не подбросит.</a:t>
            </a:r>
          </a:p>
          <a:p>
            <a:pPr>
              <a:buNone/>
            </a:pPr>
            <a:r>
              <a:rPr lang="ru-RU" b="1" i="1" kern="1200" dirty="0" smtClean="0"/>
              <a:t>Яблоко от яблоньки недалеко падает, ...но далеко катится.</a:t>
            </a:r>
          </a:p>
          <a:p>
            <a:pPr>
              <a:buNone/>
            </a:pPr>
            <a:r>
              <a:rPr lang="ru-RU" b="1" i="1" kern="1200" dirty="0" smtClean="0"/>
              <a:t>Повторенье – мать ученья  …утешенье для лентяев.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332656"/>
            <a:ext cx="4163888" cy="4392487"/>
          </a:xfrm>
          <a:solidFill>
            <a:srgbClr val="FFC000"/>
          </a:solidFill>
        </p:spPr>
        <p:txBody>
          <a:bodyPr/>
          <a:lstStyle/>
          <a:p>
            <a:pPr lvl="0">
              <a:buNone/>
            </a:pPr>
            <a:r>
              <a:rPr lang="ru-RU" b="1" i="1" kern="1200" dirty="0" smtClean="0"/>
              <a:t>У страха глаза велики, …да ничего не видят.</a:t>
            </a:r>
          </a:p>
          <a:p>
            <a:pPr>
              <a:buNone/>
            </a:pPr>
            <a:r>
              <a:rPr lang="ru-RU" b="1" i="1" kern="1200" dirty="0" smtClean="0"/>
              <a:t>Два сапога пара, …оба левые.</a:t>
            </a:r>
          </a:p>
          <a:p>
            <a:pPr lvl="0">
              <a:buNone/>
            </a:pPr>
            <a:r>
              <a:rPr lang="ru-RU" b="1" i="1" kern="1200" dirty="0" smtClean="0"/>
              <a:t>Ума палата,  …да ключ. потерян.</a:t>
            </a:r>
          </a:p>
        </p:txBody>
      </p:sp>
      <p:pic>
        <p:nvPicPr>
          <p:cNvPr id="1026" name="Picture 2" descr="&amp;Pcy;&amp;Ocy;&amp;Lcy;&amp;Ncy;&amp;Ycy;&amp;IEcy; &amp;Vcy;&amp;IEcy;&amp;Rcy;&amp;Scy;&amp;Icy;&amp;Icy; &amp;Pcy;&amp;Ocy;&amp;Scy;&amp;Lcy;&amp;Ocy;&amp;Vcy;&amp;Icy;&amp;TScy; &amp;Icy; &amp;Pcy;&amp;Ocy;&amp;Gcy;&amp;Ocy;&amp;Vcy;&amp;Ocy;&amp;Rcy;&amp;Ocy;&amp;K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717032"/>
            <a:ext cx="3168352" cy="3014885"/>
          </a:xfrm>
          <a:prstGeom prst="rect">
            <a:avLst/>
          </a:prstGeom>
          <a:noFill/>
        </p:spPr>
      </p:pic>
      <p:pic>
        <p:nvPicPr>
          <p:cNvPr id="1028" name="Picture 4" descr="http://data11.gallery.ru/albums/gallery/201015--44241979-m750x740-u1d56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437112"/>
            <a:ext cx="2376264" cy="2261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0605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0686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076700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975" y="476250"/>
            <a:ext cx="6624638" cy="554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3779838" y="4941888"/>
            <a:ext cx="374491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7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7088" y="260350"/>
            <a:ext cx="21605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8" name="Text Box 15"/>
          <p:cNvSpPr txBox="1">
            <a:spLocks noChangeArrowheads="1"/>
          </p:cNvSpPr>
          <p:nvPr/>
        </p:nvSpPr>
        <p:spPr bwMode="auto">
          <a:xfrm rot="-480000">
            <a:off x="898525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993300"/>
                </a:solidFill>
                <a:latin typeface="Times New Roman" pitchFamily="16" charset="0"/>
              </a:rPr>
              <a:t>  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6" charset="0"/>
              </a:rPr>
              <a:t>ОРФОЭПИЯ</a:t>
            </a:r>
            <a:endParaRPr lang="ru-RU" b="1" dirty="0">
              <a:solidFill>
                <a:srgbClr val="993300"/>
              </a:solidFill>
              <a:latin typeface="Times New Roman" pitchFamily="16" charset="0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3348038" y="16494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10" name="Picture 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27313" y="5084763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500" y="1628775"/>
            <a:ext cx="2195513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2" name="WordArt 19"/>
          <p:cNvSpPr>
            <a:spLocks noChangeArrowheads="1" noChangeShapeType="1" noTextEdit="1"/>
          </p:cNvSpPr>
          <p:nvPr/>
        </p:nvSpPr>
        <p:spPr bwMode="auto">
          <a:xfrm>
            <a:off x="3132138" y="692150"/>
            <a:ext cx="47529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ЗАСТАВА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ОРФОЭПИИ</a:t>
            </a:r>
            <a:endParaRPr lang="ru-RU" sz="36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Bookman Old Style"/>
            </a:endParaRPr>
          </a:p>
        </p:txBody>
      </p:sp>
      <p:pic>
        <p:nvPicPr>
          <p:cNvPr id="8213" name="Picture 2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59113" y="1700213"/>
            <a:ext cx="5184775" cy="330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908721"/>
            <a:ext cx="8202488" cy="2232248"/>
          </a:xfrm>
        </p:spPr>
        <p:txBody>
          <a:bodyPr/>
          <a:lstStyle/>
          <a:p>
            <a:pPr lvl="0"/>
            <a:r>
              <a:rPr lang="ru-RU" b="1" i="1" dirty="0" smtClean="0"/>
              <a:t>Омофоны</a:t>
            </a:r>
            <a:r>
              <a:rPr lang="ru-RU" b="1" dirty="0" smtClean="0"/>
              <a:t> – это слова, совпадающие по звучанию, но различные по написанию и значению. Запишите  омофоны. За условленное время подберите пару, составьте словосочетание.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708920"/>
            <a:ext cx="417646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Пруд –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старожил – 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посветить – </a:t>
            </a:r>
          </a:p>
        </p:txBody>
      </p:sp>
      <p:pic>
        <p:nvPicPr>
          <p:cNvPr id="80898" name="Picture 2" descr="http://funnydumpster.com/wp-content/uploads/2011/07/book-sculpture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645024"/>
            <a:ext cx="3806136" cy="2664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5976" y="4725144"/>
            <a:ext cx="4248472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примирил –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разрядить –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+mn-cs"/>
              </a:rPr>
              <a:t>полоскать – 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№1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 animBg="1"/>
      <p:bldP spid="1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32040" y="260648"/>
            <a:ext cx="4055368" cy="792088"/>
          </a:xfrm>
        </p:spPr>
        <p:txBody>
          <a:bodyPr/>
          <a:lstStyle/>
          <a:p>
            <a:pPr marL="742950" indent="-742950"/>
            <a:r>
              <a:rPr lang="ru-RU" b="1" dirty="0" smtClean="0"/>
              <a:t>Ответ: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340769"/>
            <a:ext cx="5976664" cy="2016224"/>
          </a:xfrm>
          <a:solidFill>
            <a:srgbClr val="92D050"/>
          </a:solidFill>
        </p:spPr>
        <p:txBody>
          <a:bodyPr/>
          <a:lstStyle/>
          <a:p>
            <a:pPr defTabSz="449263">
              <a:spcBef>
                <a:spcPct val="0"/>
              </a:spcBef>
              <a:buSzPct val="100000"/>
              <a:buFont typeface="Wingdings" pitchFamily="2" charset="2"/>
              <a:buChar char="Ø"/>
            </a:pPr>
            <a:r>
              <a:rPr lang="ru-RU" sz="4000" b="1" i="1" kern="1200" dirty="0" smtClean="0"/>
              <a:t>Пруд – прут;  </a:t>
            </a:r>
          </a:p>
          <a:p>
            <a:pPr defTabSz="449263">
              <a:spcBef>
                <a:spcPct val="0"/>
              </a:spcBef>
              <a:buSzPct val="100000"/>
              <a:buFont typeface="Wingdings" pitchFamily="2" charset="2"/>
              <a:buChar char="Ø"/>
            </a:pPr>
            <a:r>
              <a:rPr lang="ru-RU" sz="4000" b="1" i="1" kern="1200" dirty="0" smtClean="0"/>
              <a:t>старожил – сторожил;</a:t>
            </a:r>
          </a:p>
          <a:p>
            <a:pPr defTabSz="449263">
              <a:spcBef>
                <a:spcPct val="0"/>
              </a:spcBef>
              <a:buSzPct val="100000"/>
              <a:buFont typeface="Wingdings" pitchFamily="2" charset="2"/>
              <a:buChar char="Ø"/>
            </a:pPr>
            <a:r>
              <a:rPr lang="ru-RU" sz="4000" b="1" i="1" kern="1200" dirty="0" smtClean="0"/>
              <a:t>посветить – посвятить;</a:t>
            </a:r>
          </a:p>
          <a:p>
            <a:endParaRPr lang="ru-RU" sz="3600" dirty="0"/>
          </a:p>
        </p:txBody>
      </p:sp>
      <p:pic>
        <p:nvPicPr>
          <p:cNvPr id="79874" name="Picture 2" descr="http://www.drikimo.com/wp-content/uploads/HLIC/dfe51c3d7ca3d3a759d28561521b29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844824"/>
            <a:ext cx="2710840" cy="3384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3501008"/>
            <a:ext cx="5832648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примирил - примерил;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разрядить – разредить;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полоскать – поласкать.</a:t>
            </a: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124745"/>
            <a:ext cx="7315200" cy="2160240"/>
          </a:xfrm>
        </p:spPr>
        <p:txBody>
          <a:bodyPr/>
          <a:lstStyle/>
          <a:p>
            <a:r>
              <a:rPr lang="ru-RU" b="1" i="1" dirty="0" smtClean="0"/>
              <a:t>Сколько слов здесь записано? Просчитайте их правильно. </a:t>
            </a:r>
          </a:p>
          <a:p>
            <a:r>
              <a:rPr lang="ru-RU" b="1" i="1" dirty="0" smtClean="0"/>
              <a:t>Объясните, чем они отличаются в значении: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2852936"/>
            <a:ext cx="4968552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Мука, замок, атлас, хлопок, пропасть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509120"/>
            <a:ext cx="4824536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Мели, окуни, пряди, соли, печь</a:t>
            </a:r>
          </a:p>
        </p:txBody>
      </p:sp>
      <p:pic>
        <p:nvPicPr>
          <p:cNvPr id="78850" name="Picture 2" descr="http://www.city-zone.ru/uploads/posts/2010-06/1275403234_kreativ_book_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284984"/>
            <a:ext cx="3776029" cy="3096344"/>
          </a:xfrm>
          <a:prstGeom prst="rect">
            <a:avLst/>
          </a:prstGeom>
          <a:noFill/>
        </p:spPr>
      </p:pic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№2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 animBg="1"/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4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8350" y="98107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8350" y="76517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435600" y="765175"/>
            <a:ext cx="2735263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CC00"/>
                </a:solidFill>
                <a:latin typeface="Bookman Old Style" pitchFamily="16" charset="0"/>
              </a:rPr>
              <a:t> МАРШРУТ МАРАФОНА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550" y="981075"/>
            <a:ext cx="4318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550" y="1412875"/>
            <a:ext cx="4318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550" y="1916113"/>
            <a:ext cx="4318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550" y="2420938"/>
            <a:ext cx="4318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6" name="WordArt 11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26654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ЗАСТАВА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ОРФОЭПИИ</a:t>
            </a:r>
            <a:endParaRPr lang="ru-RU" sz="36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6157" name="WordArt 12"/>
          <p:cNvSpPr>
            <a:spLocks noChangeArrowheads="1" noChangeShapeType="1" noTextEdit="1"/>
          </p:cNvSpPr>
          <p:nvPr/>
        </p:nvSpPr>
        <p:spPr bwMode="auto">
          <a:xfrm>
            <a:off x="1619250" y="1484313"/>
            <a:ext cx="26654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ГОРОД МОРФОЛОГИИ</a:t>
            </a:r>
          </a:p>
        </p:txBody>
      </p:sp>
      <p:sp>
        <p:nvSpPr>
          <p:cNvPr id="6158" name="WordArt 13"/>
          <p:cNvSpPr>
            <a:spLocks noChangeArrowheads="1" noChangeShapeType="1" noTextEdit="1"/>
          </p:cNvSpPr>
          <p:nvPr/>
        </p:nvSpPr>
        <p:spPr bwMode="auto">
          <a:xfrm>
            <a:off x="1619250" y="1989138"/>
            <a:ext cx="26654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ЗАМОК ОРФОГРАФИИ</a:t>
            </a:r>
          </a:p>
        </p:txBody>
      </p:sp>
      <p:pic>
        <p:nvPicPr>
          <p:cNvPr id="6159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550" y="2924175"/>
            <a:ext cx="4556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60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42988" y="3933825"/>
            <a:ext cx="4556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61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41400" y="3429000"/>
            <a:ext cx="45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62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16013" y="4508500"/>
            <a:ext cx="45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63" name="WordArt 18"/>
          <p:cNvSpPr>
            <a:spLocks noChangeArrowheads="1" noChangeShapeType="1" noTextEdit="1"/>
          </p:cNvSpPr>
          <p:nvPr/>
        </p:nvSpPr>
        <p:spPr bwMode="auto">
          <a:xfrm>
            <a:off x="1619250" y="2420938"/>
            <a:ext cx="28082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ПАСАД СИНТАКСИСА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И ПУНКТУАЦИИ</a:t>
            </a:r>
          </a:p>
        </p:txBody>
      </p:sp>
      <p:sp>
        <p:nvSpPr>
          <p:cNvPr id="6164" name="WordArt 19"/>
          <p:cNvSpPr>
            <a:spLocks noChangeArrowheads="1" noChangeShapeType="1" noTextEdit="1"/>
          </p:cNvSpPr>
          <p:nvPr/>
        </p:nvSpPr>
        <p:spPr bwMode="auto">
          <a:xfrm>
            <a:off x="1547813" y="3068638"/>
            <a:ext cx="26654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БАСТИОН ФОНЕТИКИ</a:t>
            </a:r>
          </a:p>
        </p:txBody>
      </p:sp>
      <p:sp>
        <p:nvSpPr>
          <p:cNvPr id="6165" name="WordArt 20"/>
          <p:cNvSpPr>
            <a:spLocks noChangeArrowheads="1" noChangeShapeType="1" noTextEdit="1"/>
          </p:cNvSpPr>
          <p:nvPr/>
        </p:nvSpPr>
        <p:spPr bwMode="auto">
          <a:xfrm>
            <a:off x="1619250" y="3573463"/>
            <a:ext cx="26654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КРЕПОСТЬ МОРФЕМИКИ</a:t>
            </a:r>
          </a:p>
        </p:txBody>
      </p:sp>
      <p:sp>
        <p:nvSpPr>
          <p:cNvPr id="6166" name="WordArt 21"/>
          <p:cNvSpPr>
            <a:spLocks noChangeArrowheads="1" noChangeShapeType="1" noTextEdit="1"/>
          </p:cNvSpPr>
          <p:nvPr/>
        </p:nvSpPr>
        <p:spPr bwMode="auto">
          <a:xfrm>
            <a:off x="1547813" y="4005263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ФОРТ  ЛЕКСИКИ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 Black"/>
              </a:rPr>
              <a:t> И  ФРАЗЕОЛОГИИ</a:t>
            </a:r>
          </a:p>
        </p:txBody>
      </p:sp>
      <p:sp>
        <p:nvSpPr>
          <p:cNvPr id="6167" name="WordArt 22"/>
          <p:cNvSpPr>
            <a:spLocks noChangeArrowheads="1" noChangeShapeType="1" noTextEdit="1"/>
          </p:cNvSpPr>
          <p:nvPr/>
        </p:nvSpPr>
        <p:spPr bwMode="auto">
          <a:xfrm>
            <a:off x="1692275" y="4652963"/>
            <a:ext cx="28082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ГОРОДИЩЕ ЭТИМОЛОГИИ</a:t>
            </a:r>
          </a:p>
        </p:txBody>
      </p:sp>
      <p:pic>
        <p:nvPicPr>
          <p:cNvPr id="6168" name="Picture 2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172450" y="6021388"/>
            <a:ext cx="792163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32040" y="260648"/>
            <a:ext cx="4055368" cy="792088"/>
          </a:xfrm>
        </p:spPr>
        <p:txBody>
          <a:bodyPr/>
          <a:lstStyle/>
          <a:p>
            <a:pPr marL="742950" indent="-742950"/>
            <a:r>
              <a:rPr lang="ru-RU" b="1" dirty="0" smtClean="0"/>
              <a:t>Ответ: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0688"/>
            <a:ext cx="468052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>
                <a:solidFill>
                  <a:srgbClr val="000000"/>
                </a:solidFill>
                <a:latin typeface="+mn-lt"/>
                <a:cs typeface="+mn-cs"/>
              </a:rPr>
              <a:t>м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укА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мУка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зАмок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замОк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атлАс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Атлас, 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хлОпок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хлопОк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прОпасть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пропАсть</a:t>
            </a:r>
            <a:endParaRPr lang="ru-RU" sz="36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3360" y="3789040"/>
            <a:ext cx="5509120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>
                <a:solidFill>
                  <a:srgbClr val="000000"/>
                </a:solidFill>
                <a:latin typeface="+mn-lt"/>
                <a:cs typeface="+mn-cs"/>
              </a:rPr>
              <a:t>м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Ели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мелИ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Окуни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окунИ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прЯди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прядИ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сОли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 - </a:t>
            </a:r>
            <a:r>
              <a:rPr lang="ru-RU" sz="36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солИ</a:t>
            </a: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</a:p>
          <a:p>
            <a:pPr marL="342900" lvl="5" indent="-342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i="1" dirty="0" smtClean="0">
                <a:solidFill>
                  <a:srgbClr val="000000"/>
                </a:solidFill>
                <a:latin typeface="+mn-lt"/>
                <a:cs typeface="+mn-cs"/>
              </a:rPr>
              <a:t>печь (сущ.) – печь (глаг.)</a:t>
            </a:r>
            <a:endParaRPr lang="ru-RU" sz="36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94210" name="Picture 2" descr="http://www.awwwards.com/awards/images/2011/12/kyle_bean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052736"/>
            <a:ext cx="3672408" cy="2563485"/>
          </a:xfrm>
          <a:prstGeom prst="rect">
            <a:avLst/>
          </a:prstGeom>
          <a:noFill/>
        </p:spPr>
      </p:pic>
      <p:pic>
        <p:nvPicPr>
          <p:cNvPr id="94212" name="Picture 4" descr="http://static.diary.ru/userdir/2/4/4/4/2444725/683143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33056"/>
            <a:ext cx="272126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7986464" cy="93610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Произнесите скороговорки, каждую — по пять раз.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568952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Мамаша </a:t>
            </a:r>
            <a:r>
              <a:rPr lang="ru-RU" sz="2800" b="1" i="1" dirty="0" err="1">
                <a:solidFill>
                  <a:srgbClr val="000000"/>
                </a:solidFill>
                <a:latin typeface="+mn-lt"/>
                <a:cs typeface="+mn-cs"/>
              </a:rPr>
              <a:t>Ромаше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 дала сыворотку из-под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простокваши.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Купи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пику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пик.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Тридцать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три корабля лавировали, лавировали, да не вылавировали</a:t>
            </a:r>
            <a:r>
              <a:rPr lang="ru-RU" sz="3600" b="1" i="1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37112"/>
            <a:ext cx="8460432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Бык </a:t>
            </a:r>
            <a:r>
              <a:rPr lang="ru-RU" sz="2800" b="1" i="1" dirty="0" err="1">
                <a:solidFill>
                  <a:srgbClr val="000000"/>
                </a:solidFill>
                <a:latin typeface="+mn-lt"/>
                <a:cs typeface="+mn-cs"/>
              </a:rPr>
              <a:t>тупогуб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latin typeface="+mn-lt"/>
                <a:cs typeface="+mn-cs"/>
              </a:rPr>
              <a:t>тупогубенький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 бычок, у быка бела губа была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тупа.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Милая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Мила мылась мылом, намылилась, смыла — так мылась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Мила.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Архип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осип, Осип охрип.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349500"/>
            <a:ext cx="9144000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1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0686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7002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620713"/>
            <a:ext cx="6624638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971550" y="908050"/>
            <a:ext cx="38147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30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1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16013" y="5229225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2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7088" y="260350"/>
            <a:ext cx="21605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33" name="Text Box 16"/>
          <p:cNvSpPr txBox="1">
            <a:spLocks noChangeArrowheads="1"/>
          </p:cNvSpPr>
          <p:nvPr/>
        </p:nvSpPr>
        <p:spPr bwMode="auto">
          <a:xfrm rot="-480000">
            <a:off x="898525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993300"/>
                </a:solidFill>
                <a:latin typeface="Times New Roman" pitchFamily="16" charset="0"/>
              </a:rPr>
              <a:t>МОРФОЛОГИЯ</a:t>
            </a:r>
          </a:p>
        </p:txBody>
      </p:sp>
      <p:pic>
        <p:nvPicPr>
          <p:cNvPr id="9234" name="Picture 1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72288" y="1916113"/>
            <a:ext cx="2012950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35" name="WordArt 18"/>
          <p:cNvSpPr>
            <a:spLocks noChangeArrowheads="1" noChangeShapeType="1" noTextEdit="1"/>
          </p:cNvSpPr>
          <p:nvPr/>
        </p:nvSpPr>
        <p:spPr bwMode="auto">
          <a:xfrm>
            <a:off x="2555875" y="836613"/>
            <a:ext cx="47529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ГОРОД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МОРФОЛОГИИ</a:t>
            </a:r>
          </a:p>
        </p:txBody>
      </p:sp>
      <p:pic>
        <p:nvPicPr>
          <p:cNvPr id="9236" name="Picture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79613" y="1989138"/>
            <a:ext cx="4897437" cy="332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66800" y="908720"/>
            <a:ext cx="7315200" cy="5217443"/>
          </a:xfrm>
        </p:spPr>
        <p:txBody>
          <a:bodyPr/>
          <a:lstStyle/>
          <a:p>
            <a:r>
              <a:rPr lang="ru-RU" b="1" i="1" dirty="0" smtClean="0"/>
              <a:t>Отгадайте, о какой части речи говорится в стихах и расскажите о ней.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16832"/>
            <a:ext cx="5184576" cy="35394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60000"/>
              </a:spcBef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	Есть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у меня шестерка слуг,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Проворных, удалых,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И все, что вижу я вокруг, -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Все знаю я от них.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Они по зову моему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Являются в нужде. 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Зовут их Как и Почему,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Кто, Что, Когда и Где.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589240"/>
            <a:ext cx="262283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000000"/>
                </a:solidFill>
                <a:latin typeface="+mn-lt"/>
                <a:cs typeface="+mn-cs"/>
              </a:rPr>
              <a:t>Наречие</a:t>
            </a:r>
          </a:p>
        </p:txBody>
      </p:sp>
      <p:pic>
        <p:nvPicPr>
          <p:cNvPr id="95234" name="Picture 2" descr="http://s019.radikal.ru/i607/1204/cb/e4da549b51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212976"/>
            <a:ext cx="3930957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p" animBg="1"/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88640"/>
            <a:ext cx="7992888" cy="1728192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b="1" i="1" kern="1200" dirty="0" smtClean="0"/>
              <a:t>	Мы самые главные,</a:t>
            </a:r>
            <a:br>
              <a:rPr lang="ru-RU" b="1" i="1" kern="1200" dirty="0" smtClean="0"/>
            </a:br>
            <a:r>
              <a:rPr lang="ru-RU" b="1" i="1" kern="1200" dirty="0" smtClean="0"/>
              <a:t>Мы самые умные,</a:t>
            </a:r>
            <a:br>
              <a:rPr lang="ru-RU" b="1" i="1" kern="1200" dirty="0" smtClean="0"/>
            </a:br>
            <a:r>
              <a:rPr lang="ru-RU" b="1" i="1" kern="1200" dirty="0" smtClean="0"/>
              <a:t>Мы называем предметы, людей</a:t>
            </a:r>
            <a:br>
              <a:rPr lang="ru-RU" b="1" i="1" kern="1200" dirty="0" smtClean="0"/>
            </a:br>
            <a:r>
              <a:rPr lang="ru-RU" b="1" i="1" kern="1200" dirty="0" smtClean="0"/>
              <a:t>И отвечаем на вопросы простых падежей!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1988840"/>
            <a:ext cx="505298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0000"/>
                </a:solidFill>
                <a:latin typeface="+mn-lt"/>
                <a:cs typeface="+mn-cs"/>
              </a:rPr>
              <a:t>Существительное</a:t>
            </a:r>
            <a:endParaRPr lang="ru-RU" sz="48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1378" name="Picture 2" descr="http://monkeyzen.com/wp-content/blogs.dir/12/files/2010/03/esculturas-con-libros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996952"/>
            <a:ext cx="4235415" cy="2852936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499992" y="2996952"/>
            <a:ext cx="4464496" cy="26776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449263" latinLnBrk="0">
              <a:lnSpc>
                <a:spcPct val="100000"/>
              </a:lnSpc>
              <a:spcBef>
                <a:spcPct val="60000"/>
              </a:spcBef>
              <a:buSzPct val="100000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	Определяю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я предметы,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Они со мной весьма приметны.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Я украшаю вашу речь,</a:t>
            </a:r>
            <a:b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Меня вам надо знать, беречь!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877272"/>
            <a:ext cx="4820550" cy="83099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0000"/>
                </a:solidFill>
                <a:latin typeface="+mn-lt"/>
                <a:cs typeface="+mn-cs"/>
              </a:rPr>
              <a:t>Прилагательное </a:t>
            </a: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allAtOnce" animBg="1"/>
      <p:bldP spid="101379" grpId="0" build="p" animBg="1"/>
      <p:bldP spid="12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19672" y="188641"/>
            <a:ext cx="7315200" cy="2808312"/>
          </a:xfrm>
          <a:solidFill>
            <a:srgbClr val="FFC000"/>
          </a:solidFill>
        </p:spPr>
        <p:txBody>
          <a:bodyPr/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b="1" i="1" kern="1200" dirty="0" smtClean="0"/>
              <a:t>Прошедшее время - то, что прошло:</a:t>
            </a:r>
            <a:br>
              <a:rPr lang="ru-RU" b="1" i="1" kern="1200" dirty="0" smtClean="0"/>
            </a:br>
            <a:r>
              <a:rPr lang="ru-RU" b="1" i="1" kern="1200" dirty="0" smtClean="0"/>
              <a:t>“Вчера мы писали,”“Солнце ушло”</a:t>
            </a:r>
            <a:br>
              <a:rPr lang="ru-RU" b="1" i="1" kern="1200" dirty="0" smtClean="0"/>
            </a:br>
            <a:r>
              <a:rPr lang="ru-RU" b="1" i="1" kern="1200" dirty="0" smtClean="0"/>
              <a:t>Настоящее время – проходящее теперь:</a:t>
            </a:r>
            <a:br>
              <a:rPr lang="ru-RU" b="1" i="1" kern="1200" dirty="0" smtClean="0"/>
            </a:br>
            <a:r>
              <a:rPr lang="ru-RU" b="1" i="1" kern="1200" dirty="0" smtClean="0"/>
              <a:t>“Мою окно”, “Закрываю дверь”.</a:t>
            </a:r>
            <a:br>
              <a:rPr lang="ru-RU" b="1" i="1" kern="1200" dirty="0" smtClean="0"/>
            </a:br>
            <a:r>
              <a:rPr lang="ru-RU" b="1" i="1" kern="1200" dirty="0" smtClean="0"/>
              <a:t>А в будущем: “Я полечу на ракете,</a:t>
            </a:r>
            <a:br>
              <a:rPr lang="ru-RU" b="1" i="1" kern="1200" dirty="0" smtClean="0"/>
            </a:br>
            <a:r>
              <a:rPr lang="ru-RU" b="1" i="1" kern="1200" dirty="0" smtClean="0"/>
              <a:t>Хочу побывать на далекой планете”.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068960"/>
            <a:ext cx="199445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000000"/>
                </a:solidFill>
                <a:latin typeface="+mn-lt"/>
                <a:cs typeface="+mn-cs"/>
              </a:rPr>
              <a:t>Глагол</a:t>
            </a:r>
          </a:p>
        </p:txBody>
      </p:sp>
      <p:pic>
        <p:nvPicPr>
          <p:cNvPr id="100354" name="Picture 2" descr="http://i50.tinypic.com/6iquy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84984"/>
            <a:ext cx="5544616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692696"/>
            <a:ext cx="8130480" cy="1656183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“Четвертый лишний” </a:t>
            </a:r>
          </a:p>
          <a:p>
            <a:pPr>
              <a:buNone/>
            </a:pPr>
            <a:r>
              <a:rPr lang="ru-RU" b="1" i="1" dirty="0" smtClean="0"/>
              <a:t>Найдите лишнее слово и объясните, почему оно лишнее.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420888"/>
            <a:ext cx="4104456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частица, предлог, наречие, союз;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птицы, ножницы, курицы, огурцы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;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8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420888"/>
            <a:ext cx="4320480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существительное, наречие, сказуемое, предлог;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выглянуть, помахать, рисовать, написать;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869160"/>
            <a:ext cx="380689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Сказуемое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рисовать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4869160"/>
            <a:ext cx="2829621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Наречие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>
                <a:solidFill>
                  <a:srgbClr val="000000"/>
                </a:solidFill>
                <a:latin typeface="+mn-lt"/>
                <a:cs typeface="+mn-cs"/>
              </a:rPr>
              <a:t>ножницы</a:t>
            </a:r>
          </a:p>
        </p:txBody>
      </p:sp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№2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7"/>
            <a:ext cx="8064896" cy="1440159"/>
          </a:xfrm>
        </p:spPr>
        <p:txBody>
          <a:bodyPr/>
          <a:lstStyle/>
          <a:p>
            <a:r>
              <a:rPr lang="ru-RU" b="1" i="1" dirty="0" smtClean="0"/>
              <a:t>Определите часть речи у данных слов и распределите их на группы по определенному признаку.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68960"/>
            <a:ext cx="6912768" cy="123110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книга,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тетрадь, обложка, портфель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, перо,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совесть, пенал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знание</a:t>
            </a:r>
            <a:endParaRPr lang="ru-RU" sz="28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060848"/>
            <a:ext cx="6336704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парты, занятия, урок,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экскурсии, полет</a:t>
            </a:r>
            <a:r>
              <a:rPr lang="ru-RU" sz="2800" b="1" i="1" dirty="0">
                <a:solidFill>
                  <a:srgbClr val="000000"/>
                </a:solidFill>
                <a:latin typeface="+mn-lt"/>
                <a:cs typeface="+mn-cs"/>
              </a:rPr>
              <a:t>, походы,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огурец, чашка</a:t>
            </a:r>
          </a:p>
        </p:txBody>
      </p:sp>
      <p:pic>
        <p:nvPicPr>
          <p:cNvPr id="98306" name="Picture 2" descr="http://www.skyblue-pink.com/wp-content/uploads/2010/06/12dancingprincess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437112"/>
            <a:ext cx="8424936" cy="2276872"/>
          </a:xfrm>
          <a:prstGeom prst="rect">
            <a:avLst/>
          </a:prstGeom>
          <a:noFill/>
        </p:spPr>
      </p:pic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112213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2 группы </a:t>
            </a:r>
          </a:p>
          <a:p>
            <a:pPr algn="ctr"/>
            <a:r>
              <a:rPr lang="ru-RU" dirty="0" smtClean="0"/>
              <a:t>(распределение по числу)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2118221"/>
          </a:xfrm>
          <a:solidFill>
            <a:srgbClr val="92D050"/>
          </a:solidFill>
        </p:spPr>
        <p:txBody>
          <a:bodyPr/>
          <a:lstStyle/>
          <a:p>
            <a:pPr marL="342900" lvl="5" indent="-342900"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800" b="1" i="1" dirty="0" smtClean="0"/>
              <a:t>парты, занятия, походы, экскурсии </a:t>
            </a:r>
          </a:p>
          <a:p>
            <a:pPr marL="342900" lvl="5" indent="-342900"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800" b="1" i="1" dirty="0" smtClean="0"/>
              <a:t>урок, полет, огурец, чашка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112213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/>
              <a:t>3 группы </a:t>
            </a:r>
          </a:p>
          <a:p>
            <a:pPr algn="ctr"/>
            <a:r>
              <a:rPr lang="ru-RU" dirty="0" smtClean="0"/>
              <a:t>(распределение по роду)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4175447" cy="2334245"/>
          </a:xfrm>
          <a:solidFill>
            <a:srgbClr val="FFC000"/>
          </a:solidFill>
        </p:spPr>
        <p:txBody>
          <a:bodyPr/>
          <a:lstStyle/>
          <a:p>
            <a:pPr marL="342900" lvl="5" indent="-342900"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800" b="1" i="1" dirty="0" smtClean="0"/>
              <a:t>книга, обложка</a:t>
            </a:r>
          </a:p>
          <a:p>
            <a:pPr marL="342900" lvl="5" indent="-342900"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800" b="1" i="1" dirty="0" smtClean="0"/>
              <a:t>портфель, перо, пенал, знание</a:t>
            </a:r>
          </a:p>
          <a:p>
            <a:pPr marL="342900" lvl="5" indent="-342900"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800" b="1" i="1" dirty="0" smtClean="0"/>
              <a:t>тетрадь, совесть</a:t>
            </a:r>
          </a:p>
        </p:txBody>
      </p:sp>
      <p:pic>
        <p:nvPicPr>
          <p:cNvPr id="103426" name="Picture 2" descr="http://i61.beon.ru/27/24/102427/54/102730254/x_0c0d285f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293096"/>
            <a:ext cx="6552728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0605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0686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076700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975" y="476250"/>
            <a:ext cx="6624638" cy="554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3779838" y="4941888"/>
            <a:ext cx="374491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5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7088" y="260350"/>
            <a:ext cx="21605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6" name="Text Box 15"/>
          <p:cNvSpPr txBox="1">
            <a:spLocks noChangeArrowheads="1"/>
          </p:cNvSpPr>
          <p:nvPr/>
        </p:nvSpPr>
        <p:spPr bwMode="auto">
          <a:xfrm rot="-480000">
            <a:off x="898525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CC0000"/>
                </a:solidFill>
                <a:latin typeface="Times New Roman" pitchFamily="16" charset="0"/>
              </a:rPr>
              <a:t>   </a:t>
            </a:r>
            <a:r>
              <a:rPr lang="ru-RU" b="1">
                <a:solidFill>
                  <a:srgbClr val="993300"/>
                </a:solidFill>
                <a:latin typeface="Times New Roman" pitchFamily="16" charset="0"/>
              </a:rPr>
              <a:t>ОРФОГРАФИЯ</a:t>
            </a: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3348038" y="16494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8" name="Picture 1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484438" y="5157788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9" name="Picture 1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5500" y="1773238"/>
            <a:ext cx="2122488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0" name="WordArt 19"/>
          <p:cNvSpPr>
            <a:spLocks noChangeArrowheads="1" noChangeShapeType="1" noTextEdit="1"/>
          </p:cNvSpPr>
          <p:nvPr/>
        </p:nvSpPr>
        <p:spPr bwMode="auto">
          <a:xfrm>
            <a:off x="3132138" y="620713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ЗАМОК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ОРФОГРАФИИ</a:t>
            </a:r>
          </a:p>
        </p:txBody>
      </p:sp>
      <p:pic>
        <p:nvPicPr>
          <p:cNvPr id="10261" name="Picture 20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276600" y="1844675"/>
            <a:ext cx="4967288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56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3575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2764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684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7088" y="476250"/>
            <a:ext cx="7993062" cy="554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2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3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03350" y="2135188"/>
            <a:ext cx="271463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4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11800" y="2706688"/>
            <a:ext cx="271463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5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53313" y="3571875"/>
            <a:ext cx="27781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6" name="Picture 1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67175" y="981075"/>
            <a:ext cx="504825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7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53313" y="981075"/>
            <a:ext cx="252412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8" name="Picture 1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356100" y="5229225"/>
            <a:ext cx="79216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9" name="Picture 2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041400" y="3862388"/>
            <a:ext cx="479425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90" name="Picture 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971550" y="620713"/>
            <a:ext cx="6477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1187450" y="5445125"/>
            <a:ext cx="1584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ГОРОД МОРФОЛОГИИ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971550" y="3284538"/>
            <a:ext cx="15128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ЗАМОК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ОРФОГРАФИИ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7019925" y="2636838"/>
            <a:ext cx="24844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ФОРТ ЛЕКСИКИ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И ФРАЗЕОЛОГИИ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1476375" y="620713"/>
            <a:ext cx="4465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ПАСАД СИНТАКСИСА И ПУНКТУАЦИИ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5219700" y="5300663"/>
            <a:ext cx="1657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ЗАСТАВА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3399"/>
                </a:solidFill>
                <a:latin typeface="Times New Roman" pitchFamily="16" charset="0"/>
              </a:rPr>
              <a:t>ОРФОЭПИИ</a:t>
            </a:r>
            <a:endParaRPr lang="ru-RU" sz="1400" b="1" dirty="0">
              <a:solidFill>
                <a:srgbClr val="333399"/>
              </a:solidFill>
              <a:latin typeface="Times New Roman" pitchFamily="16" charset="0"/>
            </a:endParaRPr>
          </a:p>
        </p:txBody>
      </p:sp>
      <p:sp>
        <p:nvSpPr>
          <p:cNvPr id="7196" name="Text Box 27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КРЕПОСТЬ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МОРФЕМИКИ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5003800" y="4005263"/>
            <a:ext cx="1944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ГОРОДИЩЕ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ЭТИМОЛОГИИ</a:t>
            </a:r>
          </a:p>
        </p:txBody>
      </p:sp>
      <p:pic>
        <p:nvPicPr>
          <p:cNvPr id="7198" name="Picture 29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165475" y="5270500"/>
            <a:ext cx="479425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99" name="Text Box 30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5795963" y="620713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БАСТИОН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ФОНЕТИКИ</a:t>
            </a:r>
          </a:p>
        </p:txBody>
      </p:sp>
    </p:spTree>
  </p:cSld>
  <p:clrMapOvr>
    <a:masterClrMapping/>
  </p:clrMapOvr>
  <p:transition>
    <p:wheel spokes="8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606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Отгадайте загадку, указав в отгадке орфограмму.</a:t>
            </a:r>
            <a:endParaRPr lang="ru-RU" dirty="0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556792"/>
            <a:ext cx="4608512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Он на вокзале есть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всегда,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К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нему подходят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поезда.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Двойное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Р содержит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он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И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называется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…	</a:t>
            </a:r>
            <a:endParaRPr lang="ru-RU" sz="2400" b="1" i="1" u="sng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139952" y="1916832"/>
            <a:ext cx="4789040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Во мне два К, не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забывайте,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Таким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, как я, всегда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бывайте: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Я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точный, чистый и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опрятный,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Иным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же словом … </a:t>
            </a:r>
            <a:endParaRPr lang="ru-RU" sz="2400" b="1" i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79512" y="4077072"/>
            <a:ext cx="4464496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Загадка эта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нелегка: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Пишусь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всегда через два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К.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И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мяч, и шайбу клюшкой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бей,</a:t>
            </a:r>
          </a:p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А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называюсь я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…		</a:t>
            </a:r>
            <a:endParaRPr lang="ru-RU" sz="2400" b="1" i="1" u="sng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499992" y="4437112"/>
            <a:ext cx="4139952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На большие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расстоянья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Мчится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он без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опозданья,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Пишется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в конце два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С,</a:t>
            </a:r>
          </a:p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Называется </a:t>
            </a:r>
            <a:r>
              <a:rPr lang="ru-RU" sz="2400" b="1" i="1" dirty="0">
                <a:solidFill>
                  <a:srgbClr val="000000"/>
                </a:solidFill>
                <a:latin typeface="+mn-lt"/>
                <a:cs typeface="+mn-cs"/>
              </a:rPr>
              <a:t>…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	</a:t>
            </a:r>
            <a:endParaRPr lang="ru-RU" sz="2400" b="1" i="1" u="sng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212976"/>
            <a:ext cx="1184940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перрон</a:t>
            </a:r>
            <a:endParaRPr lang="ru-RU" sz="24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3573016"/>
            <a:ext cx="1843774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742950" lvl="5" indent="-7429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аккуратный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805264"/>
            <a:ext cx="114807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742950" marR="0" lvl="5" indent="-742950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/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хоккей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6237312"/>
            <a:ext cx="1417376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экспресс</a:t>
            </a:r>
          </a:p>
        </p:txBody>
      </p:sp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№1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2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 build="allAtOnce" animBg="1"/>
      <p:bldP spid="97282" grpId="0" build="allAtOnce" animBg="1"/>
      <p:bldP spid="97283" grpId="0" build="allAtOnce" animBg="1"/>
      <p:bldP spid="97284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32656"/>
            <a:ext cx="7848600" cy="1173162"/>
          </a:xfrm>
        </p:spPr>
        <p:txBody>
          <a:bodyPr/>
          <a:lstStyle/>
          <a:p>
            <a:r>
              <a:rPr lang="ru-RU" sz="3200" b="1" i="1" dirty="0" smtClean="0"/>
              <a:t>Занимательные вопросы</a:t>
            </a:r>
            <a:br>
              <a:rPr lang="ru-RU" sz="3200" b="1" i="1" dirty="0" smtClean="0"/>
            </a:br>
            <a:r>
              <a:rPr lang="ru-RU" sz="3200" b="1" i="1" dirty="0" smtClean="0"/>
              <a:t>( конкурс капитанов):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8472" cy="5040560"/>
          </a:xfrm>
          <a:solidFill>
            <a:srgbClr val="92D050"/>
          </a:solidFill>
        </p:spPr>
        <p:txBody>
          <a:bodyPr/>
          <a:lstStyle/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В каком слове сорок </a:t>
            </a:r>
            <a:r>
              <a:rPr lang="ru-RU" sz="2400" b="1" i="1" u="sng" kern="1200" dirty="0" smtClean="0">
                <a:ea typeface="+mn-ea"/>
                <a:cs typeface="+mn-cs"/>
              </a:rPr>
              <a:t>а</a:t>
            </a:r>
            <a:r>
              <a:rPr lang="ru-RU" sz="2400" b="1" i="1" kern="1200" dirty="0" smtClean="0">
                <a:ea typeface="+mn-ea"/>
                <a:cs typeface="+mn-cs"/>
              </a:rPr>
              <a:t>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Как называют звуки, состоящие только из голоса?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Как можно превратить слово </a:t>
            </a:r>
            <a:r>
              <a:rPr lang="ru-RU" sz="2400" b="1" i="1" u="sng" kern="1200" dirty="0" smtClean="0">
                <a:ea typeface="+mn-ea"/>
                <a:cs typeface="+mn-cs"/>
              </a:rPr>
              <a:t>мел</a:t>
            </a:r>
            <a:r>
              <a:rPr lang="ru-RU" sz="2400" b="1" i="1" kern="1200" dirty="0" smtClean="0">
                <a:ea typeface="+mn-ea"/>
                <a:cs typeface="+mn-cs"/>
              </a:rPr>
              <a:t> в мелкое место, а </a:t>
            </a:r>
            <a:r>
              <a:rPr lang="ru-RU" sz="2400" b="1" i="1" u="sng" kern="1200" dirty="0" smtClean="0">
                <a:ea typeface="+mn-ea"/>
                <a:cs typeface="+mn-cs"/>
              </a:rPr>
              <a:t>угол</a:t>
            </a:r>
            <a:r>
              <a:rPr lang="ru-RU" sz="2400" b="1" i="1" kern="1200" dirty="0" smtClean="0">
                <a:ea typeface="+mn-ea"/>
                <a:cs typeface="+mn-cs"/>
              </a:rPr>
              <a:t> – в топливо, </a:t>
            </a:r>
            <a:r>
              <a:rPr lang="ru-RU" sz="2400" b="1" i="1" u="sng" kern="1200" dirty="0" smtClean="0">
                <a:ea typeface="+mn-ea"/>
                <a:cs typeface="+mn-cs"/>
              </a:rPr>
              <a:t>шест</a:t>
            </a:r>
            <a:r>
              <a:rPr lang="ru-RU" sz="2400" b="1" i="1" kern="1200" dirty="0" smtClean="0">
                <a:ea typeface="+mn-ea"/>
                <a:cs typeface="+mn-cs"/>
              </a:rPr>
              <a:t> – в число?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Как </a:t>
            </a:r>
            <a:r>
              <a:rPr lang="ru-RU" sz="2400" b="1" i="1" u="sng" kern="1200" dirty="0" smtClean="0">
                <a:ea typeface="+mn-ea"/>
                <a:cs typeface="+mn-cs"/>
              </a:rPr>
              <a:t>каплю</a:t>
            </a:r>
            <a:r>
              <a:rPr lang="ru-RU" sz="2400" b="1" i="1" kern="1200" dirty="0" smtClean="0">
                <a:ea typeface="+mn-ea"/>
                <a:cs typeface="+mn-cs"/>
              </a:rPr>
              <a:t> превратить в </a:t>
            </a:r>
            <a:r>
              <a:rPr lang="ru-RU" sz="2400" b="1" i="1" u="sng" kern="1200" dirty="0" smtClean="0">
                <a:ea typeface="+mn-ea"/>
                <a:cs typeface="+mn-cs"/>
              </a:rPr>
              <a:t>цаплю</a:t>
            </a:r>
            <a:r>
              <a:rPr lang="ru-RU" sz="2400" b="1" i="1" kern="1200" dirty="0" smtClean="0">
                <a:ea typeface="+mn-ea"/>
                <a:cs typeface="+mn-cs"/>
              </a:rPr>
              <a:t>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В названии какого дня недели есть удвоенная согласная?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Font typeface="Wingdings" pitchFamily="2" charset="2"/>
              <a:buChar char="Ø"/>
            </a:pPr>
            <a:endParaRPr lang="ru-RU" sz="2800" b="1" i="1" kern="1200" dirty="0"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320480" cy="5112568"/>
          </a:xfrm>
          <a:solidFill>
            <a:srgbClr val="FFC000"/>
          </a:solidFill>
        </p:spPr>
        <p:txBody>
          <a:bodyPr/>
          <a:lstStyle/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u="sng" kern="1200" dirty="0" smtClean="0">
                <a:ea typeface="+mn-ea"/>
                <a:cs typeface="+mn-cs"/>
              </a:rPr>
              <a:t>Имена девочек </a:t>
            </a:r>
            <a:r>
              <a:rPr lang="ru-RU" sz="2400" b="1" i="1" kern="1200" dirty="0" smtClean="0">
                <a:ea typeface="+mn-ea"/>
                <a:cs typeface="+mn-cs"/>
              </a:rPr>
              <a:t>состоят из двух букв а и удвоенных согласных. Как зовут девочек?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Что надо сделать со звуком в слове </a:t>
            </a:r>
            <a:r>
              <a:rPr lang="ru-RU" sz="2400" b="1" i="1" u="sng" kern="1200" dirty="0" smtClean="0">
                <a:ea typeface="+mn-ea"/>
                <a:cs typeface="+mn-cs"/>
              </a:rPr>
              <a:t>кость</a:t>
            </a:r>
            <a:r>
              <a:rPr lang="ru-RU" sz="2400" b="1" i="1" kern="1200" dirty="0" smtClean="0">
                <a:ea typeface="+mn-ea"/>
                <a:cs typeface="+mn-cs"/>
              </a:rPr>
              <a:t>, чтобы оно стало обозначать желанного в доме человека?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Как  можно превратить слово </a:t>
            </a:r>
            <a:r>
              <a:rPr lang="ru-RU" sz="2400" b="1" i="1" u="sng" kern="1200" dirty="0" smtClean="0">
                <a:ea typeface="+mn-ea"/>
                <a:cs typeface="+mn-cs"/>
              </a:rPr>
              <a:t>семя</a:t>
            </a:r>
            <a:r>
              <a:rPr lang="ru-RU" sz="2400" b="1" i="1" kern="1200" dirty="0" smtClean="0">
                <a:ea typeface="+mn-ea"/>
                <a:cs typeface="+mn-cs"/>
              </a:rPr>
              <a:t> в слово </a:t>
            </a:r>
            <a:r>
              <a:rPr lang="ru-RU" sz="2400" b="1" i="1" u="sng" kern="1200" dirty="0" smtClean="0">
                <a:ea typeface="+mn-ea"/>
                <a:cs typeface="+mn-cs"/>
              </a:rPr>
              <a:t>семья</a:t>
            </a:r>
            <a:r>
              <a:rPr lang="ru-RU" sz="2400" b="1" i="1" kern="1200" dirty="0" smtClean="0">
                <a:ea typeface="+mn-ea"/>
                <a:cs typeface="+mn-cs"/>
              </a:rPr>
              <a:t>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В каком глаголе </a:t>
            </a:r>
            <a:r>
              <a:rPr lang="ru-RU" sz="2400" b="1" i="1" u="sng" kern="1200" dirty="0" smtClean="0">
                <a:ea typeface="+mn-ea"/>
                <a:cs typeface="+mn-cs"/>
              </a:rPr>
              <a:t>нет</a:t>
            </a:r>
            <a:r>
              <a:rPr lang="ru-RU" sz="2400" b="1" i="1" kern="1200" dirty="0" smtClean="0">
                <a:ea typeface="+mn-ea"/>
                <a:cs typeface="+mn-cs"/>
              </a:rPr>
              <a:t> слышится </a:t>
            </a:r>
            <a:r>
              <a:rPr lang="ru-RU" sz="2400" b="1" i="1" u="sng" kern="1200" dirty="0" smtClean="0">
                <a:ea typeface="+mn-ea"/>
                <a:cs typeface="+mn-cs"/>
              </a:rPr>
              <a:t>сто</a:t>
            </a:r>
            <a:r>
              <a:rPr lang="ru-RU" sz="2400" b="1" i="1" kern="1200" dirty="0" smtClean="0">
                <a:ea typeface="+mn-ea"/>
                <a:cs typeface="+mn-cs"/>
              </a:rPr>
              <a:t> раз?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r>
              <a:rPr lang="ru-RU" sz="2400" b="1" i="1" kern="1200" dirty="0" smtClean="0">
                <a:ea typeface="+mn-ea"/>
                <a:cs typeface="+mn-cs"/>
              </a:rPr>
              <a:t>Сколько слогов в слове </a:t>
            </a:r>
            <a:r>
              <a:rPr lang="ru-RU" sz="2400" b="1" i="1" u="sng" kern="1200" dirty="0" smtClean="0">
                <a:ea typeface="+mn-ea"/>
                <a:cs typeface="+mn-cs"/>
              </a:rPr>
              <a:t>да</a:t>
            </a:r>
            <a:r>
              <a:rPr lang="ru-RU" sz="2400" b="1" i="1" kern="1200" dirty="0" smtClean="0">
                <a:ea typeface="+mn-ea"/>
                <a:cs typeface="+mn-cs"/>
              </a:rPr>
              <a:t>? </a:t>
            </a:r>
          </a:p>
          <a:p>
            <a:pPr marL="742950" lvl="5" indent="-742950" defTabSz="449263">
              <a:spcBef>
                <a:spcPct val="0"/>
              </a:spcBef>
              <a:buSzPct val="100000"/>
              <a:buNone/>
            </a:pPr>
            <a:endParaRPr lang="ru-RU" sz="2000" b="1" i="1" kern="1200" dirty="0" smtClean="0">
              <a:ea typeface="+mn-ea"/>
              <a:cs typeface="+mn-cs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№2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349500"/>
            <a:ext cx="9144000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893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565400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2684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4075" y="476250"/>
            <a:ext cx="6769100" cy="554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56550" y="515778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62013" y="1484313"/>
            <a:ext cx="2232025" cy="439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7088" y="260350"/>
            <a:ext cx="21605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81" name="Rectangle 16"/>
          <p:cNvSpPr>
            <a:spLocks noChangeArrowheads="1"/>
          </p:cNvSpPr>
          <p:nvPr/>
        </p:nvSpPr>
        <p:spPr bwMode="auto">
          <a:xfrm rot="-600000">
            <a:off x="969963" y="1046163"/>
            <a:ext cx="1800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993300"/>
                </a:solidFill>
                <a:latin typeface="Times New Roman" pitchFamily="16" charset="0"/>
              </a:rPr>
              <a:t>СИНТАКСИС</a:t>
            </a:r>
          </a:p>
        </p:txBody>
      </p:sp>
      <p:sp>
        <p:nvSpPr>
          <p:cNvPr id="11282" name="WordArt 17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48974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ПАСАД СИНТАКСИСА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И ПУНКТУАЦИИ</a:t>
            </a:r>
          </a:p>
        </p:txBody>
      </p:sp>
      <p:pic>
        <p:nvPicPr>
          <p:cNvPr id="11283" name="Picture 1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59113" y="2014538"/>
            <a:ext cx="4968875" cy="324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908720"/>
            <a:ext cx="8202488" cy="1008112"/>
          </a:xfrm>
        </p:spPr>
        <p:txBody>
          <a:bodyPr/>
          <a:lstStyle/>
          <a:p>
            <a:pPr lvl="0">
              <a:buNone/>
            </a:pPr>
            <a:r>
              <a:rPr lang="ru-RU" b="1" i="1" dirty="0" smtClean="0"/>
              <a:t>	Расставьте слова так, чтобы получилось предложение, объясните знаки препинания, подчеркните грамматическую основу.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65104"/>
            <a:ext cx="802838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0000"/>
                </a:solidFill>
                <a:latin typeface="+mn-lt"/>
                <a:cs typeface="+mn-cs"/>
              </a:rPr>
              <a:t>Товарищи</a:t>
            </a:r>
            <a:r>
              <a:rPr lang="ru-RU" sz="3200" b="1" i="1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ru-RU" sz="3200" b="1" i="1" dirty="0" smtClean="0">
                <a:solidFill>
                  <a:srgbClr val="000000"/>
                </a:solidFill>
                <a:latin typeface="+mn-lt"/>
                <a:cs typeface="+mn-cs"/>
              </a:rPr>
              <a:t>не ставьте сумки на кресла.</a:t>
            </a:r>
            <a:endParaRPr lang="ru-RU" sz="32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348880"/>
            <a:ext cx="8208912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0000"/>
                </a:solidFill>
                <a:latin typeface="+mn-lt"/>
                <a:cs typeface="+mn-cs"/>
              </a:rPr>
              <a:t>ставьте, кресла, сумки, не, товарищи, на</a:t>
            </a:r>
            <a:r>
              <a:rPr lang="ru-RU" sz="3200" b="1" i="1" dirty="0" smtClean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lang="ru-RU" sz="3200" b="1" i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56992"/>
            <a:ext cx="8208912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0000"/>
                </a:solidFill>
                <a:latin typeface="+mn-lt"/>
                <a:cs typeface="+mn-cs"/>
              </a:rPr>
              <a:t>дерево, хвойных, семейства, сосна.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301208"/>
            <a:ext cx="7992888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0000"/>
                </a:solidFill>
                <a:latin typeface="+mn-lt"/>
                <a:cs typeface="+mn-cs"/>
              </a:rPr>
              <a:t>Сосна - дерево семейства хвойных</a:t>
            </a:r>
            <a:r>
              <a:rPr lang="ru-RU" sz="3200" b="1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№1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620689"/>
            <a:ext cx="7315200" cy="1008112"/>
          </a:xfrm>
        </p:spPr>
        <p:txBody>
          <a:bodyPr/>
          <a:lstStyle/>
          <a:p>
            <a:r>
              <a:rPr lang="ru-RU" b="1" i="1" dirty="0" smtClean="0"/>
              <a:t>Какие примеры не являются словосочетанием?</a:t>
            </a:r>
            <a:r>
              <a:rPr lang="en-US" b="1" i="1" dirty="0" smtClean="0"/>
              <a:t> </a:t>
            </a:r>
            <a:r>
              <a:rPr lang="ru-RU" b="1" i="1" dirty="0" smtClean="0"/>
              <a:t>Почему?</a:t>
            </a:r>
            <a:endParaRPr lang="ru-RU" dirty="0" smtClean="0"/>
          </a:p>
          <a:p>
            <a:endParaRPr lang="ru-RU" sz="3200" b="1" i="1" kern="120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340768"/>
            <a:ext cx="3744416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кончить дело;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чудесный день;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вдали от Родины;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около окна;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подул ветер </a:t>
            </a:r>
          </a:p>
        </p:txBody>
      </p:sp>
      <p:pic>
        <p:nvPicPr>
          <p:cNvPr id="1026" name="Picture 2" descr="http://21region.org/uploads/posts/2008-02/1202745938_illusion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132856"/>
            <a:ext cx="2956198" cy="36919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75856" y="3573016"/>
            <a:ext cx="4104456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сваренный картофель;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проходит мимо;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день прошел;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синий и красный;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сапоги всмятку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021288"/>
            <a:ext cx="244827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около окна;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подул ветер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6021288"/>
            <a:ext cx="244827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день прошел;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синий и красный.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№2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908721"/>
            <a:ext cx="8640960" cy="7200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Замените словосочетания одним словом с Ъ или Ь: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www.zgrad.net/images/umor/images/1397952693452334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628800"/>
            <a:ext cx="3168352" cy="237626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1628219"/>
            <a:ext cx="4968552" cy="26776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eaLnBrk="1" latinLnBrk="0" hangingPunct="1">
              <a:lnSpc>
                <a:spcPct val="100000"/>
              </a:lnSpc>
              <a:buFont typeface="+mj-lt"/>
              <a:buAutoNum type="arabicPeriod"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Растолковать, сделать понятным </a:t>
            </a:r>
          </a:p>
          <a:p>
            <a:pPr marL="514350" marR="0" lvl="0" indent="-514350" eaLnBrk="1" latinLnBrk="0" hangingPunct="1">
              <a:lnSpc>
                <a:spcPct val="100000"/>
              </a:lnSpc>
              <a:buFont typeface="+mj-lt"/>
              <a:buAutoNum type="arabicPeriod"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Полоса земли вдоль берега моря, озера </a:t>
            </a:r>
          </a:p>
          <a:p>
            <a:pPr marL="514350" marR="0" lvl="0" indent="-514350" eaLnBrk="1" latinLnBrk="0" hangingPunct="1">
              <a:lnSpc>
                <a:spcPct val="100000"/>
              </a:lnSpc>
              <a:buFont typeface="+mj-lt"/>
              <a:buAutoNum type="arabicPeriod"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Вход в здание</a:t>
            </a:r>
          </a:p>
          <a:p>
            <a:pPr marL="514350" marR="0" lvl="0" indent="-514350" eaLnBrk="1" latinLnBrk="0" hangingPunct="1">
              <a:lnSpc>
                <a:spcPct val="100000"/>
              </a:lnSpc>
              <a:buFont typeface="+mj-lt"/>
              <a:buAutoNum type="arabicPeriod"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Снежная буря, метель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437112"/>
            <a:ext cx="6408712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Верхняя одежда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Служащий, разносящий почту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Мясной отвар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Идущий в пищу, пригодный для еды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11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695328" cy="706090"/>
          </a:xfrm>
        </p:spPr>
        <p:txBody>
          <a:bodyPr/>
          <a:lstStyle/>
          <a:p>
            <a:r>
              <a:rPr lang="ru-RU" b="1" dirty="0" smtClean="0"/>
              <a:t>Ответ: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436096" y="1196752"/>
            <a:ext cx="3096344" cy="1944216"/>
          </a:xfrm>
          <a:solidFill>
            <a:srgbClr val="92D050"/>
          </a:solidFill>
        </p:spPr>
        <p:txBody>
          <a:bodyPr/>
          <a:lstStyle/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</a:pPr>
            <a:r>
              <a:rPr lang="ru-RU" sz="3200" b="1" i="1" kern="1200" dirty="0" smtClean="0"/>
              <a:t>Объяснить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</a:pPr>
            <a:r>
              <a:rPr lang="ru-RU" sz="3200" b="1" i="1" kern="1200" dirty="0" smtClean="0"/>
              <a:t>Побережье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</a:pPr>
            <a:r>
              <a:rPr lang="ru-RU" sz="3200" b="1" i="1" kern="1200" dirty="0" smtClean="0"/>
              <a:t>Подъезд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</a:pPr>
            <a:r>
              <a:rPr lang="ru-RU" sz="3200" b="1" i="1" kern="1200" dirty="0" smtClean="0"/>
              <a:t>Вьюга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436096" y="3861048"/>
            <a:ext cx="3312368" cy="2232248"/>
          </a:xfrm>
          <a:solidFill>
            <a:srgbClr val="FFC000"/>
          </a:solidFill>
        </p:spPr>
        <p:txBody>
          <a:bodyPr/>
          <a:lstStyle/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  <a:buChar char="•"/>
            </a:pPr>
            <a:r>
              <a:rPr lang="ru-RU" sz="3200" b="1" i="1" kern="1200" dirty="0" smtClean="0"/>
              <a:t>Пальто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  <a:buChar char="•"/>
            </a:pPr>
            <a:r>
              <a:rPr lang="ru-RU" sz="3200" b="1" i="1" kern="1200" dirty="0" smtClean="0"/>
              <a:t>Почтальон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  <a:buChar char="•"/>
            </a:pPr>
            <a:r>
              <a:rPr lang="ru-RU" sz="3200" b="1" i="1" kern="1200" dirty="0" smtClean="0"/>
              <a:t>Бульон</a:t>
            </a:r>
          </a:p>
          <a:p>
            <a:pPr marL="0" indent="0" defTabSz="449263">
              <a:spcBef>
                <a:spcPct val="0"/>
              </a:spcBef>
              <a:buSzPct val="100000"/>
              <a:buFont typeface="Times New Roman" pitchFamily="16" charset="0"/>
              <a:buChar char="•"/>
            </a:pPr>
            <a:r>
              <a:rPr lang="ru-RU" sz="3200" b="1" i="1" kern="1200" dirty="0" smtClean="0"/>
              <a:t>Съедобный</a:t>
            </a:r>
          </a:p>
          <a:p>
            <a:endParaRPr lang="ru-RU" dirty="0"/>
          </a:p>
        </p:txBody>
      </p:sp>
      <p:pic>
        <p:nvPicPr>
          <p:cNvPr id="3074" name="Picture 2" descr="http://stat17.privet.ru/lr/0911c934cc4ce38583ef7ca4fd5ad81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12776"/>
            <a:ext cx="4402460" cy="4402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764705"/>
            <a:ext cx="8640960" cy="1368152"/>
          </a:xfrm>
        </p:spPr>
        <p:txBody>
          <a:bodyPr/>
          <a:lstStyle/>
          <a:p>
            <a:r>
              <a:rPr lang="ru-RU" b="1" i="1" dirty="0" smtClean="0"/>
              <a:t>Прочитайте предложения.  В чем их особенность? Придумайте или вспомните свои варианты.  Кто больше?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84984"/>
            <a:ext cx="23022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Палиндромы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204864"/>
            <a:ext cx="864096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МОКНЕТ ОКСАНА С КОТЕНКОМ.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КИТ НА МОРЕ РОМАНТИК.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3861048"/>
            <a:ext cx="4608512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А роза упала на лапу </a:t>
            </a:r>
            <a:r>
              <a:rPr lang="ru-RU" sz="28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Азора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Аргентина манит негра.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Нам рак влетел в карман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err="1" smtClean="0">
                <a:solidFill>
                  <a:srgbClr val="000000"/>
                </a:solidFill>
                <a:latin typeface="+mn-lt"/>
                <a:cs typeface="+mn-cs"/>
              </a:rPr>
              <a:t>Oколо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 Миши молоко.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Кулинар, храни лук.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 Я не реву - уверен я. </a:t>
            </a:r>
          </a:p>
        </p:txBody>
      </p:sp>
      <p:pic>
        <p:nvPicPr>
          <p:cNvPr id="4100" name="Picture 4" descr="https://im0-tub-ru.yandex.net/i?id=416e54f5f3a4a7d7ecfa204f1e8ac395-65-144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645024"/>
            <a:ext cx="4195353" cy="2796902"/>
          </a:xfrm>
          <a:prstGeom prst="rect">
            <a:avLst/>
          </a:prstGeom>
          <a:noFill/>
        </p:spPr>
      </p:pic>
      <p:sp>
        <p:nvSpPr>
          <p:cNvPr id="12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№4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 animBg="1"/>
      <p:bldP spid="4097" grpId="0" build="allAtOnce" animBg="1"/>
      <p:bldP spid="4098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9338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6368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128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549275"/>
            <a:ext cx="6769100" cy="549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7088" y="260350"/>
            <a:ext cx="21605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3" name="Text Box 14"/>
          <p:cNvSpPr txBox="1">
            <a:spLocks noChangeArrowheads="1"/>
          </p:cNvSpPr>
          <p:nvPr/>
        </p:nvSpPr>
        <p:spPr bwMode="auto">
          <a:xfrm rot="-480000">
            <a:off x="898525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993300"/>
                </a:solidFill>
                <a:latin typeface="Times New Roman" pitchFamily="16" charset="0"/>
              </a:rPr>
              <a:t>  ФОНЕТИКА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775" y="1844675"/>
            <a:ext cx="2081213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59563" y="5157788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6" name="WordArt 17"/>
          <p:cNvSpPr>
            <a:spLocks noChangeArrowheads="1" noChangeShapeType="1" noTextEdit="1"/>
          </p:cNvSpPr>
          <p:nvPr/>
        </p:nvSpPr>
        <p:spPr bwMode="auto">
          <a:xfrm>
            <a:off x="3132138" y="692150"/>
            <a:ext cx="43926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БАСТИОН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ФОНЕТИКИ</a:t>
            </a:r>
          </a:p>
        </p:txBody>
      </p:sp>
      <p:pic>
        <p:nvPicPr>
          <p:cNvPr id="12307" name="Picture 1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32138" y="1844675"/>
            <a:ext cx="2711450" cy="388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848600" cy="1173162"/>
          </a:xfrm>
        </p:spPr>
        <p:txBody>
          <a:bodyPr/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800" b="1" i="1" u="sng" dirty="0" err="1" smtClean="0">
                <a:latin typeface="+mn-lt"/>
                <a:ea typeface="+mn-ea"/>
                <a:cs typeface="+mn-cs"/>
              </a:rPr>
              <a:t>Метаграмма</a:t>
            </a:r>
            <a:r>
              <a:rPr lang="ru-RU" sz="2800" b="1" i="1" dirty="0" smtClean="0">
                <a:latin typeface="+mn-lt"/>
                <a:ea typeface="+mn-ea"/>
                <a:cs typeface="+mn-cs"/>
              </a:rPr>
              <a:t> — это загадка, по условиям которой из загаданного слова, путем замены одной буквы другой, получается новое слово.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4392488" cy="3096344"/>
          </a:xfrm>
          <a:solidFill>
            <a:srgbClr val="92D050"/>
          </a:solidFill>
        </p:spPr>
        <p:txBody>
          <a:bodyPr/>
          <a:lstStyle/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Я пышно красуюсь на клумбе в саду,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Захочешь, поставь меня в вазу…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Но с буквою К в огород я пойду,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Капусте достанется сразу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1512" y="2276872"/>
            <a:ext cx="4392488" cy="1152128"/>
          </a:xfrm>
          <a:solidFill>
            <a:srgbClr val="FFC000"/>
          </a:solidFill>
        </p:spPr>
        <p:txBody>
          <a:bodyPr/>
          <a:lstStyle/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Ч – над морем я летаю,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Г – в машинах я бываю.</a:t>
            </a:r>
          </a:p>
          <a:p>
            <a:endParaRPr lang="ru-RU" dirty="0"/>
          </a:p>
        </p:txBody>
      </p:sp>
      <p:pic>
        <p:nvPicPr>
          <p:cNvPr id="1028" name="Picture 4" descr="http://dzooky.gulas.sme.sk/upload/posts/0/40/40030/large_extra/2e728c90c4ee91f954f9ff40912300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89040"/>
            <a:ext cx="3932375" cy="270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877272"/>
            <a:ext cx="1962397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Коза - роза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5877272"/>
            <a:ext cx="238719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Чайка - гайка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№1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9338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6368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128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549275"/>
            <a:ext cx="6840538" cy="549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5500" y="307975"/>
            <a:ext cx="2089150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5" name="Text Box 14"/>
          <p:cNvSpPr txBox="1">
            <a:spLocks noChangeArrowheads="1"/>
          </p:cNvSpPr>
          <p:nvPr/>
        </p:nvSpPr>
        <p:spPr bwMode="auto">
          <a:xfrm rot="-1320000">
            <a:off x="900113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993300"/>
                </a:solidFill>
                <a:latin typeface="Times New Roman" pitchFamily="16" charset="0"/>
              </a:rPr>
              <a:t>  ЭТИМОЛОГИЯ</a:t>
            </a:r>
          </a:p>
        </p:txBody>
      </p:sp>
      <p:pic>
        <p:nvPicPr>
          <p:cNvPr id="15376" name="Picture 1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025" y="515778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7" name="Picture 1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32600" y="1773238"/>
            <a:ext cx="2155825" cy="424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8" name="WordArt 17"/>
          <p:cNvSpPr>
            <a:spLocks noChangeArrowheads="1" noChangeShapeType="1" noTextEdit="1"/>
          </p:cNvSpPr>
          <p:nvPr/>
        </p:nvSpPr>
        <p:spPr bwMode="auto">
          <a:xfrm>
            <a:off x="2916238" y="692150"/>
            <a:ext cx="45354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ГОРОДИЩЕ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 ЭТИМОЛОГИИ</a:t>
            </a:r>
          </a:p>
        </p:txBody>
      </p:sp>
      <p:pic>
        <p:nvPicPr>
          <p:cNvPr id="15379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92275" y="1844675"/>
            <a:ext cx="5111750" cy="357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39952" y="260648"/>
            <a:ext cx="4680520" cy="1368152"/>
          </a:xfrm>
          <a:solidFill>
            <a:srgbClr val="92D050"/>
          </a:solidFill>
        </p:spPr>
        <p:txBody>
          <a:bodyPr/>
          <a:lstStyle/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Л – лить слёзы заставляю,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Ж – по воздуху летаю.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746104" cy="2232248"/>
          </a:xfrm>
          <a:solidFill>
            <a:srgbClr val="FFC000"/>
          </a:solidFill>
        </p:spPr>
        <p:txBody>
          <a:bodyPr/>
          <a:lstStyle/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К – я в школе на стене,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Горы, реки есть на мне, 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С П – от вас не утаю –</a:t>
            </a:r>
          </a:p>
          <a:p>
            <a:pPr marL="514350" indent="-514350" defTabSz="449263">
              <a:spcBef>
                <a:spcPct val="0"/>
              </a:spcBef>
              <a:buSzPct val="100000"/>
              <a:buNone/>
            </a:pPr>
            <a:r>
              <a:rPr lang="ru-RU" b="1" i="1" kern="1200" dirty="0" smtClean="0"/>
              <a:t>В каждом классе я стою. </a:t>
            </a:r>
          </a:p>
          <a:p>
            <a:endParaRPr lang="ru-RU" dirty="0"/>
          </a:p>
        </p:txBody>
      </p:sp>
      <p:pic>
        <p:nvPicPr>
          <p:cNvPr id="57346" name="Picture 2" descr="http://nagyitas.net/wp-content/uploads/2012/03/su-blackwell-papirszobrok-nagyitas.net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492006"/>
            <a:ext cx="5076056" cy="31725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16216" y="2060848"/>
            <a:ext cx="1779654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Лук – жук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21088"/>
            <a:ext cx="2412840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Карта – парта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6" grpId="0" build="allAtOnce" animBg="1"/>
      <p:bldP spid="7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848600" cy="1173162"/>
          </a:xfrm>
          <a:solidFill>
            <a:srgbClr val="92D050"/>
          </a:solidFill>
        </p:spPr>
        <p:txBody>
          <a:bodyPr/>
          <a:lstStyle/>
          <a:p>
            <a:r>
              <a:rPr lang="ru-RU" sz="3600" b="1" i="1" dirty="0" smtClean="0"/>
              <a:t>Пройдите 5 шагов, называя на каждый шаг слово с Ъ</a:t>
            </a:r>
            <a:endParaRPr lang="ru-RU" sz="3600" dirty="0"/>
          </a:p>
        </p:txBody>
      </p:sp>
      <p:pic>
        <p:nvPicPr>
          <p:cNvPr id="58370" name="Picture 2" descr="http://bookes.ru/wp-content/gallery/awesome-book-sculpture/gone_with_the_wind_book_sculpture_by_wetcanvas-d5imkh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645024"/>
            <a:ext cx="5386283" cy="29904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2276872"/>
            <a:ext cx="8496672" cy="117316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Пройдите 5 шагов, называя на каждый шаг слово с  разделительным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i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Ь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№2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9338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636838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128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549275"/>
            <a:ext cx="6696075" cy="549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5500" y="307975"/>
            <a:ext cx="2089150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7" name="Text Box 14"/>
          <p:cNvSpPr txBox="1">
            <a:spLocks noChangeArrowheads="1"/>
          </p:cNvSpPr>
          <p:nvPr/>
        </p:nvSpPr>
        <p:spPr bwMode="auto">
          <a:xfrm rot="-1320000">
            <a:off x="900113" y="981075"/>
            <a:ext cx="215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CC0000"/>
                </a:solidFill>
                <a:latin typeface="Times New Roman" pitchFamily="16" charset="0"/>
              </a:rPr>
              <a:t>    </a:t>
            </a:r>
            <a:r>
              <a:rPr lang="ru-RU" b="1" dirty="0">
                <a:solidFill>
                  <a:srgbClr val="993300"/>
                </a:solidFill>
                <a:latin typeface="Times New Roman" pitchFamily="16" charset="0"/>
              </a:rPr>
              <a:t>МОРФЕМИКА</a:t>
            </a:r>
          </a:p>
        </p:txBody>
      </p:sp>
      <p:pic>
        <p:nvPicPr>
          <p:cNvPr id="13328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32588" y="5157788"/>
            <a:ext cx="82708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9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43725" y="1916113"/>
            <a:ext cx="2044700" cy="402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30" name="WordArt 17"/>
          <p:cNvSpPr>
            <a:spLocks noChangeArrowheads="1" noChangeShapeType="1" noTextEdit="1"/>
          </p:cNvSpPr>
          <p:nvPr/>
        </p:nvSpPr>
        <p:spPr bwMode="auto">
          <a:xfrm>
            <a:off x="2916238" y="765175"/>
            <a:ext cx="439261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КРЕПОСТЬ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МОРФЕМИКИ</a:t>
            </a:r>
          </a:p>
        </p:txBody>
      </p:sp>
      <p:pic>
        <p:nvPicPr>
          <p:cNvPr id="13331" name="Picture 1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47813" y="2060575"/>
            <a:ext cx="5184775" cy="34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764704"/>
            <a:ext cx="7986464" cy="1008112"/>
          </a:xfrm>
        </p:spPr>
        <p:txBody>
          <a:bodyPr/>
          <a:lstStyle/>
          <a:p>
            <a:pPr>
              <a:buNone/>
            </a:pPr>
            <a:r>
              <a:rPr lang="ru-RU" b="1" i="1" smtClean="0"/>
              <a:t>Составьте слова </a:t>
            </a:r>
            <a:r>
              <a:rPr lang="ru-RU" b="1" i="1" dirty="0" smtClean="0"/>
              <a:t>из морфем, укажите лексическое значение этих слов.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72816"/>
            <a:ext cx="4968552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Приготовить - привести в состояние готовности, годности к употреблению, использованию.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212976"/>
            <a:ext cx="3312368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Расписка - односторонний документ с подписью, удостоверяющий факт получения чего - либо </a:t>
            </a:r>
          </a:p>
        </p:txBody>
      </p:sp>
      <p:pic>
        <p:nvPicPr>
          <p:cNvPr id="59394" name="Picture 2" descr="http://www.zgrad.net/images/umor/images/be8/080281aa27e1aef767d9abe8e2b0c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789040"/>
            <a:ext cx="4968552" cy="2763758"/>
          </a:xfrm>
          <a:prstGeom prst="rect">
            <a:avLst/>
          </a:prstGeom>
          <a:noFill/>
        </p:spPr>
      </p:pic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83360" cy="562074"/>
          </a:xfrm>
        </p:spPr>
        <p:txBody>
          <a:bodyPr/>
          <a:lstStyle/>
          <a:p>
            <a:pPr marL="742950" indent="-742950"/>
            <a:r>
              <a:rPr lang="ru-RU" b="1" dirty="0" smtClean="0"/>
              <a:t>Задание №1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 animBg="1"/>
      <p:bldP spid="11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Отгадайте 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3816424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b="1" i="1" kern="1200" dirty="0" smtClean="0"/>
              <a:t>	Корень мой находится в цене.</a:t>
            </a:r>
            <a:br>
              <a:rPr lang="ru-RU" b="1" i="1" kern="1200" dirty="0" smtClean="0"/>
            </a:br>
            <a:r>
              <a:rPr lang="ru-RU" b="1" i="1" kern="1200" dirty="0" smtClean="0"/>
              <a:t>В очерке найди приставку мне.</a:t>
            </a:r>
            <a:br>
              <a:rPr lang="ru-RU" b="1" i="1" kern="1200" dirty="0" smtClean="0"/>
            </a:br>
            <a:r>
              <a:rPr lang="ru-RU" b="1" i="1" kern="1200" dirty="0" smtClean="0"/>
              <a:t>Суффикс мой в тетрадке все встречали.</a:t>
            </a:r>
            <a:br>
              <a:rPr lang="ru-RU" b="1" i="1" kern="1200" dirty="0" smtClean="0"/>
            </a:br>
            <a:r>
              <a:rPr lang="ru-RU" b="1" i="1" kern="1200" dirty="0" smtClean="0"/>
              <a:t>Вся же – в дневнике я и в журнале.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2708920"/>
            <a:ext cx="4163888" cy="3888432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b="1" i="1" kern="1200" dirty="0" smtClean="0"/>
              <a:t>	В списке вы мой обнаружите корень,</a:t>
            </a:r>
            <a:br>
              <a:rPr lang="ru-RU" b="1" i="1" kern="1200" dirty="0" smtClean="0"/>
            </a:br>
            <a:r>
              <a:rPr lang="ru-RU" b="1" i="1" kern="1200" dirty="0" smtClean="0"/>
              <a:t>Суффикс – в собрании встретите вскоре,</a:t>
            </a:r>
            <a:br>
              <a:rPr lang="ru-RU" b="1" i="1" kern="1200" dirty="0" smtClean="0"/>
            </a:br>
            <a:r>
              <a:rPr lang="ru-RU" b="1" i="1" kern="1200" dirty="0" smtClean="0"/>
              <a:t>В слове рассказ вы приставку найдете,</a:t>
            </a:r>
            <a:br>
              <a:rPr lang="ru-RU" b="1" i="1" kern="1200" dirty="0" smtClean="0"/>
            </a:br>
            <a:r>
              <a:rPr lang="ru-RU" b="1" i="1" kern="1200" dirty="0" smtClean="0"/>
              <a:t>В целом – по мне на уроки пойдете.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5661248"/>
            <a:ext cx="131799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оценка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916832"/>
            <a:ext cx="206498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расписание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5508104" y="274638"/>
            <a:ext cx="340729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№2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p" animBg="1"/>
      <p:bldP spid="8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3361184" cy="1138138"/>
          </a:xfrm>
        </p:spPr>
        <p:txBody>
          <a:bodyPr/>
          <a:lstStyle/>
          <a:p>
            <a:r>
              <a:rPr lang="ru-RU" b="1" i="1" dirty="0" smtClean="0"/>
              <a:t>Кто больше?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280920" cy="1828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</a:t>
            </a:r>
            <a:r>
              <a:rPr lang="ru-RU" b="1" i="1" dirty="0" smtClean="0"/>
              <a:t>а три минуты составить как можно больше слов, используя буквы, из которых состоит слово </a:t>
            </a:r>
            <a:r>
              <a:rPr lang="ru-RU" sz="6000" b="1" dirty="0" smtClean="0">
                <a:solidFill>
                  <a:srgbClr val="FF0000"/>
                </a:solidFill>
              </a:rPr>
              <a:t>"лингвистика</a:t>
            </a:r>
            <a:r>
              <a:rPr lang="ru-RU" sz="6000" b="1" i="1" dirty="0" smtClean="0">
                <a:solidFill>
                  <a:srgbClr val="FF0000"/>
                </a:solidFill>
              </a:rPr>
              <a:t>"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51520" y="3880212"/>
            <a:ext cx="3744416" cy="1877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buClrTx/>
              <a:buSzTx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Кит тик лист ластик свинка глина вис Нил  нитка  истина так</a:t>
            </a:r>
            <a:r>
              <a:rPr lang="ru-RU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настил кисти валик </a:t>
            </a:r>
          </a:p>
        </p:txBody>
      </p:sp>
      <p:pic>
        <p:nvPicPr>
          <p:cNvPr id="60419" name="Picture 3" descr="http://holst.com.ua/blog/wp-content/uploads/2012/12/20-Jodi-Harvey-Brow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501008"/>
            <a:ext cx="4676527" cy="3109891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0417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56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3575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2764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684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7088" y="476250"/>
            <a:ext cx="7993062" cy="554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2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3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03350" y="2135188"/>
            <a:ext cx="271463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4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11800" y="2706688"/>
            <a:ext cx="271463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5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53313" y="3571875"/>
            <a:ext cx="27781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6" name="Picture 1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67175" y="981075"/>
            <a:ext cx="504825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7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53313" y="981075"/>
            <a:ext cx="252412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8" name="Picture 1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356100" y="5229225"/>
            <a:ext cx="79216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9" name="Picture 2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041400" y="3862388"/>
            <a:ext cx="479425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90" name="Picture 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971550" y="620713"/>
            <a:ext cx="6477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1187450" y="5445125"/>
            <a:ext cx="1584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ГОРОД МОРФОЛОГИИ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971550" y="3284538"/>
            <a:ext cx="15128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ЗАМОК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ОРФОГРАФИИ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7019925" y="2636838"/>
            <a:ext cx="24844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ФОРТ ЛЕКСИКИ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И ФРАЗЕОЛОГИИ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1476375" y="620713"/>
            <a:ext cx="4465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ПАСАД СИНТАКСИСА И ПУНКТУАЦИИ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5219700" y="5300663"/>
            <a:ext cx="1657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333399"/>
                </a:solidFill>
                <a:latin typeface="Times New Roman" pitchFamily="16" charset="0"/>
              </a:rPr>
              <a:t>ЗАСТАВА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333399"/>
                </a:solidFill>
                <a:latin typeface="Times New Roman" pitchFamily="16" charset="0"/>
              </a:rPr>
              <a:t>ОРФОЭПИИ</a:t>
            </a:r>
            <a:endParaRPr lang="ru-RU" sz="1400" b="1" dirty="0">
              <a:solidFill>
                <a:srgbClr val="333399"/>
              </a:solidFill>
              <a:latin typeface="Times New Roman" pitchFamily="16" charset="0"/>
            </a:endParaRPr>
          </a:p>
        </p:txBody>
      </p:sp>
      <p:sp>
        <p:nvSpPr>
          <p:cNvPr id="7196" name="Text Box 27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КРЕПОСТЬ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МОРФЕМИКИ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5003800" y="4005263"/>
            <a:ext cx="1944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ГОРОДИЩЕ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ЭТИМОЛОГИИ</a:t>
            </a:r>
          </a:p>
        </p:txBody>
      </p:sp>
      <p:pic>
        <p:nvPicPr>
          <p:cNvPr id="7198" name="Picture 2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165475" y="5270500"/>
            <a:ext cx="479425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99" name="Text Box 30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5795963" y="620713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БАСТИОН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333399"/>
                </a:solidFill>
                <a:latin typeface="Times New Roman" pitchFamily="16" charset="0"/>
              </a:rPr>
              <a:t>ФОНЕТИКИ</a:t>
            </a:r>
          </a:p>
        </p:txBody>
      </p:sp>
    </p:spTree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37063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92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562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35756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276475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68413"/>
            <a:ext cx="8270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95725" y="3019425"/>
            <a:ext cx="1352550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259632" y="1628800"/>
            <a:ext cx="6697662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800" y="2204864"/>
            <a:ext cx="34671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95536" y="116632"/>
            <a:ext cx="7704137" cy="164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993300"/>
                </a:solidFill>
                <a:latin typeface="Balthazar" charset="0"/>
              </a:rPr>
              <a:t>     </a:t>
            </a:r>
            <a:r>
              <a:rPr lang="ru-RU" sz="4400" b="1" dirty="0">
                <a:solidFill>
                  <a:srgbClr val="993300"/>
                </a:solidFill>
                <a:latin typeface="Monotype Corsiva" pitchFamily="66" charset="0"/>
              </a:rPr>
              <a:t>Интеллектуальный марафон </a:t>
            </a:r>
            <a:endParaRPr lang="en-US" sz="4400" b="1" dirty="0" smtClean="0">
              <a:solidFill>
                <a:srgbClr val="993300"/>
              </a:solidFill>
              <a:latin typeface="Monotype Corsiva" pitchFamily="66" charset="0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 smtClean="0">
                <a:solidFill>
                  <a:srgbClr val="993300"/>
                </a:solidFill>
                <a:latin typeface="Monotype Corsiva" pitchFamily="66" charset="0"/>
              </a:rPr>
              <a:t>по </a:t>
            </a:r>
            <a:r>
              <a:rPr lang="ru-RU" sz="4400" b="1" dirty="0">
                <a:solidFill>
                  <a:srgbClr val="993300"/>
                </a:solidFill>
                <a:latin typeface="Monotype Corsiva" pitchFamily="66" charset="0"/>
              </a:rPr>
              <a:t>русскому языку </a:t>
            </a:r>
          </a:p>
        </p:txBody>
      </p:sp>
      <p:pic>
        <p:nvPicPr>
          <p:cNvPr id="5140" name="Picture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88350" y="981075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41" name="Picture 20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53375" y="0"/>
            <a:ext cx="11906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2" name="WordArt 21"/>
          <p:cNvSpPr>
            <a:spLocks noChangeArrowheads="1" noChangeShapeType="1" noTextEdit="1"/>
          </p:cNvSpPr>
          <p:nvPr/>
        </p:nvSpPr>
        <p:spPr bwMode="auto">
          <a:xfrm>
            <a:off x="2916238" y="3573463"/>
            <a:ext cx="324008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ЛИНГВИСТИЧЕСКОЕ</a:t>
            </a:r>
          </a:p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ПУТЕШЕСТВИЕ</a:t>
            </a: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build="allAtOnce"/>
      <p:bldP spid="5142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МОЛОДЦЫ!!!!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90116" name="Picture 4" descr="http://file.mobilmusic.ru/18/67/85/108853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2091846"/>
            <a:ext cx="5832648" cy="437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23720" y="4337720"/>
            <a:ext cx="2520280" cy="2520280"/>
          </a:xfrm>
          <a:prstGeom prst="rect">
            <a:avLst/>
          </a:prstGeom>
        </p:spPr>
      </p:pic>
      <p:pic>
        <p:nvPicPr>
          <p:cNvPr id="5" name="Рисунок 4" descr="4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6623720" y="0"/>
            <a:ext cx="2520280" cy="2520280"/>
          </a:xfrm>
          <a:prstGeom prst="rect">
            <a:avLst/>
          </a:prstGeom>
        </p:spPr>
      </p:pic>
      <p:pic>
        <p:nvPicPr>
          <p:cNvPr id="6" name="Рисунок 5" descr="4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0885" y="4340493"/>
            <a:ext cx="2520280" cy="2520280"/>
          </a:xfrm>
          <a:prstGeom prst="rect">
            <a:avLst/>
          </a:prstGeom>
        </p:spPr>
      </p:pic>
      <p:pic>
        <p:nvPicPr>
          <p:cNvPr id="7" name="Рисунок 6" descr="4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0" y="0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материалы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nsportal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shkola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russkii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err="1" smtClean="0">
                <a:hlinkClick r:id="rId2"/>
              </a:rPr>
              <a:t>yazyk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err="1" smtClean="0">
                <a:hlinkClick r:id="rId2"/>
              </a:rPr>
              <a:t>i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err="1" smtClean="0">
                <a:hlinkClick r:id="rId2"/>
              </a:rPr>
              <a:t>literatura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3"/>
              </a:rPr>
              <a:t>http://festival.1september.ru/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4"/>
              </a:rPr>
              <a:t>http://ru.wikipedia.org/wiki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5"/>
              </a:rPr>
              <a:t>http://images.yandex.ru/yandsearch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http://www.onelegend.ru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634082"/>
          </a:xfrm>
        </p:spPr>
        <p:txBody>
          <a:bodyPr/>
          <a:lstStyle/>
          <a:p>
            <a:r>
              <a:rPr lang="ru-RU" b="1" dirty="0" smtClean="0"/>
              <a:t>Лексические слухи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73488" cy="4824536"/>
          </a:xfrm>
          <a:solidFill>
            <a:srgbClr val="92D05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Правда ли, что </a:t>
            </a:r>
            <a:r>
              <a:rPr lang="ru-RU" sz="2400" b="1" i="1" u="sng" kern="1200" dirty="0" smtClean="0"/>
              <a:t>танкеры </a:t>
            </a:r>
            <a:r>
              <a:rPr lang="ru-RU" sz="2400" b="1" i="1" kern="1200" dirty="0" smtClean="0"/>
              <a:t>предназначены для перевозки </a:t>
            </a:r>
            <a:r>
              <a:rPr lang="ru-RU" sz="2400" b="1" i="1" u="sng" kern="1200" dirty="0" smtClean="0"/>
              <a:t>танков</a:t>
            </a:r>
            <a:r>
              <a:rPr lang="ru-RU" sz="2400" b="1" i="1" kern="12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Правда ли, что слово </a:t>
            </a:r>
            <a:r>
              <a:rPr lang="ru-RU" sz="2400" b="1" i="1" u="sng" kern="1200" dirty="0" smtClean="0"/>
              <a:t>врач </a:t>
            </a:r>
            <a:r>
              <a:rPr lang="ru-RU" sz="2400" b="1" i="1" kern="1200" dirty="0" smtClean="0"/>
              <a:t>образовалось от </a:t>
            </a:r>
            <a:r>
              <a:rPr lang="ru-RU" sz="2400" b="1" i="1" u="sng" kern="1200" dirty="0" smtClean="0"/>
              <a:t>врать</a:t>
            </a:r>
            <a:r>
              <a:rPr lang="ru-RU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Известно, что </a:t>
            </a:r>
            <a:r>
              <a:rPr lang="ru-RU" sz="2400" b="1" i="1" u="sng" kern="1200" dirty="0" smtClean="0"/>
              <a:t>газель</a:t>
            </a:r>
            <a:r>
              <a:rPr lang="ru-RU" sz="2400" b="1" i="1" kern="1200" dirty="0" smtClean="0"/>
              <a:t> можно поймать, приручить, но можно ли ее выучить наизусть?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091880" cy="4824536"/>
          </a:xfrm>
          <a:solidFill>
            <a:srgbClr val="FFC00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Правда ли, что </a:t>
            </a:r>
            <a:r>
              <a:rPr lang="ru-RU" sz="2400" b="1" i="1" u="sng" kern="1200" dirty="0" smtClean="0"/>
              <a:t>астрономы</a:t>
            </a:r>
            <a:r>
              <a:rPr lang="ru-RU" sz="2400" b="1" i="1" kern="1200" dirty="0" smtClean="0"/>
              <a:t> – это специалисты по </a:t>
            </a:r>
            <a:r>
              <a:rPr lang="ru-RU" sz="2400" b="1" i="1" u="sng" kern="1200" dirty="0" smtClean="0"/>
              <a:t>астрам</a:t>
            </a:r>
            <a:r>
              <a:rPr lang="ru-RU" sz="2400" b="1" i="1" kern="12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Известно, что слово </a:t>
            </a:r>
            <a:r>
              <a:rPr lang="ru-RU" sz="2400" b="1" i="1" u="sng" kern="1200" dirty="0" smtClean="0"/>
              <a:t>танк</a:t>
            </a:r>
            <a:r>
              <a:rPr lang="ru-RU" sz="2400" b="1" i="1" kern="1200" dirty="0" smtClean="0"/>
              <a:t> мужского рода. Правда ли, что это слово в именительном падеже может быть употреблено  в форме </a:t>
            </a:r>
            <a:r>
              <a:rPr lang="ru-RU" sz="2400" b="1" i="1" u="sng" kern="1200" dirty="0" smtClean="0"/>
              <a:t>танка</a:t>
            </a:r>
            <a:r>
              <a:rPr lang="ru-RU" sz="2400" b="1" i="1" kern="1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kern="1200" dirty="0" smtClean="0"/>
              <a:t>Всегда ли </a:t>
            </a:r>
            <a:r>
              <a:rPr lang="ru-RU" sz="2400" b="1" i="1" u="sng" kern="1200" dirty="0" smtClean="0"/>
              <a:t>портик</a:t>
            </a:r>
            <a:r>
              <a:rPr lang="ru-RU" sz="2400" b="1" i="1" kern="1200" dirty="0" smtClean="0"/>
              <a:t> – это «маленький порт»?</a:t>
            </a:r>
          </a:p>
          <a:p>
            <a:endParaRPr lang="ru-RU" sz="2400" b="1" i="1" kern="1200" dirty="0" smtClean="0"/>
          </a:p>
          <a:p>
            <a:endParaRPr lang="ru-RU" sz="2400" b="1" i="1" kern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21288"/>
            <a:ext cx="8892480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</a:pP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Ответы должны начинаться словами, выражающими сомнение: </a:t>
            </a:r>
            <a:r>
              <a:rPr lang="ru-RU" sz="2400" b="1" i="1" u="sng" dirty="0" smtClean="0">
                <a:solidFill>
                  <a:srgbClr val="000000"/>
                </a:solidFill>
                <a:latin typeface="+mn-lt"/>
                <a:cs typeface="+mn-cs"/>
              </a:rPr>
              <a:t>«Как вам сказать…»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№1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0"/>
            <a:ext cx="4320480" cy="6858000"/>
          </a:xfrm>
          <a:solidFill>
            <a:srgbClr val="92D05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i="1" dirty="0" smtClean="0"/>
              <a:t>Танкеры</a:t>
            </a:r>
            <a:r>
              <a:rPr lang="ru-RU" sz="2000" b="1" dirty="0" smtClean="0"/>
              <a:t> предназначены для перевозки жидких грузов, а </a:t>
            </a:r>
            <a:r>
              <a:rPr lang="ru-RU" sz="2000" b="1" i="1" dirty="0" smtClean="0"/>
              <a:t>танк</a:t>
            </a:r>
            <a:r>
              <a:rPr lang="ru-RU" sz="2000" b="1" dirty="0" smtClean="0"/>
              <a:t> - боевая бронемашина. С другой стороны, баки, в которых перевозятся жидкости, по-английски называются тоже </a:t>
            </a:r>
            <a:r>
              <a:rPr lang="ru-RU" sz="2000" b="1" i="1" dirty="0" smtClean="0"/>
              <a:t>танками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Образовано с помощью суффикса -ЧЬ от </a:t>
            </a:r>
            <a:r>
              <a:rPr lang="ru-RU" sz="2000" b="1" i="1" dirty="0" smtClean="0"/>
              <a:t>ВЬРАТИ</a:t>
            </a:r>
            <a:r>
              <a:rPr lang="ru-RU" sz="2000" b="1" dirty="0" smtClean="0"/>
              <a:t>, но в его старом, исконном значении </a:t>
            </a:r>
            <a:r>
              <a:rPr lang="ru-RU" sz="2000" b="1" i="1" dirty="0" smtClean="0"/>
              <a:t>"говорить".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Существительное </a:t>
            </a:r>
            <a:r>
              <a:rPr lang="ru-RU" sz="2000" b="1" i="1" dirty="0" smtClean="0"/>
              <a:t>газель,</a:t>
            </a:r>
            <a:r>
              <a:rPr lang="ru-RU" sz="2000" b="1" dirty="0" smtClean="0"/>
              <a:t> пришедшее к нам из французского языка, обозначает животное из группы антилоп. А </a:t>
            </a:r>
            <a:r>
              <a:rPr lang="ru-RU" sz="2000" b="1" i="1" dirty="0" smtClean="0"/>
              <a:t>газель</a:t>
            </a:r>
            <a:r>
              <a:rPr lang="ru-RU" sz="2000" b="1" dirty="0" smtClean="0"/>
              <a:t>, заимствованное из арабского, - это название особой стихотворной формы лирической поэзии у народов Востока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392488" cy="6858000"/>
          </a:xfrm>
          <a:solidFill>
            <a:srgbClr val="FFC000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b="1" dirty="0" smtClean="0"/>
              <a:t>Астрономы занимаются изучением небесных тел. Но, учитывая, что </a:t>
            </a:r>
            <a:r>
              <a:rPr lang="ru-RU" sz="1800" b="1" i="1" dirty="0" smtClean="0"/>
              <a:t>астра</a:t>
            </a:r>
            <a:r>
              <a:rPr lang="ru-RU" sz="1800" b="1" dirty="0" smtClean="0"/>
              <a:t> в переводе с греческого означает </a:t>
            </a:r>
            <a:r>
              <a:rPr lang="ru-RU" sz="1800" b="1" i="1" dirty="0" smtClean="0"/>
              <a:t>"звезда", </a:t>
            </a:r>
            <a:r>
              <a:rPr lang="ru-RU" sz="1800" b="1" dirty="0" smtClean="0"/>
              <a:t>можно считать, что в этом предположении есть доля истины.</a:t>
            </a:r>
          </a:p>
          <a:p>
            <a:pPr>
              <a:buFont typeface="+mj-lt"/>
              <a:buAutoNum type="arabicPeriod"/>
            </a:pPr>
            <a:r>
              <a:rPr lang="ru-RU" sz="1800" b="1" i="1" dirty="0" smtClean="0"/>
              <a:t>Танк </a:t>
            </a:r>
            <a:r>
              <a:rPr lang="ru-RU" sz="1800" b="1" dirty="0" smtClean="0"/>
              <a:t>— бронированная боевая машина чаще всего на гусеничном ходу, как правило, с пушечным вооружением в качестве основного. </a:t>
            </a:r>
            <a:r>
              <a:rPr lang="ru-RU" sz="1800" b="1" i="1" dirty="0" smtClean="0"/>
              <a:t>Танка </a:t>
            </a:r>
            <a:r>
              <a:rPr lang="ru-RU" sz="1800" b="1" dirty="0" smtClean="0"/>
              <a:t>- жанр любовной и пейзажной лирики средневековой Японии, стихотворение - пятистишие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Теперь о </a:t>
            </a:r>
            <a:r>
              <a:rPr lang="ru-RU" sz="1800" b="1" i="1" dirty="0" smtClean="0"/>
              <a:t>портике</a:t>
            </a:r>
            <a:r>
              <a:rPr lang="ru-RU" sz="1800" b="1" dirty="0" smtClean="0"/>
              <a:t>. Понятно, что,  прежде всего на ум приходит слово, образованное с помощью уменьшительного суффикса от имени существительного </a:t>
            </a:r>
            <a:r>
              <a:rPr lang="ru-RU" sz="1800" b="1" i="1" dirty="0" smtClean="0"/>
              <a:t>порт. </a:t>
            </a:r>
            <a:r>
              <a:rPr lang="ru-RU" sz="1800" b="1" dirty="0" smtClean="0"/>
              <a:t>Но есть и другой портик: </a:t>
            </a:r>
            <a:r>
              <a:rPr lang="ru-RU" sz="1800" b="1" i="1" dirty="0" smtClean="0"/>
              <a:t>навес</a:t>
            </a:r>
            <a:r>
              <a:rPr lang="ru-RU" sz="1800" b="1" dirty="0" smtClean="0"/>
              <a:t>, который поддерживается колоннадой (этот архитектурный термин латинского происхождения). </a:t>
            </a:r>
          </a:p>
          <a:p>
            <a:endParaRPr lang="ru-RU" sz="1800" b="1" dirty="0"/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464496" cy="778098"/>
          </a:xfrm>
        </p:spPr>
        <p:txBody>
          <a:bodyPr/>
          <a:lstStyle/>
          <a:p>
            <a:r>
              <a:rPr lang="ru-RU" b="1" dirty="0" smtClean="0"/>
              <a:t>Старославянские родственники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456384" cy="1828799"/>
          </a:xfrm>
        </p:spPr>
        <p:txBody>
          <a:bodyPr/>
          <a:lstStyle/>
          <a:p>
            <a:pPr>
              <a:buNone/>
            </a:pPr>
            <a:r>
              <a:rPr lang="ru-RU" b="1" i="1" kern="1200" dirty="0" smtClean="0"/>
              <a:t>	Подберите пару – однокоренное слово – из русского языка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628800"/>
            <a:ext cx="2592288" cy="4968552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Глава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ограда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страж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здравие –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жребий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среда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храм –</a:t>
            </a: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5988224" y="1628800"/>
            <a:ext cx="3155776" cy="49685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Платок –            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облако –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младенец –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драгоценный –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древко –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гласный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</a:rPr>
              <a:t>–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прибрежный</a:t>
            </a:r>
            <a:r>
              <a:rPr lang="ru-RU" sz="2800" i="1" dirty="0" smtClean="0">
                <a:solidFill>
                  <a:srgbClr val="000000"/>
                </a:solidFill>
              </a:rPr>
              <a:t> –</a:t>
            </a:r>
            <a:endParaRPr lang="ru-RU" sz="2800" b="1" i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6" name="Picture 2" descr="http://walldecorsource.com/wp-content/uploads/2012/01/Su-Blackwell-Edens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12976"/>
            <a:ext cx="2763835" cy="3240359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4932040" y="274638"/>
            <a:ext cx="398336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№2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3816424" cy="4968552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Глава – голова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ограда – огород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страж – сторож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здравие – здоровье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жребий – жеребьевка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среда –  середина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kern="1200" dirty="0" smtClean="0"/>
              <a:t>храм – хоромы</a:t>
            </a:r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4499992" y="260648"/>
            <a:ext cx="4248472" cy="49685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Платок –  полотно           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облако – оболочка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младенец – молодежь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драгоценный – дорогой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древко – дерево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гласный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</a:rPr>
              <a:t>–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голос</a:t>
            </a:r>
          </a:p>
          <a:p>
            <a:pPr marL="514350" indent="-514350" defTabSz="914400">
              <a:spcBef>
                <a:spcPct val="60000"/>
              </a:spcBef>
              <a:buSzTx/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прибрежный</a:t>
            </a:r>
            <a:r>
              <a:rPr lang="ru-RU" sz="2800" i="1" dirty="0" smtClean="0">
                <a:solidFill>
                  <a:srgbClr val="000000"/>
                </a:solidFill>
              </a:rPr>
              <a:t> – </a:t>
            </a:r>
            <a:r>
              <a:rPr lang="ru-RU" sz="2800" b="1" i="1" dirty="0" smtClean="0">
                <a:solidFill>
                  <a:srgbClr val="000000"/>
                </a:solidFill>
                <a:latin typeface="+mn-lt"/>
                <a:cs typeface="+mn-cs"/>
              </a:rPr>
              <a:t>берег</a:t>
            </a:r>
          </a:p>
        </p:txBody>
      </p:sp>
      <p:pic>
        <p:nvPicPr>
          <p:cNvPr id="69634" name="Picture 2" descr="http://irmologion.ru/bukvica_exampl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45224"/>
            <a:ext cx="8496944" cy="12378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24536" cy="778098"/>
          </a:xfrm>
        </p:spPr>
        <p:txBody>
          <a:bodyPr/>
          <a:lstStyle/>
          <a:p>
            <a:r>
              <a:rPr lang="ru-RU" b="1" dirty="0" smtClean="0"/>
              <a:t>Конкурс капитанов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24672" cy="1224136"/>
          </a:xfrm>
          <a:solidFill>
            <a:srgbClr val="FFC00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Почему скатерть в сказках – самобранка? За что ей себя бранить?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124745"/>
            <a:ext cx="4091880" cy="1512168"/>
          </a:xfrm>
          <a:solidFill>
            <a:srgbClr val="92D05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Как особенности рукавицы и перчатки отразились в их названиях?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36912"/>
            <a:ext cx="4464496" cy="378565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+mn-lt"/>
                <a:cs typeface="+mn-cs"/>
              </a:rPr>
              <a:t>2. Вплоть до 19 века туземцы Новой Гвинеи не знали такого животного, как бык, не сеяли кукурузы, не выращивали арбузов.  Произнесите на языке туземцев Новой Гвинеи эти слова: </a:t>
            </a:r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+mn-cs"/>
              </a:rPr>
              <a:t>бык, кукуруза, арбуз.  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cs typeface="+mn-cs"/>
              </a:rPr>
              <a:t>Объясните своё решение вопроса.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52936"/>
            <a:ext cx="4211960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000000"/>
                </a:solidFill>
                <a:latin typeface="+mn-lt"/>
                <a:cs typeface="+mn-cs"/>
              </a:rPr>
              <a:t>2. Не правда ли, странная кличка для собаки – Жучка? Почему она стала так популярна? Однако наши предки называли так не любую первую попавшуюся собаку. Как должна выглядеть настоящая Жучка?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5436096" y="274638"/>
            <a:ext cx="34793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№3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  <p:bldP spid="8" grpId="0" build="p" animBg="1"/>
    </p:bld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1892</Words>
  <Application>Microsoft Office PowerPoint</Application>
  <PresentationFormat>Экран (4:3)</PresentationFormat>
  <Paragraphs>375</Paragraphs>
  <Slides>49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Презентация анализа причин неудачи проекта</vt:lpstr>
      <vt:lpstr>Слайд 1</vt:lpstr>
      <vt:lpstr>Слайд 2</vt:lpstr>
      <vt:lpstr>Слайд 3</vt:lpstr>
      <vt:lpstr>Слайд 4</vt:lpstr>
      <vt:lpstr>Лексические слухи</vt:lpstr>
      <vt:lpstr>Слайд 6</vt:lpstr>
      <vt:lpstr>Старославянские родственники</vt:lpstr>
      <vt:lpstr>Слайд 8</vt:lpstr>
      <vt:lpstr>Конкурс капитанов</vt:lpstr>
      <vt:lpstr>Слайд 10</vt:lpstr>
      <vt:lpstr>Слайд 11</vt:lpstr>
      <vt:lpstr>Задание №1</vt:lpstr>
      <vt:lpstr>Отгадайте, что это: </vt:lpstr>
      <vt:lpstr>Слайд 14</vt:lpstr>
      <vt:lpstr>Слайд 15</vt:lpstr>
      <vt:lpstr>Слайд 16</vt:lpstr>
      <vt:lpstr>Задание №1</vt:lpstr>
      <vt:lpstr>Ответ: </vt:lpstr>
      <vt:lpstr>Задание №2</vt:lpstr>
      <vt:lpstr>Ответ: </vt:lpstr>
      <vt:lpstr>Слайд 21</vt:lpstr>
      <vt:lpstr>Слайд 22</vt:lpstr>
      <vt:lpstr>Задание №1</vt:lpstr>
      <vt:lpstr>Слайд 24</vt:lpstr>
      <vt:lpstr>Слайд 25</vt:lpstr>
      <vt:lpstr>Задание №2</vt:lpstr>
      <vt:lpstr>Слайд 27</vt:lpstr>
      <vt:lpstr>Слайд 28</vt:lpstr>
      <vt:lpstr>Слайд 29</vt:lpstr>
      <vt:lpstr> </vt:lpstr>
      <vt:lpstr>Занимательные вопросы ( конкурс капитанов): </vt:lpstr>
      <vt:lpstr>Слайд 32</vt:lpstr>
      <vt:lpstr>Слайд 33</vt:lpstr>
      <vt:lpstr>Задание №2</vt:lpstr>
      <vt:lpstr>Слайд 35</vt:lpstr>
      <vt:lpstr>Ответ:</vt:lpstr>
      <vt:lpstr>Слайд 37</vt:lpstr>
      <vt:lpstr>Слайд 38</vt:lpstr>
      <vt:lpstr>       Метаграмма — это загадка, по условиям которой из загаданного слова, путем замены одной буквы другой, получается новое слово.</vt:lpstr>
      <vt:lpstr>Слайд 40</vt:lpstr>
      <vt:lpstr>Пройдите 5 шагов, называя на каждый шаг слово с Ъ</vt:lpstr>
      <vt:lpstr>Слайд 42</vt:lpstr>
      <vt:lpstr>Задание №1</vt:lpstr>
      <vt:lpstr> Отгадайте слова. </vt:lpstr>
      <vt:lpstr>Кто больше?</vt:lpstr>
      <vt:lpstr>Слайд 46</vt:lpstr>
      <vt:lpstr>Слайд 47</vt:lpstr>
      <vt:lpstr>МОЛОДЦЫ!!!!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Olga</cp:lastModifiedBy>
  <cp:revision>252</cp:revision>
  <cp:lastPrinted>1601-01-01T00:00:00Z</cp:lastPrinted>
  <dcterms:created xsi:type="dcterms:W3CDTF">2006-02-26T12:23:44Z</dcterms:created>
  <dcterms:modified xsi:type="dcterms:W3CDTF">2015-02-12T13:21:04Z</dcterms:modified>
</cp:coreProperties>
</file>