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8" r:id="rId2"/>
    <p:sldId id="337" r:id="rId3"/>
    <p:sldId id="378" r:id="rId4"/>
    <p:sldId id="348" r:id="rId5"/>
    <p:sldId id="311" r:id="rId6"/>
    <p:sldId id="379" r:id="rId7"/>
    <p:sldId id="363" r:id="rId8"/>
    <p:sldId id="367" r:id="rId9"/>
    <p:sldId id="365" r:id="rId10"/>
    <p:sldId id="380" r:id="rId11"/>
    <p:sldId id="381" r:id="rId12"/>
    <p:sldId id="382" r:id="rId13"/>
    <p:sldId id="383" r:id="rId14"/>
    <p:sldId id="384" r:id="rId15"/>
    <p:sldId id="366" r:id="rId16"/>
    <p:sldId id="352" r:id="rId17"/>
    <p:sldId id="369" r:id="rId18"/>
    <p:sldId id="372" r:id="rId19"/>
    <p:sldId id="373" r:id="rId20"/>
    <p:sldId id="36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19F34"/>
    <a:srgbClr val="0099CC"/>
    <a:srgbClr val="0000FF"/>
    <a:srgbClr val="BFD5EF"/>
    <a:srgbClr val="FFFFCC"/>
    <a:srgbClr val="FF9933"/>
    <a:srgbClr val="FFFF99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660"/>
  </p:normalViewPr>
  <p:slideViewPr>
    <p:cSldViewPr>
      <p:cViewPr>
        <p:scale>
          <a:sx n="80" d="100"/>
          <a:sy n="80" d="100"/>
        </p:scale>
        <p:origin x="-29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  <a:ln>
          <a:solidFill>
            <a:srgbClr val="00CCFF"/>
          </a:solidFill>
        </a:ln>
        <a:scene3d>
          <a:camera prst="orthographicFront"/>
          <a:lightRig rig="threePt" dir="t"/>
        </a:scene3d>
        <a:sp3d>
          <a:bevelT prst="angle"/>
        </a:sp3d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  <a:ln>
          <a:solidFill>
            <a:srgbClr val="00CCFF"/>
          </a:solidFill>
        </a:ln>
        <a:scene3d>
          <a:camera prst="orthographicFront"/>
          <a:lightRig rig="threePt" dir="t"/>
        </a:scene3d>
        <a:sp3d>
          <a:bevelT prst="angle"/>
        </a:sp3d>
      </c:spPr>
    </c:backWall>
    <c:plotArea>
      <c:layout>
        <c:manualLayout>
          <c:layoutTarget val="inner"/>
          <c:xMode val="edge"/>
          <c:yMode val="edge"/>
          <c:x val="8.3049115388354244E-2"/>
          <c:y val="7.3285341260326792E-2"/>
          <c:w val="0.89225952658695462"/>
          <c:h val="0.660580952567992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hkcghk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II категория - 13 педагогов</c:v>
                </c:pt>
                <c:pt idx="1">
                  <c:v>I категория - 22 педагога</c:v>
                </c:pt>
                <c:pt idx="2">
                  <c:v>высшая категория - 14 педагогов</c:v>
                </c:pt>
                <c:pt idx="3">
                  <c:v>соответствие занимаемой должности  -3 педагога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0.2400000000000001</c:v>
                </c:pt>
                <c:pt idx="1">
                  <c:v>0.4100000000000002</c:v>
                </c:pt>
                <c:pt idx="2">
                  <c:v>0.26</c:v>
                </c:pt>
                <c:pt idx="3">
                  <c:v>9.0000000000000066E-2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II категория - 13 педагогов</c:v>
                </c:pt>
                <c:pt idx="1">
                  <c:v>I категория - 22 педагога</c:v>
                </c:pt>
                <c:pt idx="2">
                  <c:v>высшая категория - 14 педагогов</c:v>
                </c:pt>
                <c:pt idx="3">
                  <c:v>соответствие занимаемой должности  -3 педагога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II категория - 13 педагогов</c:v>
                </c:pt>
                <c:pt idx="1">
                  <c:v>I категория - 22 педагога</c:v>
                </c:pt>
                <c:pt idx="2">
                  <c:v>высшая категория - 14 педагогов</c:v>
                </c:pt>
                <c:pt idx="3">
                  <c:v>соответствие занимаемой должности  -3 педагога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1166208"/>
        <c:axId val="131182592"/>
        <c:axId val="0"/>
      </c:bar3DChart>
      <c:catAx>
        <c:axId val="131166208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1182592"/>
        <c:crosses val="autoZero"/>
        <c:auto val="1"/>
        <c:lblAlgn val="ctr"/>
        <c:lblOffset val="100"/>
        <c:noMultiLvlLbl val="0"/>
      </c:catAx>
      <c:valAx>
        <c:axId val="131182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116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35183-9D9A-4BD8-8146-C1429FB90E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6DB1E-50EC-4E63-9123-E05952D3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DEECD8-B986-4EAA-B4B8-9CAE8DE966F5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0CCA74-B686-478F-A064-EB8487ED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51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BC07-97CE-49ED-93CA-6B4AB331CAFD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E30E-429F-4EA7-819A-83503035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6A6B-CE32-486D-BD8A-6AC66F7FAFA7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7864-8FDC-49B1-8452-B1C59A33A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E6A8-67D8-4BC9-90F2-BB61388997E8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D4DC-ABAF-4B87-9B7D-5D855E46D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D015-FFDA-4BAA-97D9-1C723F717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02D6-E657-4428-8D19-B181DCE3619C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E644-DB42-447D-BD8E-8BDBD7131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DB21-BD06-4B29-B0F7-925391C060EE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6BEB-36AE-453F-9D9A-9EA8D9F4D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4C83-272E-4F55-BB06-7E8380E4A702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FA85-171D-4FD8-921E-4FE9C92C8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4A9D-0670-4BB5-901E-85E458B8EE6B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B14F-075A-4D7F-B2C8-365886D00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EE36-7F2A-4C30-8D1C-780F20407904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C2D4-331F-49BB-BB19-FE44FF9EE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ECEE-A2EC-4F6B-BB34-5ED7F3592F45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4882-8DBB-43E2-AA20-9117115ED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40AC-650E-47D1-947F-9A55569F7949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382F-A5A3-42D0-8CD7-5E45639FA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6B07-6299-4801-99DD-39245CD2D0FD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D85A-0B9B-499B-A149-93966D960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9B7B4A-A8F8-49F1-9B82-DDFC7C97804F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9DF330-D6CB-461E-9A4B-4B5E9BAD9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kachi1.shkola.hc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632848" cy="128245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000" b="1" dirty="0" smtClean="0">
                <a:solidFill>
                  <a:srgbClr val="0033CC"/>
                </a:solidFill>
              </a:rPr>
              <a:t>Муниципальное бюджетное общеобразовательное учреждение </a:t>
            </a:r>
            <a:br>
              <a:rPr lang="ru-RU" sz="2000" b="1" dirty="0" smtClean="0">
                <a:solidFill>
                  <a:srgbClr val="0033CC"/>
                </a:solidFill>
              </a:rPr>
            </a:br>
            <a:r>
              <a:rPr lang="ru-RU" sz="2000" b="1" dirty="0" smtClean="0">
                <a:solidFill>
                  <a:srgbClr val="0033CC"/>
                </a:solidFill>
              </a:rPr>
              <a:t>средняя общеобразовательная школа №1 г. </a:t>
            </a:r>
            <a:r>
              <a:rPr lang="ru-RU" sz="2000" b="1" dirty="0" err="1" smtClean="0">
                <a:solidFill>
                  <a:srgbClr val="0033CC"/>
                </a:solidFill>
              </a:rPr>
              <a:t>Покачи</a:t>
            </a: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endParaRPr lang="ru-RU" sz="2400" dirty="0" smtClean="0"/>
          </a:p>
        </p:txBody>
      </p:sp>
      <p:pic>
        <p:nvPicPr>
          <p:cNvPr id="19457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251520" y="836712"/>
            <a:ext cx="1335113" cy="1426481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Создание условий для развития творческих способностей обучающихся в семье и школе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4869160"/>
            <a:ext cx="309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Директор МБОУ СОШ №1</a:t>
            </a:r>
          </a:p>
          <a:p>
            <a:pPr algn="r"/>
            <a:r>
              <a:rPr lang="ru-RU" b="1" dirty="0" smtClean="0"/>
              <a:t>Сорокина Н.В.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1200" y="1285860"/>
            <a:ext cx="7652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Театр-студия «каламбур»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1200" y="1285860"/>
            <a:ext cx="7652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Театр-студия «каламбур»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3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559" y="1484784"/>
            <a:ext cx="766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Международный дистанционный конкурс</a:t>
            </a:r>
          </a:p>
          <a:p>
            <a:pPr algn="ctr"/>
            <a:r>
              <a:rPr lang="ru-RU" b="1" dirty="0" smtClean="0"/>
              <a:t> «ЭМУ - Эрудит»</a:t>
            </a:r>
            <a:endParaRPr lang="ru-RU" dirty="0" smtClean="0"/>
          </a:p>
          <a:p>
            <a:pPr algn="ctr"/>
            <a:r>
              <a:rPr lang="ru-RU" b="1" dirty="0" smtClean="0"/>
              <a:t>среди 1-4 классов </a:t>
            </a:r>
            <a:endParaRPr lang="ru-RU" dirty="0" smtClean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0289" name="Диаграмма 1"/>
          <p:cNvGraphicFramePr>
            <a:graphicFrameLocks/>
          </p:cNvGraphicFramePr>
          <p:nvPr/>
        </p:nvGraphicFramePr>
        <p:xfrm>
          <a:off x="395536" y="2564904"/>
          <a:ext cx="6624736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7" name="Диаграмма" r:id="rId5" imgW="5505165" imgH="2341067" progId="Excel.Sheet.8">
                  <p:embed/>
                </p:oleObj>
              </mc:Choice>
              <mc:Fallback>
                <p:oleObj name="Диаграмма" r:id="rId5" imgW="5505165" imgH="2341067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564904"/>
                        <a:ext cx="6624736" cy="3240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2" name="Picture 4" descr="http://sedix.rusedu.net/gallery/809/25651-e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581128"/>
            <a:ext cx="2006470" cy="2160000"/>
          </a:xfrm>
          <a:prstGeom prst="flowChartDisplay">
            <a:avLst/>
          </a:prstGeom>
          <a:noFill/>
          <a:ln w="57150">
            <a:solidFill>
              <a:srgbClr val="319F34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71736" y="6143644"/>
            <a:ext cx="367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2012-2013 учебный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619672" y="1585918"/>
            <a:ext cx="4968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Международный конкурс</a:t>
            </a:r>
          </a:p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русскому языку "Русский медвежонок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14" name="Picture 6" descr="http://school22-tmn.ru/uploads/posts/2013-01/1359306551_emblema-konkur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996952"/>
            <a:ext cx="3428570" cy="2880000"/>
          </a:xfrm>
          <a:prstGeom prst="ellipse">
            <a:avLst/>
          </a:prstGeom>
          <a:noFill/>
          <a:ln w="57150">
            <a:solidFill>
              <a:srgbClr val="FFFF66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24928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класс - 14 участников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 класс - 37 участников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класс - 16участников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класс - 10 участников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9 класс - 12 участников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класс - 14 участников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11 класс - 6 участников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941168"/>
            <a:ext cx="4572000" cy="923330"/>
          </a:xfrm>
          <a:prstGeom prst="rect">
            <a:avLst/>
          </a:prstGeom>
          <a:ln w="57150">
            <a:solidFill>
              <a:srgbClr val="FFFF66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Сафина Альбина (11 класс) – </a:t>
            </a:r>
          </a:p>
          <a:p>
            <a:pPr algn="ctr"/>
            <a:r>
              <a:rPr lang="ru-RU" b="1" dirty="0" smtClean="0"/>
              <a:t>2 место среди школ и гимназий г. </a:t>
            </a:r>
            <a:r>
              <a:rPr lang="ru-RU" b="1" dirty="0" err="1" smtClean="0"/>
              <a:t>Покачи</a:t>
            </a:r>
            <a:r>
              <a:rPr lang="ru-RU" b="1" dirty="0" smtClean="0"/>
              <a:t>,  г. </a:t>
            </a:r>
            <a:r>
              <a:rPr lang="ru-RU" b="1" dirty="0" err="1" smtClean="0"/>
              <a:t>Лангепас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6143644"/>
            <a:ext cx="3678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2012-2013 учебный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929330"/>
            <a:ext cx="3678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2012-2013 учебный год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1428736"/>
            <a:ext cx="67151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Предметная олимпиада младших школьников "Юниор»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Всероссийская олимпиада школьников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Олимпиада среди обучающихся 10-11 классов на знание законодательства о защите прав потребителей</a:t>
            </a:r>
          </a:p>
          <a:p>
            <a:pPr lvl="0"/>
            <a:endParaRPr lang="ru-RU" sz="2800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500306"/>
            <a:ext cx="95012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«Живая классика»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-Городской конкурс макетов и плакатов «Россия –мой выбор и ответственность»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-Городской конкурс рисунка «Пешеход на дороге»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-Городской конкурс сочинений «О полиции»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-Городской конкурс-соревнование ЮИД «Безопасное колесо»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-Конкурс «Разговор о правильном питании»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-Городской фотоконкурс «Наш малыш»,«Портрет женщины – мамы»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-Всероссийский конкурс детского и юношеского литературно - художественного творчества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-IV Областной фестиваль детских любительских театров «Оранжевый     подсолнух»,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г. Екатеринбург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-Всероссийский заочный конкурс «Юный исследователь», г. Обнинск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2204864"/>
          <a:ext cx="6707088" cy="286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34959" y="1484784"/>
            <a:ext cx="674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Кадровые условия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15719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Почетные работники общего образования РФ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- 6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66124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Отличники народного просвещения РФ –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616530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Заслуженные работники образования ХМАО –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809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99CC"/>
                </a:solidFill>
              </a:rPr>
              <a:t>Самый классный </a:t>
            </a:r>
            <a:r>
              <a:rPr lang="ru-RU" b="1" dirty="0" err="1" smtClean="0">
                <a:solidFill>
                  <a:srgbClr val="0099CC"/>
                </a:solidFill>
              </a:rPr>
              <a:t>классный</a:t>
            </a:r>
            <a:r>
              <a:rPr lang="ru-RU" b="1" dirty="0" smtClean="0">
                <a:solidFill>
                  <a:srgbClr val="0099CC"/>
                </a:solidFill>
              </a:rPr>
              <a:t> -2012</a:t>
            </a:r>
            <a:endParaRPr lang="ru-RU" b="1" dirty="0">
              <a:solidFill>
                <a:srgbClr val="0099CC"/>
              </a:solidFill>
            </a:endParaRPr>
          </a:p>
        </p:txBody>
      </p:sp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809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99CC"/>
                </a:solidFill>
              </a:rPr>
              <a:t>Педагог года-2012</a:t>
            </a:r>
            <a:endParaRPr lang="ru-RU" b="1" dirty="0">
              <a:solidFill>
                <a:srgbClr val="0099CC"/>
              </a:solidFill>
            </a:endParaRPr>
          </a:p>
        </p:txBody>
      </p:sp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27584" y="2996952"/>
          <a:ext cx="7632848" cy="3120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103"/>
                <a:gridCol w="3916462"/>
                <a:gridCol w="2544283"/>
              </a:tblGrid>
              <a:tr h="3060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Перлова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Светлана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«Г»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Арефьева Софья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«А»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Голованёва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Анастасия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«А»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Горбунова  Ксения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«В»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Зурутова  Диана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«А»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Шаповалов Георгий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«А»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Кузьмицкий Даниил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«А»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Ковалёва Дарья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«Э»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Добощук Светлана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«Э»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71600" y="1556792"/>
            <a:ext cx="849694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лауреаты </a:t>
            </a:r>
          </a:p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премии Главы города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6309320"/>
            <a:ext cx="279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2011-2012 учебный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556792"/>
            <a:ext cx="878497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Лауреаты именных премий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ООО «ЛУКОЙЛ –Западная Сибирь»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6309320"/>
            <a:ext cx="279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2011-2012 учебный год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2996952"/>
          <a:ext cx="763284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103"/>
                <a:gridCol w="3916462"/>
                <a:gridCol w="2544283"/>
              </a:tblGrid>
              <a:tr h="298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Щербак Анастасия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2«А»</a:t>
                      </a:r>
                    </a:p>
                  </a:txBody>
                  <a:tcPr marL="68580" marR="68580" marT="0" marB="0"/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Дул Алина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3«А»</a:t>
                      </a:r>
                    </a:p>
                  </a:txBody>
                  <a:tcPr marL="68580" marR="68580" marT="0" marB="0"/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Кадочников Данил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4«А»</a:t>
                      </a:r>
                    </a:p>
                  </a:txBody>
                  <a:tcPr marL="68580" marR="68580" marT="0" marB="0"/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Грачёв Пётр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5«А»</a:t>
                      </a:r>
                    </a:p>
                  </a:txBody>
                  <a:tcPr marL="68580" marR="68580" marT="0" marB="0"/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Мирзаева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Анжела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6«А»</a:t>
                      </a:r>
                    </a:p>
                  </a:txBody>
                  <a:tcPr marL="68580" marR="68580" marT="0" marB="0"/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Раджабов Аслан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7«А»</a:t>
                      </a:r>
                    </a:p>
                  </a:txBody>
                  <a:tcPr marL="68580" marR="68580" marT="0" marB="0"/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Халилова Ляйсан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8«А»</a:t>
                      </a:r>
                    </a:p>
                  </a:txBody>
                  <a:tcPr marL="68580" marR="68580" marT="0" marB="0"/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Муравицкая Дарья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9«А»</a:t>
                      </a:r>
                    </a:p>
                  </a:txBody>
                  <a:tcPr marL="68580" marR="68580" marT="0" marB="0"/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Третьякова Александра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10«Г»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9080"/>
            <a:ext cx="176657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14818"/>
            <a:ext cx="15121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7072330" y="4214818"/>
            <a:ext cx="144016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556792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Миссия МБОУ СОШ № 1</a:t>
            </a:r>
            <a:r>
              <a:rPr lang="ru-RU" i="1" dirty="0" smtClean="0"/>
              <a:t> состоит в развитии каждого ребенка, независимо от его особенностей и склонностей,  полноценное развитие личности, реализацию ее способностей.</a:t>
            </a:r>
          </a:p>
          <a:p>
            <a:pPr algn="just"/>
            <a:r>
              <a:rPr lang="ru-RU" i="1" dirty="0" smtClean="0"/>
              <a:t> 	Мы стремимся создать для всех участников образовательного процесса школу, гарантирующую стабильное улучшение качества образования на всех ступенях, строить процесс обучения на основе создания единого информационного пространства, активной социализации детей с разными способностями.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3" cstate="print"/>
          <a:srcRect l="19090" t="22266" r="20586" b="6250"/>
          <a:stretch>
            <a:fillRect/>
          </a:stretch>
        </p:blipFill>
        <p:spPr bwMode="auto">
          <a:xfrm>
            <a:off x="2267744" y="1628800"/>
            <a:ext cx="6484190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602128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u="sng" dirty="0" smtClean="0">
                <a:hlinkClick r:id="rId4"/>
              </a:rPr>
              <a:t>www</a:t>
            </a:r>
            <a:r>
              <a:rPr lang="ru-RU" sz="3600" b="1" u="sng" dirty="0" smtClean="0">
                <a:hlinkClick r:id="rId4"/>
              </a:rPr>
              <a:t>.</a:t>
            </a:r>
            <a:r>
              <a:rPr lang="en-US" sz="3600" b="1" u="sng" dirty="0" err="1" smtClean="0">
                <a:hlinkClick r:id="rId4"/>
              </a:rPr>
              <a:t>pokachi</a:t>
            </a:r>
            <a:r>
              <a:rPr lang="ru-RU" sz="3600" b="1" u="sng" dirty="0" smtClean="0">
                <a:hlinkClick r:id="rId4"/>
              </a:rPr>
              <a:t>1.</a:t>
            </a:r>
            <a:r>
              <a:rPr lang="en-US" sz="3600" b="1" u="sng" dirty="0" err="1" smtClean="0">
                <a:hlinkClick r:id="rId4"/>
              </a:rPr>
              <a:t>shkola</a:t>
            </a:r>
            <a:r>
              <a:rPr lang="ru-RU" sz="3600" b="1" u="sng" dirty="0" smtClean="0">
                <a:hlinkClick r:id="rId4"/>
              </a:rPr>
              <a:t>.</a:t>
            </a:r>
            <a:r>
              <a:rPr lang="en-US" sz="3600" b="1" u="sng" dirty="0" err="1" smtClean="0">
                <a:hlinkClick r:id="rId4"/>
              </a:rPr>
              <a:t>hc</a:t>
            </a:r>
            <a:r>
              <a:rPr lang="ru-RU" sz="3600" b="1" u="sng" dirty="0" smtClean="0">
                <a:hlinkClick r:id="rId4"/>
              </a:rPr>
              <a:t>.</a:t>
            </a:r>
            <a:r>
              <a:rPr lang="en-US" sz="3600" b="1" u="sng" dirty="0" err="1" smtClean="0">
                <a:hlinkClick r:id="rId4"/>
              </a:rPr>
              <a:t>ru</a:t>
            </a:r>
            <a:r>
              <a:rPr lang="ru-RU" sz="3600" b="1" u="sng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8" descr="D:\Фотографии\2009 г. Декабрь Конкурс по ИКТ\350_0001 023.jpg"/>
          <p:cNvPicPr>
            <a:picLocks noChangeAspect="1" noChangeArrowheads="1"/>
          </p:cNvPicPr>
          <p:nvPr/>
        </p:nvPicPr>
        <p:blipFill>
          <a:blip r:embed="rId3" cstate="print"/>
          <a:srcRect l="4889" t="18669" r="12660" b="29992"/>
          <a:stretch>
            <a:fillRect/>
          </a:stretch>
        </p:blipFill>
        <p:spPr bwMode="auto">
          <a:xfrm>
            <a:off x="1214414" y="3356992"/>
            <a:ext cx="6937917" cy="3501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14282" y="1857364"/>
            <a:ext cx="309634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Локальная сеть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Интернет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Wi-Fi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 компьютерных класса </a:t>
            </a:r>
          </a:p>
          <a:p>
            <a:pPr algn="just">
              <a:buFont typeface="Wingdings" pitchFamily="2" charset="2"/>
              <a:buChar char="q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1 мобильный класс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26 проекторов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54967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 цифровых микроскопов</a:t>
            </a:r>
            <a:endParaRPr lang="en-US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7 документ - камер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31 стационарный учительский компьютер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 учительских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ноутбуков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 цифровая лаборатория «Архимед» по физике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12 интерактивных досок </a:t>
            </a:r>
            <a:endParaRPr lang="en-US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интерактивных приставки 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Mimio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Teach”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285720" y="428604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8502" y="1500174"/>
            <a:ext cx="7675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Материально-технические условия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59" y="2852937"/>
          <a:ext cx="8064897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/>
                <a:gridCol w="3432381"/>
                <a:gridCol w="2688299"/>
              </a:tblGrid>
              <a:tr h="721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Учебные</a:t>
                      </a:r>
                      <a:r>
                        <a:rPr lang="ru-RU" baseline="0" dirty="0" smtClean="0"/>
                        <a:t> курсы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dirty="0" smtClean="0"/>
                        <a:t>учебных часов</a:t>
                      </a:r>
                      <a:endParaRPr lang="ru-RU" dirty="0"/>
                    </a:p>
                  </a:txBody>
                  <a:tcPr/>
                </a:tc>
              </a:tr>
              <a:tr h="103084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2-4 классы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Развитие</a:t>
                      </a:r>
                      <a:r>
                        <a:rPr lang="ru-RU" b="1" baseline="0" dirty="0" smtClean="0"/>
                        <a:t> познавательных способностей </a:t>
                      </a:r>
                    </a:p>
                    <a:p>
                      <a:r>
                        <a:rPr lang="ru-RU" b="1" baseline="0" dirty="0" smtClean="0"/>
                        <a:t>«Юным умникам и умницам»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час</a:t>
                      </a:r>
                      <a:endParaRPr lang="ru-RU" b="1" dirty="0"/>
                    </a:p>
                  </a:txBody>
                  <a:tcPr/>
                </a:tc>
              </a:tr>
              <a:tr h="7215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5-8 классы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Факультативные курсы</a:t>
                      </a:r>
                      <a:r>
                        <a:rPr lang="ru-RU" b="1" baseline="0" dirty="0" smtClean="0"/>
                        <a:t> по выбору обучающихся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1-4 часа</a:t>
                      </a:r>
                      <a:endParaRPr lang="ru-RU" b="1" dirty="0"/>
                    </a:p>
                  </a:txBody>
                  <a:tcPr/>
                </a:tc>
              </a:tr>
              <a:tr h="45516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классы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Предпрофильная</a:t>
                      </a:r>
                      <a:r>
                        <a:rPr lang="ru-RU" b="1" dirty="0" smtClean="0"/>
                        <a:t> подготовка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часа</a:t>
                      </a:r>
                      <a:endParaRPr lang="ru-RU" b="1" dirty="0"/>
                    </a:p>
                  </a:txBody>
                  <a:tcPr/>
                </a:tc>
              </a:tr>
              <a:tr h="45516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10-11 классы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Профильное обучение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6 часов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92875" y="1556792"/>
            <a:ext cx="7516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Выбор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обучающихся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857356" y="1357298"/>
            <a:ext cx="6469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Юность в науке - 2013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199640"/>
          <a:ext cx="828680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Тематика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чем схожесть и различие детских песенок в России и в Англии </a:t>
                      </a:r>
                      <a:endParaRPr lang="ru-RU" sz="160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 класс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Зёрнышко. Хлеб и мы.</a:t>
                      </a:r>
                      <a:endParaRPr lang="ru-RU" sz="1600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Хочу вырастить </a:t>
                      </a:r>
                      <a:r>
                        <a:rPr lang="ru-RU" sz="1600" b="1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бонсай</a:t>
                      </a: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или мои первые </a:t>
                      </a:r>
                      <a:r>
                        <a:rPr lang="ru-RU" sz="1600" b="1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бонсайчики</a:t>
                      </a:r>
                      <a:endParaRPr lang="ru-RU" sz="160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класс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двойняшек первого года жизни.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 класс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Можно ли использовать пуговицу не по назначению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 класс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проблемы обеспечения безопасности дорожного движения в РФ и внесение предложений в мероприятия федеральной целевой программы «Повышение безопасности дорожного движения на 2013 – 2020 гг.»</a:t>
                      </a:r>
                      <a:endParaRPr lang="ru-RU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класс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миграция из </a:t>
                      </a:r>
                      <a:r>
                        <a:rPr lang="ru-RU" sz="1600" b="1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России:как</a:t>
                      </a: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предотвратить утечку мозгов </a:t>
                      </a:r>
                      <a:endParaRPr lang="ru-RU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класс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создания школьного сайта </a:t>
                      </a:r>
                      <a:endParaRPr lang="ru-RU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 класс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Выборы  -  2012 как критерий развития демократии и гражданского общества в России и городе Покачи </a:t>
                      </a:r>
                      <a:endParaRPr lang="ru-RU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 класс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2780928"/>
          <a:ext cx="8219256" cy="401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088232"/>
                <a:gridCol w="2016224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услуги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занятий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месяц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Школа будущего первоклассника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Изучение русского языка как неродного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Подготовка детей  дошкольного  и младшего школьного возраста к изучению  английского языка «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Zig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Zag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Island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Изучение восьмиклассниками английского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языка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«Повышение коммуникативной компетенции»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500166" y="1285860"/>
            <a:ext cx="739670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Платные услуги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2012-2013 учебный год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88640"/>
            <a:ext cx="5506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Zig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Zag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Island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4146" name="Picture 2" descr="http://www.megakniga.com.ua/images/mod_catalog_prod/376062/9780194328753%20price291_cmszoom_243x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41168"/>
            <a:ext cx="2314575" cy="1619251"/>
          </a:xfrm>
          <a:prstGeom prst="cloudCallou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4148" name="Picture 4" descr="http://gimn7engldistan.ucoz.ru/lesson_4_1.jpg"/>
          <p:cNvPicPr>
            <a:picLocks noChangeAspect="1" noChangeArrowheads="1"/>
          </p:cNvPicPr>
          <p:nvPr/>
        </p:nvPicPr>
        <p:blipFill>
          <a:blip r:embed="rId3" cstate="print"/>
          <a:srcRect l="2880" r="19361" b="14766"/>
          <a:stretch>
            <a:fillRect/>
          </a:stretch>
        </p:blipFill>
        <p:spPr bwMode="auto">
          <a:xfrm>
            <a:off x="5796136" y="908720"/>
            <a:ext cx="2958260" cy="2520000"/>
          </a:xfrm>
          <a:prstGeom prst="flowChartMultidocumen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2780928"/>
          <a:ext cx="8219256" cy="330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088232"/>
                <a:gridCol w="2016224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объединения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Классы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605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Художественно-эстетическое направление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Танцевальный коллектив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«Каприз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indent="635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1-11 классы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Театр-студия «Каламбур»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indent="63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1-11 классы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Хореографический коллектив «Карамельки»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indent="63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5-7 классы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332656"/>
            <a:ext cx="7632848" cy="1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№1 г.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 descr="C:\Users\1\Desktop\Публичный доклад 2012 г\Фото к докладу\Эмблема.jpg"/>
          <p:cNvPicPr>
            <a:picLocks noChangeAspect="1" noChangeArrowheads="1"/>
          </p:cNvPicPr>
          <p:nvPr/>
        </p:nvPicPr>
        <p:blipFill>
          <a:blip r:embed="rId2" cstate="print"/>
          <a:srcRect l="20469" t="6688" r="23422" b="10626"/>
          <a:stretch>
            <a:fillRect/>
          </a:stretch>
        </p:blipFill>
        <p:spPr bwMode="auto">
          <a:xfrm>
            <a:off x="179512" y="548680"/>
            <a:ext cx="1303002" cy="14401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643042" y="1357298"/>
            <a:ext cx="68988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Творческие объединения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2012-2013 учебный год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3193</TotalTime>
  <Words>735</Words>
  <Application>Microsoft Office PowerPoint</Application>
  <PresentationFormat>Экран (4:3)</PresentationFormat>
  <Paragraphs>223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Диаграмма</vt:lpstr>
      <vt:lpstr> Муниципальное бюджетное общеобразовательное учреждение  средняя общеобразовательная школа №1 г. Покачи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Самый классный классный -2012</vt:lpstr>
      <vt:lpstr>Педагог года-2012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 СРЕДНЯЯ ОБЩЕОБРАЗОВАТЕЛЬНАЯ ШКОЛА №1 </dc:title>
  <cp:lastModifiedBy>Павел</cp:lastModifiedBy>
  <cp:revision>540</cp:revision>
  <dcterms:modified xsi:type="dcterms:W3CDTF">2014-11-30T14:48:56Z</dcterms:modified>
</cp:coreProperties>
</file>