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458" r:id="rId3"/>
    <p:sldId id="413" r:id="rId4"/>
    <p:sldId id="414" r:id="rId5"/>
    <p:sldId id="415" r:id="rId6"/>
    <p:sldId id="465" r:id="rId7"/>
    <p:sldId id="466" r:id="rId8"/>
    <p:sldId id="467" r:id="rId9"/>
    <p:sldId id="468" r:id="rId10"/>
    <p:sldId id="416" r:id="rId11"/>
    <p:sldId id="417" r:id="rId12"/>
    <p:sldId id="460" r:id="rId13"/>
    <p:sldId id="459" r:id="rId14"/>
    <p:sldId id="424" r:id="rId15"/>
    <p:sldId id="418" r:id="rId16"/>
    <p:sldId id="462" r:id="rId17"/>
    <p:sldId id="419" r:id="rId18"/>
    <p:sldId id="463" r:id="rId19"/>
    <p:sldId id="420" r:id="rId20"/>
    <p:sldId id="464" r:id="rId21"/>
    <p:sldId id="421" r:id="rId22"/>
    <p:sldId id="469" r:id="rId23"/>
    <p:sldId id="470" r:id="rId24"/>
    <p:sldId id="423" r:id="rId25"/>
    <p:sldId id="425" r:id="rId26"/>
    <p:sldId id="426" r:id="rId27"/>
    <p:sldId id="427" r:id="rId28"/>
    <p:sldId id="429" r:id="rId29"/>
    <p:sldId id="430" r:id="rId30"/>
    <p:sldId id="431" r:id="rId31"/>
    <p:sldId id="432" r:id="rId32"/>
    <p:sldId id="433" r:id="rId33"/>
    <p:sldId id="434" r:id="rId34"/>
    <p:sldId id="435" r:id="rId35"/>
    <p:sldId id="387" r:id="rId36"/>
    <p:sldId id="385" r:id="rId37"/>
    <p:sldId id="382" r:id="rId38"/>
    <p:sldId id="389" r:id="rId39"/>
    <p:sldId id="390" r:id="rId40"/>
    <p:sldId id="391" r:id="rId41"/>
    <p:sldId id="392" r:id="rId42"/>
    <p:sldId id="393" r:id="rId43"/>
    <p:sldId id="449"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ABC3DF"/>
    <a:srgbClr val="8CADD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449" autoAdjust="0"/>
    <p:restoredTop sz="94660"/>
  </p:normalViewPr>
  <p:slideViewPr>
    <p:cSldViewPr>
      <p:cViewPr varScale="1">
        <p:scale>
          <a:sx n="104" d="100"/>
          <a:sy n="104" d="100"/>
        </p:scale>
        <p:origin x="-144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dgm:spPr/>
      <dgm:t>
        <a:bodyPr/>
        <a:lstStyle/>
        <a:p>
          <a:r>
            <a:rPr lang="ru-RU" dirty="0" smtClean="0"/>
            <a:t>Вступление.  Толкование значения слова</a:t>
          </a:r>
          <a:endParaRPr lang="ru-RU" dirty="0"/>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dgm:spPr/>
      <dgm:t>
        <a:bodyPr/>
        <a:lstStyle/>
        <a:p>
          <a:r>
            <a:rPr lang="ru-RU" dirty="0" smtClean="0"/>
            <a:t>Первый пример (из текста)</a:t>
          </a:r>
          <a:endParaRPr lang="ru-RU" dirty="0"/>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dgm:spPr/>
      <dgm:t>
        <a:bodyPr/>
        <a:lstStyle/>
        <a:p>
          <a:r>
            <a:rPr lang="ru-RU" dirty="0" smtClean="0"/>
            <a:t>Вывод</a:t>
          </a:r>
          <a:endParaRPr lang="ru-RU" dirty="0"/>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dgm:spPr/>
      <dgm:t>
        <a:bodyPr/>
        <a:lstStyle/>
        <a:p>
          <a:r>
            <a:rPr lang="ru-RU" dirty="0" smtClean="0"/>
            <a:t>Второй  пример  (из  текста или из опыта)</a:t>
          </a:r>
          <a:endParaRPr lang="ru-RU" dirty="0"/>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F5EAE8B0-412A-40F1-84D5-4828AF6933F8}">
      <dgm:prSet/>
      <dgm:spPr/>
      <dgm:t>
        <a:bodyPr/>
        <a:lstStyle/>
        <a:p>
          <a:r>
            <a:rPr lang="ru-RU" dirty="0" smtClean="0"/>
            <a:t>Комментарий</a:t>
          </a:r>
          <a:endParaRPr lang="ru-RU" dirty="0"/>
        </a:p>
      </dgm:t>
    </dgm:pt>
    <dgm:pt modelId="{D86BBB73-BB00-46D5-B41B-E3E9B302B51A}" type="parTrans" cxnId="{FE7CBD85-81D4-43A1-A71A-D022917A54A0}">
      <dgm:prSet/>
      <dgm:spPr/>
    </dgm:pt>
    <dgm:pt modelId="{ED45F893-BB3A-4090-9ECC-5708F58761E3}" type="sibTrans" cxnId="{FE7CBD85-81D4-43A1-A71A-D022917A54A0}">
      <dgm:prSet/>
      <dgm:spPr/>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FBEBFDF5-FC4B-43D7-A7D7-47F09DA5F499}" type="pres">
      <dgm:prSet presAssocID="{E046349C-A635-49A0-BE82-3760D1974713}" presName="boxAndChildren" presStyleCnt="0"/>
      <dgm:spPr/>
      <dgm:t>
        <a:bodyPr/>
        <a:lstStyle/>
        <a:p>
          <a:endParaRPr lang="ru-RU"/>
        </a:p>
      </dgm:t>
    </dgm:pt>
    <dgm:pt modelId="{BE9458E1-F20C-4626-8E04-7E08A29A3245}" type="pres">
      <dgm:prSet presAssocID="{E046349C-A635-49A0-BE82-3760D1974713}" presName="parentTextBox" presStyleLbl="node1" presStyleIdx="0" presStyleCnt="5"/>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1" presStyleCnt="5"/>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2" presStyleCnt="5"/>
      <dgm:spPr/>
      <dgm:t>
        <a:bodyPr/>
        <a:lstStyle/>
        <a:p>
          <a:endParaRPr lang="ru-RU"/>
        </a:p>
      </dgm:t>
    </dgm:pt>
    <dgm:pt modelId="{75C892F3-D817-4D55-B578-F5D78345FB30}" type="pres">
      <dgm:prSet presAssocID="{ED45F893-BB3A-4090-9ECC-5708F58761E3}" presName="sp" presStyleCnt="0"/>
      <dgm:spPr/>
    </dgm:pt>
    <dgm:pt modelId="{6AD4151F-2405-42B6-8188-63C89654999A}" type="pres">
      <dgm:prSet presAssocID="{F5EAE8B0-412A-40F1-84D5-4828AF6933F8}" presName="arrowAndChildren" presStyleCnt="0"/>
      <dgm:spPr/>
    </dgm:pt>
    <dgm:pt modelId="{F7D3D137-AAB5-4E26-834E-9BF224B77E50}" type="pres">
      <dgm:prSet presAssocID="{F5EAE8B0-412A-40F1-84D5-4828AF6933F8}" presName="parentTextArrow" presStyleLbl="node1" presStyleIdx="3" presStyleCnt="5"/>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4" presStyleCnt="5"/>
      <dgm:spPr/>
      <dgm:t>
        <a:bodyPr/>
        <a:lstStyle/>
        <a:p>
          <a:endParaRPr lang="ru-RU"/>
        </a:p>
      </dgm:t>
    </dgm:pt>
  </dgm:ptLst>
  <dgm:cxnLst>
    <dgm:cxn modelId="{74C4AC6C-1806-489B-B5AE-AA0EC424F408}" type="presOf" srcId="{E046349C-A635-49A0-BE82-3760D1974713}" destId="{BE9458E1-F20C-4626-8E04-7E08A29A3245}" srcOrd="0" destOrd="0" presId="urn:microsoft.com/office/officeart/2005/8/layout/process4"/>
    <dgm:cxn modelId="{CE4D8FAC-72E6-40B4-BB0E-75AE70622BC8}" type="presOf" srcId="{D6514E58-CC19-427A-8CF4-E1C4BDF9939B}" destId="{B7B83355-CF27-41FE-83AB-105FC902D3BB}" srcOrd="0" destOrd="0" presId="urn:microsoft.com/office/officeart/2005/8/layout/process4"/>
    <dgm:cxn modelId="{FE7CBD85-81D4-43A1-A71A-D022917A54A0}" srcId="{EC225409-EC3C-4FCC-9C6C-BEBBAB349619}" destId="{F5EAE8B0-412A-40F1-84D5-4828AF6933F8}" srcOrd="1" destOrd="0" parTransId="{D86BBB73-BB00-46D5-B41B-E3E9B302B51A}" sibTransId="{ED45F893-BB3A-4090-9ECC-5708F58761E3}"/>
    <dgm:cxn modelId="{324BF144-190D-4124-BB96-E460BF012831}" srcId="{EC225409-EC3C-4FCC-9C6C-BEBBAB349619}" destId="{E046349C-A635-49A0-BE82-3760D1974713}" srcOrd="4" destOrd="0" parTransId="{52A0791E-33A7-47D5-A089-26BB6C2C5669}" sibTransId="{9EA82E02-D724-420A-A2B1-2D79429384BF}"/>
    <dgm:cxn modelId="{763993C6-B638-4C6E-922D-E1AC9D51E25C}" type="presOf" srcId="{3DE282F8-FB76-4B57-9CF8-ED13333ED262}" destId="{17894371-3896-42B7-8C05-B5288B90F04F}" srcOrd="0" destOrd="0" presId="urn:microsoft.com/office/officeart/2005/8/layout/process4"/>
    <dgm:cxn modelId="{B23F594F-D06D-4C18-9874-0917D9C5BE6E}" srcId="{EC225409-EC3C-4FCC-9C6C-BEBBAB349619}" destId="{BCCAD9B2-BEDD-4641-938A-28DFFB44FD4E}" srcOrd="3" destOrd="0" parTransId="{57CD9A41-854B-4D23-AD71-F0607F1E4A27}" sibTransId="{150F944E-FAF5-42D8-9767-358960755D77}"/>
    <dgm:cxn modelId="{F08908D9-1D30-4AE6-9871-DBF26611F7DE}" type="presOf" srcId="{BCCAD9B2-BEDD-4641-938A-28DFFB44FD4E}" destId="{72AD99E6-D830-4CF3-9A50-3D7FFF02058B}" srcOrd="0" destOrd="0" presId="urn:microsoft.com/office/officeart/2005/8/layout/process4"/>
    <dgm:cxn modelId="{C3FFD353-0EA6-43E4-97CE-F1CB8346DF66}" type="presOf" srcId="{F5EAE8B0-412A-40F1-84D5-4828AF6933F8}" destId="{F7D3D137-AAB5-4E26-834E-9BF224B77E50}" srcOrd="0" destOrd="0" presId="urn:microsoft.com/office/officeart/2005/8/layout/process4"/>
    <dgm:cxn modelId="{75F9F9F5-D37A-47B9-8FA4-5116A6D5E208}" srcId="{EC225409-EC3C-4FCC-9C6C-BEBBAB349619}" destId="{3DE282F8-FB76-4B57-9CF8-ED13333ED262}" srcOrd="0" destOrd="0" parTransId="{F0CA9BCE-F908-4F07-9C31-86FE11271C37}" sibTransId="{79CE2696-B594-4F92-B3F6-F1CE514467F3}"/>
    <dgm:cxn modelId="{E74A8C3B-2AE9-424F-AB6F-DF7A05A435CD}" srcId="{EC225409-EC3C-4FCC-9C6C-BEBBAB349619}" destId="{D6514E58-CC19-427A-8CF4-E1C4BDF9939B}" srcOrd="2" destOrd="0" parTransId="{10F9F1B4-E94B-4B7B-8291-021966E6D594}" sibTransId="{E5E1319D-5BFD-40D0-BB73-5BA74347BA36}"/>
    <dgm:cxn modelId="{0F73C709-AE11-465E-ACFB-4111CC28CF33}" type="presOf" srcId="{EC225409-EC3C-4FCC-9C6C-BEBBAB349619}" destId="{5B7506B0-D255-45D8-B948-399E5DC5A07C}" srcOrd="0" destOrd="0" presId="urn:microsoft.com/office/officeart/2005/8/layout/process4"/>
    <dgm:cxn modelId="{B33FA537-1ED7-4607-9C36-5F068636B2D2}" type="presParOf" srcId="{5B7506B0-D255-45D8-B948-399E5DC5A07C}" destId="{FBEBFDF5-FC4B-43D7-A7D7-47F09DA5F499}" srcOrd="0" destOrd="0" presId="urn:microsoft.com/office/officeart/2005/8/layout/process4"/>
    <dgm:cxn modelId="{027C45DE-5DF9-4D29-9AD3-784A7D74A055}" type="presParOf" srcId="{FBEBFDF5-FC4B-43D7-A7D7-47F09DA5F499}" destId="{BE9458E1-F20C-4626-8E04-7E08A29A3245}" srcOrd="0" destOrd="0" presId="urn:microsoft.com/office/officeart/2005/8/layout/process4"/>
    <dgm:cxn modelId="{AE529A40-7A1D-4F55-B548-EEF2A03E70BB}" type="presParOf" srcId="{5B7506B0-D255-45D8-B948-399E5DC5A07C}" destId="{39A5101D-1BFB-483F-B265-7D1C27813CFD}" srcOrd="1" destOrd="0" presId="urn:microsoft.com/office/officeart/2005/8/layout/process4"/>
    <dgm:cxn modelId="{79247B86-0DD6-44B0-BEF8-F85189531EFC}" type="presParOf" srcId="{5B7506B0-D255-45D8-B948-399E5DC5A07C}" destId="{0EC8BF35-297F-41EC-8972-9A839B877C91}" srcOrd="2" destOrd="0" presId="urn:microsoft.com/office/officeart/2005/8/layout/process4"/>
    <dgm:cxn modelId="{71E941B7-C0A5-4DF1-94B3-5262CB3F78F1}" type="presParOf" srcId="{0EC8BF35-297F-41EC-8972-9A839B877C91}" destId="{72AD99E6-D830-4CF3-9A50-3D7FFF02058B}" srcOrd="0" destOrd="0" presId="urn:microsoft.com/office/officeart/2005/8/layout/process4"/>
    <dgm:cxn modelId="{C41BF453-4DB4-4239-B31A-8234C03FE4BC}" type="presParOf" srcId="{5B7506B0-D255-45D8-B948-399E5DC5A07C}" destId="{9BC92B37-5B1D-453B-834A-2901C906C3C7}" srcOrd="3" destOrd="0" presId="urn:microsoft.com/office/officeart/2005/8/layout/process4"/>
    <dgm:cxn modelId="{C62592F2-488C-459E-A11E-719F7AF63FA5}" type="presParOf" srcId="{5B7506B0-D255-45D8-B948-399E5DC5A07C}" destId="{AF8818D5-8689-49EF-9547-0998E520ED5A}" srcOrd="4" destOrd="0" presId="urn:microsoft.com/office/officeart/2005/8/layout/process4"/>
    <dgm:cxn modelId="{F1B56CC7-4BCB-4CC1-94BC-DFDF1A78C9AA}" type="presParOf" srcId="{AF8818D5-8689-49EF-9547-0998E520ED5A}" destId="{B7B83355-CF27-41FE-83AB-105FC902D3BB}" srcOrd="0" destOrd="0" presId="urn:microsoft.com/office/officeart/2005/8/layout/process4"/>
    <dgm:cxn modelId="{31ABD0E9-7FBB-4CE7-B1B8-CDF3CFFF03EF}" type="presParOf" srcId="{5B7506B0-D255-45D8-B948-399E5DC5A07C}" destId="{75C892F3-D817-4D55-B578-F5D78345FB30}" srcOrd="5" destOrd="0" presId="urn:microsoft.com/office/officeart/2005/8/layout/process4"/>
    <dgm:cxn modelId="{51783EAE-09DF-4265-BED9-6A7146A6D429}" type="presParOf" srcId="{5B7506B0-D255-45D8-B948-399E5DC5A07C}" destId="{6AD4151F-2405-42B6-8188-63C89654999A}" srcOrd="6" destOrd="0" presId="urn:microsoft.com/office/officeart/2005/8/layout/process4"/>
    <dgm:cxn modelId="{6033D812-7027-4F03-9F1F-A282325C1D0A}" type="presParOf" srcId="{6AD4151F-2405-42B6-8188-63C89654999A}" destId="{F7D3D137-AAB5-4E26-834E-9BF224B77E50}" srcOrd="0" destOrd="0" presId="urn:microsoft.com/office/officeart/2005/8/layout/process4"/>
    <dgm:cxn modelId="{837572FB-7C9F-47EA-A33F-587C15612FC3}" type="presParOf" srcId="{5B7506B0-D255-45D8-B948-399E5DC5A07C}" destId="{110020FA-3387-4965-A722-99D46F417302}" srcOrd="7" destOrd="0" presId="urn:microsoft.com/office/officeart/2005/8/layout/process4"/>
    <dgm:cxn modelId="{8D6DFEA5-8792-42B0-8785-3FE649351B90}" type="presParOf" srcId="{5B7506B0-D255-45D8-B948-399E5DC5A07C}" destId="{48F6B13E-817D-4713-99B3-37B13D5AC549}" srcOrd="8" destOrd="0" presId="urn:microsoft.com/office/officeart/2005/8/layout/process4"/>
    <dgm:cxn modelId="{3E1C92CC-8788-4FF9-B541-5217D52C908C}" type="presParOf" srcId="{48F6B13E-817D-4713-99B3-37B13D5AC549}" destId="{17894371-3896-42B7-8C05-B5288B90F04F}" srcOrd="0"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dgm:spPr/>
      <dgm:t>
        <a:bodyPr/>
        <a:lstStyle/>
        <a:p>
          <a:r>
            <a:rPr lang="ru-RU" dirty="0" smtClean="0"/>
            <a:t> Толкование высказывания</a:t>
          </a:r>
          <a:endParaRPr lang="ru-RU" dirty="0"/>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dgm:spPr/>
      <dgm:t>
        <a:bodyPr/>
        <a:lstStyle/>
        <a:p>
          <a:r>
            <a:rPr lang="ru-RU" dirty="0" smtClean="0"/>
            <a:t>Первый пример из текста</a:t>
          </a:r>
          <a:endParaRPr lang="ru-RU" dirty="0"/>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dgm:spPr/>
      <dgm:t>
        <a:bodyPr/>
        <a:lstStyle/>
        <a:p>
          <a:r>
            <a:rPr lang="ru-RU" dirty="0" smtClean="0"/>
            <a:t>Вывод</a:t>
          </a:r>
          <a:endParaRPr lang="ru-RU" dirty="0"/>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dgm:spPr/>
      <dgm:t>
        <a:bodyPr/>
        <a:lstStyle/>
        <a:p>
          <a:r>
            <a:rPr lang="ru-RU" dirty="0" smtClean="0"/>
            <a:t>Второй  пример  из  текста </a:t>
          </a:r>
          <a:endParaRPr lang="ru-RU" dirty="0"/>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FBEBFDF5-FC4B-43D7-A7D7-47F09DA5F499}" type="pres">
      <dgm:prSet presAssocID="{E046349C-A635-49A0-BE82-3760D1974713}" presName="boxAndChildren" presStyleCnt="0"/>
      <dgm:spPr/>
      <dgm:t>
        <a:bodyPr/>
        <a:lstStyle/>
        <a:p>
          <a:endParaRPr lang="ru-RU"/>
        </a:p>
      </dgm:t>
    </dgm:pt>
    <dgm:pt modelId="{BE9458E1-F20C-4626-8E04-7E08A29A3245}" type="pres">
      <dgm:prSet presAssocID="{E046349C-A635-49A0-BE82-3760D1974713}" presName="parentTextBox" presStyleLbl="node1" presStyleIdx="0" presStyleCnt="4"/>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1" presStyleCnt="4"/>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2" presStyleCnt="4"/>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3" presStyleCnt="4"/>
      <dgm:spPr/>
      <dgm:t>
        <a:bodyPr/>
        <a:lstStyle/>
        <a:p>
          <a:endParaRPr lang="ru-RU"/>
        </a:p>
      </dgm:t>
    </dgm:pt>
  </dgm:ptLst>
  <dgm:cxnLst>
    <dgm:cxn modelId="{9AD3F039-0566-4A22-8809-CA977F0EC79F}" type="presOf" srcId="{E046349C-A635-49A0-BE82-3760D1974713}" destId="{BE9458E1-F20C-4626-8E04-7E08A29A3245}" srcOrd="0" destOrd="0" presId="urn:microsoft.com/office/officeart/2005/8/layout/process4"/>
    <dgm:cxn modelId="{C5FA49E1-AD5C-466C-8E6F-9A3B377251EF}" type="presOf" srcId="{EC225409-EC3C-4FCC-9C6C-BEBBAB349619}" destId="{5B7506B0-D255-45D8-B948-399E5DC5A07C}" srcOrd="0" destOrd="0" presId="urn:microsoft.com/office/officeart/2005/8/layout/process4"/>
    <dgm:cxn modelId="{324BF144-190D-4124-BB96-E460BF012831}" srcId="{EC225409-EC3C-4FCC-9C6C-BEBBAB349619}" destId="{E046349C-A635-49A0-BE82-3760D1974713}" srcOrd="3" destOrd="0" parTransId="{52A0791E-33A7-47D5-A089-26BB6C2C5669}" sibTransId="{9EA82E02-D724-420A-A2B1-2D79429384BF}"/>
    <dgm:cxn modelId="{633BD3AF-4DA4-4D19-91D2-88296676B993}" type="presOf" srcId="{D6514E58-CC19-427A-8CF4-E1C4BDF9939B}" destId="{B7B83355-CF27-41FE-83AB-105FC902D3BB}" srcOrd="0" destOrd="0" presId="urn:microsoft.com/office/officeart/2005/8/layout/process4"/>
    <dgm:cxn modelId="{DFB3F470-12FC-4DB4-9A8C-E7C72986A005}" type="presOf" srcId="{BCCAD9B2-BEDD-4641-938A-28DFFB44FD4E}" destId="{72AD99E6-D830-4CF3-9A50-3D7FFF02058B}" srcOrd="0" destOrd="0" presId="urn:microsoft.com/office/officeart/2005/8/layout/process4"/>
    <dgm:cxn modelId="{B23F594F-D06D-4C18-9874-0917D9C5BE6E}" srcId="{EC225409-EC3C-4FCC-9C6C-BEBBAB349619}" destId="{BCCAD9B2-BEDD-4641-938A-28DFFB44FD4E}" srcOrd="2" destOrd="0" parTransId="{57CD9A41-854B-4D23-AD71-F0607F1E4A27}" sibTransId="{150F944E-FAF5-42D8-9767-358960755D77}"/>
    <dgm:cxn modelId="{3A431B00-89A6-4292-B6D1-D1CD6339104D}" type="presOf" srcId="{3DE282F8-FB76-4B57-9CF8-ED13333ED262}" destId="{17894371-3896-42B7-8C05-B5288B90F04F}" srcOrd="0" destOrd="0" presId="urn:microsoft.com/office/officeart/2005/8/layout/process4"/>
    <dgm:cxn modelId="{75F9F9F5-D37A-47B9-8FA4-5116A6D5E208}" srcId="{EC225409-EC3C-4FCC-9C6C-BEBBAB349619}" destId="{3DE282F8-FB76-4B57-9CF8-ED13333ED262}" srcOrd="0" destOrd="0" parTransId="{F0CA9BCE-F908-4F07-9C31-86FE11271C37}" sibTransId="{79CE2696-B594-4F92-B3F6-F1CE514467F3}"/>
    <dgm:cxn modelId="{E74A8C3B-2AE9-424F-AB6F-DF7A05A435CD}" srcId="{EC225409-EC3C-4FCC-9C6C-BEBBAB349619}" destId="{D6514E58-CC19-427A-8CF4-E1C4BDF9939B}" srcOrd="1" destOrd="0" parTransId="{10F9F1B4-E94B-4B7B-8291-021966E6D594}" sibTransId="{E5E1319D-5BFD-40D0-BB73-5BA74347BA36}"/>
    <dgm:cxn modelId="{80281753-1AB5-4A9C-B207-26B55F94A31E}" type="presParOf" srcId="{5B7506B0-D255-45D8-B948-399E5DC5A07C}" destId="{FBEBFDF5-FC4B-43D7-A7D7-47F09DA5F499}" srcOrd="0" destOrd="0" presId="urn:microsoft.com/office/officeart/2005/8/layout/process4"/>
    <dgm:cxn modelId="{E63E7D24-E42D-4BE2-95F4-533332DADCBD}" type="presParOf" srcId="{FBEBFDF5-FC4B-43D7-A7D7-47F09DA5F499}" destId="{BE9458E1-F20C-4626-8E04-7E08A29A3245}" srcOrd="0" destOrd="0" presId="urn:microsoft.com/office/officeart/2005/8/layout/process4"/>
    <dgm:cxn modelId="{D4F70EBE-3D01-4857-8AD8-A86B44798B9E}" type="presParOf" srcId="{5B7506B0-D255-45D8-B948-399E5DC5A07C}" destId="{39A5101D-1BFB-483F-B265-7D1C27813CFD}" srcOrd="1" destOrd="0" presId="urn:microsoft.com/office/officeart/2005/8/layout/process4"/>
    <dgm:cxn modelId="{79690DD6-91FF-4AD5-B69F-194254EACCDA}" type="presParOf" srcId="{5B7506B0-D255-45D8-B948-399E5DC5A07C}" destId="{0EC8BF35-297F-41EC-8972-9A839B877C91}" srcOrd="2" destOrd="0" presId="urn:microsoft.com/office/officeart/2005/8/layout/process4"/>
    <dgm:cxn modelId="{30A436E2-2C11-4B54-839B-80FD95E0CB54}" type="presParOf" srcId="{0EC8BF35-297F-41EC-8972-9A839B877C91}" destId="{72AD99E6-D830-4CF3-9A50-3D7FFF02058B}" srcOrd="0" destOrd="0" presId="urn:microsoft.com/office/officeart/2005/8/layout/process4"/>
    <dgm:cxn modelId="{E45A683F-6823-4FC3-851E-B5C16D414C39}" type="presParOf" srcId="{5B7506B0-D255-45D8-B948-399E5DC5A07C}" destId="{9BC92B37-5B1D-453B-834A-2901C906C3C7}" srcOrd="3" destOrd="0" presId="urn:microsoft.com/office/officeart/2005/8/layout/process4"/>
    <dgm:cxn modelId="{8445ADAF-0EA6-4CA5-9BC7-4DA7B24C02DD}" type="presParOf" srcId="{5B7506B0-D255-45D8-B948-399E5DC5A07C}" destId="{AF8818D5-8689-49EF-9547-0998E520ED5A}" srcOrd="4" destOrd="0" presId="urn:microsoft.com/office/officeart/2005/8/layout/process4"/>
    <dgm:cxn modelId="{30B80729-6CDC-48BD-A76F-D9B5943CC1F6}" type="presParOf" srcId="{AF8818D5-8689-49EF-9547-0998E520ED5A}" destId="{B7B83355-CF27-41FE-83AB-105FC902D3BB}" srcOrd="0" destOrd="0" presId="urn:microsoft.com/office/officeart/2005/8/layout/process4"/>
    <dgm:cxn modelId="{BC8CB64F-6E16-4535-AB93-FC042F34942A}" type="presParOf" srcId="{5B7506B0-D255-45D8-B948-399E5DC5A07C}" destId="{110020FA-3387-4965-A722-99D46F417302}" srcOrd="5" destOrd="0" presId="urn:microsoft.com/office/officeart/2005/8/layout/process4"/>
    <dgm:cxn modelId="{8B38E6AF-F20D-4BB1-8E20-94C28024C76B}" type="presParOf" srcId="{5B7506B0-D255-45D8-B948-399E5DC5A07C}" destId="{48F6B13E-817D-4713-99B3-37B13D5AC549}" srcOrd="6" destOrd="0" presId="urn:microsoft.com/office/officeart/2005/8/layout/process4"/>
    <dgm:cxn modelId="{4B4A1881-4883-4635-8B84-383752CD377F}" type="presParOf" srcId="{48F6B13E-817D-4713-99B3-37B13D5AC549}" destId="{17894371-3896-42B7-8C05-B5288B90F04F}" srcOrd="0" destOrd="0" presId="urn:microsoft.com/office/officeart/2005/8/layout/process4"/>
  </dgm:cxnLst>
  <dgm:bg/>
  <dgm:whole/>
</dgm:dataModel>
</file>

<file path=ppt/diagrams/data3.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dgm:spPr/>
      <dgm:t>
        <a:bodyPr/>
        <a:lstStyle/>
        <a:p>
          <a:r>
            <a:rPr lang="ru-RU" dirty="0" smtClean="0"/>
            <a:t> Внимательно читаем высказывание</a:t>
          </a:r>
          <a:endParaRPr lang="ru-RU" dirty="0"/>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dgm:spPr/>
      <dgm:t>
        <a:bodyPr/>
        <a:lstStyle/>
        <a:p>
          <a:r>
            <a:rPr lang="ru-RU" dirty="0" smtClean="0"/>
            <a:t> Выделяем в нём слова, связанные с лингвистикой</a:t>
          </a:r>
          <a:endParaRPr lang="ru-RU" dirty="0"/>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dgm:spPr/>
      <dgm:t>
        <a:bodyPr/>
        <a:lstStyle/>
        <a:p>
          <a:r>
            <a:rPr lang="ru-RU" dirty="0" smtClean="0"/>
            <a:t>Находим в тексте Пример 1 и Пример 2 и определяем их роль</a:t>
          </a:r>
          <a:endParaRPr lang="ru-RU" dirty="0"/>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dgm:spPr/>
      <dgm:t>
        <a:bodyPr/>
        <a:lstStyle/>
        <a:p>
          <a:r>
            <a:rPr lang="ru-RU" dirty="0" smtClean="0"/>
            <a:t>   Определяем, какие  языковые средства  следует искать  в тексте</a:t>
          </a:r>
          <a:endParaRPr lang="ru-RU" dirty="0"/>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FBEBFDF5-FC4B-43D7-A7D7-47F09DA5F499}" type="pres">
      <dgm:prSet presAssocID="{E046349C-A635-49A0-BE82-3760D1974713}" presName="boxAndChildren" presStyleCnt="0"/>
      <dgm:spPr/>
      <dgm:t>
        <a:bodyPr/>
        <a:lstStyle/>
        <a:p>
          <a:endParaRPr lang="ru-RU"/>
        </a:p>
      </dgm:t>
    </dgm:pt>
    <dgm:pt modelId="{BE9458E1-F20C-4626-8E04-7E08A29A3245}" type="pres">
      <dgm:prSet presAssocID="{E046349C-A635-49A0-BE82-3760D1974713}" presName="parentTextBox" presStyleLbl="node1" presStyleIdx="0" presStyleCnt="4"/>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1" presStyleCnt="4"/>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2" presStyleCnt="4"/>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3" presStyleCnt="4"/>
      <dgm:spPr/>
      <dgm:t>
        <a:bodyPr/>
        <a:lstStyle/>
        <a:p>
          <a:endParaRPr lang="ru-RU"/>
        </a:p>
      </dgm:t>
    </dgm:pt>
  </dgm:ptLst>
  <dgm:cxnLst>
    <dgm:cxn modelId="{B8FC1AEC-57DE-4E12-90BC-911C894A681D}" type="presOf" srcId="{BCCAD9B2-BEDD-4641-938A-28DFFB44FD4E}" destId="{72AD99E6-D830-4CF3-9A50-3D7FFF02058B}" srcOrd="0" destOrd="0" presId="urn:microsoft.com/office/officeart/2005/8/layout/process4"/>
    <dgm:cxn modelId="{40B9252D-AEBC-42F5-9CE1-D2620AE496B5}" type="presOf" srcId="{D6514E58-CC19-427A-8CF4-E1C4BDF9939B}" destId="{B7B83355-CF27-41FE-83AB-105FC902D3BB}" srcOrd="0" destOrd="0" presId="urn:microsoft.com/office/officeart/2005/8/layout/process4"/>
    <dgm:cxn modelId="{324BF144-190D-4124-BB96-E460BF012831}" srcId="{EC225409-EC3C-4FCC-9C6C-BEBBAB349619}" destId="{E046349C-A635-49A0-BE82-3760D1974713}" srcOrd="3" destOrd="0" parTransId="{52A0791E-33A7-47D5-A089-26BB6C2C5669}" sibTransId="{9EA82E02-D724-420A-A2B1-2D79429384BF}"/>
    <dgm:cxn modelId="{1FA89C46-F0EA-4B60-8FA1-350EEB4F2B01}" type="presOf" srcId="{E046349C-A635-49A0-BE82-3760D1974713}" destId="{BE9458E1-F20C-4626-8E04-7E08A29A3245}" srcOrd="0" destOrd="0" presId="urn:microsoft.com/office/officeart/2005/8/layout/process4"/>
    <dgm:cxn modelId="{0C5E183D-EC15-4409-9FB4-EF4DA7C5DB1B}" type="presOf" srcId="{EC225409-EC3C-4FCC-9C6C-BEBBAB349619}" destId="{5B7506B0-D255-45D8-B948-399E5DC5A07C}" srcOrd="0" destOrd="0" presId="urn:microsoft.com/office/officeart/2005/8/layout/process4"/>
    <dgm:cxn modelId="{CEC73A93-66E5-4034-A11E-15222D62C7CC}" type="presOf" srcId="{3DE282F8-FB76-4B57-9CF8-ED13333ED262}" destId="{17894371-3896-42B7-8C05-B5288B90F04F}" srcOrd="0" destOrd="0" presId="urn:microsoft.com/office/officeart/2005/8/layout/process4"/>
    <dgm:cxn modelId="{B23F594F-D06D-4C18-9874-0917D9C5BE6E}" srcId="{EC225409-EC3C-4FCC-9C6C-BEBBAB349619}" destId="{BCCAD9B2-BEDD-4641-938A-28DFFB44FD4E}" srcOrd="2" destOrd="0" parTransId="{57CD9A41-854B-4D23-AD71-F0607F1E4A27}" sibTransId="{150F944E-FAF5-42D8-9767-358960755D77}"/>
    <dgm:cxn modelId="{75F9F9F5-D37A-47B9-8FA4-5116A6D5E208}" srcId="{EC225409-EC3C-4FCC-9C6C-BEBBAB349619}" destId="{3DE282F8-FB76-4B57-9CF8-ED13333ED262}" srcOrd="0" destOrd="0" parTransId="{F0CA9BCE-F908-4F07-9C31-86FE11271C37}" sibTransId="{79CE2696-B594-4F92-B3F6-F1CE514467F3}"/>
    <dgm:cxn modelId="{E74A8C3B-2AE9-424F-AB6F-DF7A05A435CD}" srcId="{EC225409-EC3C-4FCC-9C6C-BEBBAB349619}" destId="{D6514E58-CC19-427A-8CF4-E1C4BDF9939B}" srcOrd="1" destOrd="0" parTransId="{10F9F1B4-E94B-4B7B-8291-021966E6D594}" sibTransId="{E5E1319D-5BFD-40D0-BB73-5BA74347BA36}"/>
    <dgm:cxn modelId="{8241FA34-5ED3-4F05-AA0D-A01D68DD1710}" type="presParOf" srcId="{5B7506B0-D255-45D8-B948-399E5DC5A07C}" destId="{FBEBFDF5-FC4B-43D7-A7D7-47F09DA5F499}" srcOrd="0" destOrd="0" presId="urn:microsoft.com/office/officeart/2005/8/layout/process4"/>
    <dgm:cxn modelId="{BE750860-F1C0-4FE4-BEBF-85797B89ADBF}" type="presParOf" srcId="{FBEBFDF5-FC4B-43D7-A7D7-47F09DA5F499}" destId="{BE9458E1-F20C-4626-8E04-7E08A29A3245}" srcOrd="0" destOrd="0" presId="urn:microsoft.com/office/officeart/2005/8/layout/process4"/>
    <dgm:cxn modelId="{025F8D0A-F800-40AA-8ACE-048C68B0CD25}" type="presParOf" srcId="{5B7506B0-D255-45D8-B948-399E5DC5A07C}" destId="{39A5101D-1BFB-483F-B265-7D1C27813CFD}" srcOrd="1" destOrd="0" presId="urn:microsoft.com/office/officeart/2005/8/layout/process4"/>
    <dgm:cxn modelId="{FBDDB1F8-6569-420F-B403-2BF5A6A71557}" type="presParOf" srcId="{5B7506B0-D255-45D8-B948-399E5DC5A07C}" destId="{0EC8BF35-297F-41EC-8972-9A839B877C91}" srcOrd="2" destOrd="0" presId="urn:microsoft.com/office/officeart/2005/8/layout/process4"/>
    <dgm:cxn modelId="{4D804053-5575-4A96-8325-99DDB9298D0A}" type="presParOf" srcId="{0EC8BF35-297F-41EC-8972-9A839B877C91}" destId="{72AD99E6-D830-4CF3-9A50-3D7FFF02058B}" srcOrd="0" destOrd="0" presId="urn:microsoft.com/office/officeart/2005/8/layout/process4"/>
    <dgm:cxn modelId="{7458EDAB-681E-43F2-88E9-6FAE0BAC86D3}" type="presParOf" srcId="{5B7506B0-D255-45D8-B948-399E5DC5A07C}" destId="{9BC92B37-5B1D-453B-834A-2901C906C3C7}" srcOrd="3" destOrd="0" presId="urn:microsoft.com/office/officeart/2005/8/layout/process4"/>
    <dgm:cxn modelId="{98E1A722-B1BE-4F64-AA20-182DF88E670A}" type="presParOf" srcId="{5B7506B0-D255-45D8-B948-399E5DC5A07C}" destId="{AF8818D5-8689-49EF-9547-0998E520ED5A}" srcOrd="4" destOrd="0" presId="urn:microsoft.com/office/officeart/2005/8/layout/process4"/>
    <dgm:cxn modelId="{1C5A108E-4804-4690-834A-679EBA553314}" type="presParOf" srcId="{AF8818D5-8689-49EF-9547-0998E520ED5A}" destId="{B7B83355-CF27-41FE-83AB-105FC902D3BB}" srcOrd="0" destOrd="0" presId="urn:microsoft.com/office/officeart/2005/8/layout/process4"/>
    <dgm:cxn modelId="{16DE75A3-AD31-49C6-85B7-E6CA00F2CC14}" type="presParOf" srcId="{5B7506B0-D255-45D8-B948-399E5DC5A07C}" destId="{110020FA-3387-4965-A722-99D46F417302}" srcOrd="5" destOrd="0" presId="urn:microsoft.com/office/officeart/2005/8/layout/process4"/>
    <dgm:cxn modelId="{B061EFC4-3206-43BD-A99B-43517239EB79}" type="presParOf" srcId="{5B7506B0-D255-45D8-B948-399E5DC5A07C}" destId="{48F6B13E-817D-4713-99B3-37B13D5AC549}" srcOrd="6" destOrd="0" presId="urn:microsoft.com/office/officeart/2005/8/layout/process4"/>
    <dgm:cxn modelId="{DA1FD365-EA98-41B8-AD92-8CC7C329B2C9}" type="presParOf" srcId="{48F6B13E-817D-4713-99B3-37B13D5AC549}" destId="{17894371-3896-42B7-8C05-B5288B90F04F}" srcOrd="0" destOrd="0" presId="urn:microsoft.com/office/officeart/2005/8/layout/process4"/>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dgm:spPr/>
      <dgm:t>
        <a:bodyPr/>
        <a:lstStyle/>
        <a:p>
          <a:r>
            <a:rPr lang="ru-RU" dirty="0" smtClean="0"/>
            <a:t>Вступление. Рассуждение о смысле высказывания</a:t>
          </a:r>
          <a:endParaRPr lang="ru-RU" dirty="0"/>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dgm:spPr/>
      <dgm:t>
        <a:bodyPr/>
        <a:lstStyle/>
        <a:p>
          <a:r>
            <a:rPr lang="ru-RU" dirty="0" smtClean="0"/>
            <a:t>Первый пример и его роль в тексте</a:t>
          </a:r>
          <a:endParaRPr lang="ru-RU" dirty="0"/>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dgm:spPr/>
      <dgm:t>
        <a:bodyPr/>
        <a:lstStyle/>
        <a:p>
          <a:r>
            <a:rPr lang="ru-RU" dirty="0" smtClean="0"/>
            <a:t>Вывод</a:t>
          </a:r>
          <a:endParaRPr lang="ru-RU" dirty="0"/>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dgm:spPr/>
      <dgm:t>
        <a:bodyPr/>
        <a:lstStyle/>
        <a:p>
          <a:r>
            <a:rPr lang="ru-RU" dirty="0" smtClean="0"/>
            <a:t>Второй  пример и его роль в тексте</a:t>
          </a:r>
          <a:endParaRPr lang="ru-RU" dirty="0"/>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FBEBFDF5-FC4B-43D7-A7D7-47F09DA5F499}" type="pres">
      <dgm:prSet presAssocID="{E046349C-A635-49A0-BE82-3760D1974713}" presName="boxAndChildren" presStyleCnt="0"/>
      <dgm:spPr/>
      <dgm:t>
        <a:bodyPr/>
        <a:lstStyle/>
        <a:p>
          <a:endParaRPr lang="ru-RU"/>
        </a:p>
      </dgm:t>
    </dgm:pt>
    <dgm:pt modelId="{BE9458E1-F20C-4626-8E04-7E08A29A3245}" type="pres">
      <dgm:prSet presAssocID="{E046349C-A635-49A0-BE82-3760D1974713}" presName="parentTextBox" presStyleLbl="node1" presStyleIdx="0" presStyleCnt="4"/>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1" presStyleCnt="4"/>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2" presStyleCnt="4"/>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3" presStyleCnt="4"/>
      <dgm:spPr/>
      <dgm:t>
        <a:bodyPr/>
        <a:lstStyle/>
        <a:p>
          <a:endParaRPr lang="ru-RU"/>
        </a:p>
      </dgm:t>
    </dgm:pt>
  </dgm:ptLst>
  <dgm:cxnLst>
    <dgm:cxn modelId="{4B98E471-BA41-4C62-B4ED-4F0CCB861C4E}" type="presOf" srcId="{E046349C-A635-49A0-BE82-3760D1974713}" destId="{BE9458E1-F20C-4626-8E04-7E08A29A3245}" srcOrd="0" destOrd="0" presId="urn:microsoft.com/office/officeart/2005/8/layout/process4"/>
    <dgm:cxn modelId="{633B3659-7B91-4C3E-84B8-173D01645E71}" type="presOf" srcId="{3DE282F8-FB76-4B57-9CF8-ED13333ED262}" destId="{17894371-3896-42B7-8C05-B5288B90F04F}" srcOrd="0" destOrd="0" presId="urn:microsoft.com/office/officeart/2005/8/layout/process4"/>
    <dgm:cxn modelId="{61F45542-F99A-47D7-8D29-2B30766EF6CB}" type="presOf" srcId="{EC225409-EC3C-4FCC-9C6C-BEBBAB349619}" destId="{5B7506B0-D255-45D8-B948-399E5DC5A07C}" srcOrd="0" destOrd="0" presId="urn:microsoft.com/office/officeart/2005/8/layout/process4"/>
    <dgm:cxn modelId="{51099C4E-7669-43BA-8A2F-54699085B4DB}" type="presOf" srcId="{D6514E58-CC19-427A-8CF4-E1C4BDF9939B}" destId="{B7B83355-CF27-41FE-83AB-105FC902D3BB}" srcOrd="0" destOrd="0" presId="urn:microsoft.com/office/officeart/2005/8/layout/process4"/>
    <dgm:cxn modelId="{324BF144-190D-4124-BB96-E460BF012831}" srcId="{EC225409-EC3C-4FCC-9C6C-BEBBAB349619}" destId="{E046349C-A635-49A0-BE82-3760D1974713}" srcOrd="3" destOrd="0" parTransId="{52A0791E-33A7-47D5-A089-26BB6C2C5669}" sibTransId="{9EA82E02-D724-420A-A2B1-2D79429384BF}"/>
    <dgm:cxn modelId="{EC4E5A49-48F7-4C0E-BB24-85857A292F7B}" type="presOf" srcId="{BCCAD9B2-BEDD-4641-938A-28DFFB44FD4E}" destId="{72AD99E6-D830-4CF3-9A50-3D7FFF02058B}" srcOrd="0" destOrd="0" presId="urn:microsoft.com/office/officeart/2005/8/layout/process4"/>
    <dgm:cxn modelId="{B23F594F-D06D-4C18-9874-0917D9C5BE6E}" srcId="{EC225409-EC3C-4FCC-9C6C-BEBBAB349619}" destId="{BCCAD9B2-BEDD-4641-938A-28DFFB44FD4E}" srcOrd="2" destOrd="0" parTransId="{57CD9A41-854B-4D23-AD71-F0607F1E4A27}" sibTransId="{150F944E-FAF5-42D8-9767-358960755D77}"/>
    <dgm:cxn modelId="{75F9F9F5-D37A-47B9-8FA4-5116A6D5E208}" srcId="{EC225409-EC3C-4FCC-9C6C-BEBBAB349619}" destId="{3DE282F8-FB76-4B57-9CF8-ED13333ED262}" srcOrd="0" destOrd="0" parTransId="{F0CA9BCE-F908-4F07-9C31-86FE11271C37}" sibTransId="{79CE2696-B594-4F92-B3F6-F1CE514467F3}"/>
    <dgm:cxn modelId="{E74A8C3B-2AE9-424F-AB6F-DF7A05A435CD}" srcId="{EC225409-EC3C-4FCC-9C6C-BEBBAB349619}" destId="{D6514E58-CC19-427A-8CF4-E1C4BDF9939B}" srcOrd="1" destOrd="0" parTransId="{10F9F1B4-E94B-4B7B-8291-021966E6D594}" sibTransId="{E5E1319D-5BFD-40D0-BB73-5BA74347BA36}"/>
    <dgm:cxn modelId="{D66F6668-5607-4F74-8866-79847A20EA61}" type="presParOf" srcId="{5B7506B0-D255-45D8-B948-399E5DC5A07C}" destId="{FBEBFDF5-FC4B-43D7-A7D7-47F09DA5F499}" srcOrd="0" destOrd="0" presId="urn:microsoft.com/office/officeart/2005/8/layout/process4"/>
    <dgm:cxn modelId="{2263617E-B9F6-445B-BE42-403D9B67987F}" type="presParOf" srcId="{FBEBFDF5-FC4B-43D7-A7D7-47F09DA5F499}" destId="{BE9458E1-F20C-4626-8E04-7E08A29A3245}" srcOrd="0" destOrd="0" presId="urn:microsoft.com/office/officeart/2005/8/layout/process4"/>
    <dgm:cxn modelId="{D4351B69-AFEA-41CF-A50B-36DE57DC03F5}" type="presParOf" srcId="{5B7506B0-D255-45D8-B948-399E5DC5A07C}" destId="{39A5101D-1BFB-483F-B265-7D1C27813CFD}" srcOrd="1" destOrd="0" presId="urn:microsoft.com/office/officeart/2005/8/layout/process4"/>
    <dgm:cxn modelId="{AB67608A-5FFE-4270-903A-3234C4B67DA6}" type="presParOf" srcId="{5B7506B0-D255-45D8-B948-399E5DC5A07C}" destId="{0EC8BF35-297F-41EC-8972-9A839B877C91}" srcOrd="2" destOrd="0" presId="urn:microsoft.com/office/officeart/2005/8/layout/process4"/>
    <dgm:cxn modelId="{5B17F836-AAE8-4024-A329-9F18C62EFCE1}" type="presParOf" srcId="{0EC8BF35-297F-41EC-8972-9A839B877C91}" destId="{72AD99E6-D830-4CF3-9A50-3D7FFF02058B}" srcOrd="0" destOrd="0" presId="urn:microsoft.com/office/officeart/2005/8/layout/process4"/>
    <dgm:cxn modelId="{B861A8D0-F905-47B0-B91E-EC9D306FCFA1}" type="presParOf" srcId="{5B7506B0-D255-45D8-B948-399E5DC5A07C}" destId="{9BC92B37-5B1D-453B-834A-2901C906C3C7}" srcOrd="3" destOrd="0" presId="urn:microsoft.com/office/officeart/2005/8/layout/process4"/>
    <dgm:cxn modelId="{1A8E6C70-3DAB-4B12-952E-2AD0B56AA08B}" type="presParOf" srcId="{5B7506B0-D255-45D8-B948-399E5DC5A07C}" destId="{AF8818D5-8689-49EF-9547-0998E520ED5A}" srcOrd="4" destOrd="0" presId="urn:microsoft.com/office/officeart/2005/8/layout/process4"/>
    <dgm:cxn modelId="{15579814-F5D5-4BF6-A639-FF965F797290}" type="presParOf" srcId="{AF8818D5-8689-49EF-9547-0998E520ED5A}" destId="{B7B83355-CF27-41FE-83AB-105FC902D3BB}" srcOrd="0" destOrd="0" presId="urn:microsoft.com/office/officeart/2005/8/layout/process4"/>
    <dgm:cxn modelId="{51833266-F321-4340-B7DD-38C34F9148F2}" type="presParOf" srcId="{5B7506B0-D255-45D8-B948-399E5DC5A07C}" destId="{110020FA-3387-4965-A722-99D46F417302}" srcOrd="5" destOrd="0" presId="urn:microsoft.com/office/officeart/2005/8/layout/process4"/>
    <dgm:cxn modelId="{FB722AB4-782F-4813-9C37-118595C0AC7B}" type="presParOf" srcId="{5B7506B0-D255-45D8-B948-399E5DC5A07C}" destId="{48F6B13E-817D-4713-99B3-37B13D5AC549}" srcOrd="6" destOrd="0" presId="urn:microsoft.com/office/officeart/2005/8/layout/process4"/>
    <dgm:cxn modelId="{F25FAEAF-2DD8-4BC2-921F-A433E0462B9D}" type="presParOf" srcId="{48F6B13E-817D-4713-99B3-37B13D5AC549}" destId="{17894371-3896-42B7-8C05-B5288B90F04F}" srcOrd="0" destOrd="0" presId="urn:microsoft.com/office/officeart/2005/8/layout/process4"/>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EC225409-EC3C-4FCC-9C6C-BEBBAB349619}" type="doc">
      <dgm:prSet loTypeId="urn:microsoft.com/office/officeart/2005/8/layout/process4" loCatId="list" qsTypeId="urn:microsoft.com/office/officeart/2005/8/quickstyle/3d3" qsCatId="3D" csTypeId="urn:microsoft.com/office/officeart/2005/8/colors/accent0_3" csCatId="mainScheme" phldr="1"/>
      <dgm:spPr/>
      <dgm:t>
        <a:bodyPr/>
        <a:lstStyle/>
        <a:p>
          <a:endParaRPr lang="ru-RU"/>
        </a:p>
      </dgm:t>
    </dgm:pt>
    <dgm:pt modelId="{3DE282F8-FB76-4B57-9CF8-ED13333ED262}">
      <dgm:prSet phldrT="[Текст]"/>
      <dgm:spPr/>
      <dgm:t>
        <a:bodyPr/>
        <a:lstStyle/>
        <a:p>
          <a:r>
            <a:rPr lang="ru-RU" dirty="0" smtClean="0"/>
            <a:t> Шаг 1. Внимательно читаю высказывание</a:t>
          </a:r>
          <a:endParaRPr lang="ru-RU" dirty="0"/>
        </a:p>
      </dgm:t>
    </dgm:pt>
    <dgm:pt modelId="{F0CA9BCE-F908-4F07-9C31-86FE11271C37}" type="parTrans" cxnId="{75F9F9F5-D37A-47B9-8FA4-5116A6D5E208}">
      <dgm:prSet/>
      <dgm:spPr/>
      <dgm:t>
        <a:bodyPr/>
        <a:lstStyle/>
        <a:p>
          <a:endParaRPr lang="ru-RU"/>
        </a:p>
      </dgm:t>
    </dgm:pt>
    <dgm:pt modelId="{79CE2696-B594-4F92-B3F6-F1CE514467F3}" type="sibTrans" cxnId="{75F9F9F5-D37A-47B9-8FA4-5116A6D5E208}">
      <dgm:prSet/>
      <dgm:spPr/>
      <dgm:t>
        <a:bodyPr/>
        <a:lstStyle/>
        <a:p>
          <a:endParaRPr lang="ru-RU"/>
        </a:p>
      </dgm:t>
    </dgm:pt>
    <dgm:pt modelId="{D6514E58-CC19-427A-8CF4-E1C4BDF9939B}">
      <dgm:prSet phldrT="[Текст]"/>
      <dgm:spPr/>
      <dgm:t>
        <a:bodyPr/>
        <a:lstStyle/>
        <a:p>
          <a:r>
            <a:rPr lang="ru-RU" dirty="0" smtClean="0"/>
            <a:t> Шаг 2. Выделяю в нём слова, связанные с лингвистикой</a:t>
          </a:r>
          <a:endParaRPr lang="ru-RU" dirty="0"/>
        </a:p>
      </dgm:t>
    </dgm:pt>
    <dgm:pt modelId="{10F9F1B4-E94B-4B7B-8291-021966E6D594}" type="parTrans" cxnId="{E74A8C3B-2AE9-424F-AB6F-DF7A05A435CD}">
      <dgm:prSet/>
      <dgm:spPr/>
      <dgm:t>
        <a:bodyPr/>
        <a:lstStyle/>
        <a:p>
          <a:endParaRPr lang="ru-RU"/>
        </a:p>
      </dgm:t>
    </dgm:pt>
    <dgm:pt modelId="{E5E1319D-5BFD-40D0-BB73-5BA74347BA36}" type="sibTrans" cxnId="{E74A8C3B-2AE9-424F-AB6F-DF7A05A435CD}">
      <dgm:prSet/>
      <dgm:spPr/>
      <dgm:t>
        <a:bodyPr/>
        <a:lstStyle/>
        <a:p>
          <a:endParaRPr lang="ru-RU"/>
        </a:p>
      </dgm:t>
    </dgm:pt>
    <dgm:pt modelId="{E046349C-A635-49A0-BE82-3760D1974713}">
      <dgm:prSet phldrT="[Текст]"/>
      <dgm:spPr/>
      <dgm:t>
        <a:bodyPr/>
        <a:lstStyle/>
        <a:p>
          <a:r>
            <a:rPr lang="ru-RU" dirty="0" smtClean="0"/>
            <a:t> Шаг 4. Пишу вступление</a:t>
          </a:r>
          <a:endParaRPr lang="ru-RU" dirty="0"/>
        </a:p>
      </dgm:t>
    </dgm:pt>
    <dgm:pt modelId="{52A0791E-33A7-47D5-A089-26BB6C2C5669}" type="parTrans" cxnId="{324BF144-190D-4124-BB96-E460BF012831}">
      <dgm:prSet/>
      <dgm:spPr/>
      <dgm:t>
        <a:bodyPr/>
        <a:lstStyle/>
        <a:p>
          <a:endParaRPr lang="ru-RU"/>
        </a:p>
      </dgm:t>
    </dgm:pt>
    <dgm:pt modelId="{9EA82E02-D724-420A-A2B1-2D79429384BF}" type="sibTrans" cxnId="{324BF144-190D-4124-BB96-E460BF012831}">
      <dgm:prSet/>
      <dgm:spPr/>
      <dgm:t>
        <a:bodyPr/>
        <a:lstStyle/>
        <a:p>
          <a:endParaRPr lang="ru-RU"/>
        </a:p>
      </dgm:t>
    </dgm:pt>
    <dgm:pt modelId="{BCCAD9B2-BEDD-4641-938A-28DFFB44FD4E}">
      <dgm:prSet/>
      <dgm:spPr/>
      <dgm:t>
        <a:bodyPr/>
        <a:lstStyle/>
        <a:p>
          <a:r>
            <a:rPr lang="ru-RU" dirty="0" smtClean="0"/>
            <a:t>   Шаг 3. Перечитываю текст</a:t>
          </a:r>
          <a:endParaRPr lang="ru-RU" dirty="0"/>
        </a:p>
      </dgm:t>
    </dgm:pt>
    <dgm:pt modelId="{57CD9A41-854B-4D23-AD71-F0607F1E4A27}" type="parTrans" cxnId="{B23F594F-D06D-4C18-9874-0917D9C5BE6E}">
      <dgm:prSet/>
      <dgm:spPr/>
      <dgm:t>
        <a:bodyPr/>
        <a:lstStyle/>
        <a:p>
          <a:endParaRPr lang="ru-RU"/>
        </a:p>
      </dgm:t>
    </dgm:pt>
    <dgm:pt modelId="{150F944E-FAF5-42D8-9767-358960755D77}" type="sibTrans" cxnId="{B23F594F-D06D-4C18-9874-0917D9C5BE6E}">
      <dgm:prSet/>
      <dgm:spPr/>
      <dgm:t>
        <a:bodyPr/>
        <a:lstStyle/>
        <a:p>
          <a:endParaRPr lang="ru-RU"/>
        </a:p>
      </dgm:t>
    </dgm:pt>
    <dgm:pt modelId="{687EEB04-D7CE-4843-BDC7-CCE2C462868A}">
      <dgm:prSet/>
      <dgm:spPr/>
      <dgm:t>
        <a:bodyPr/>
        <a:lstStyle/>
        <a:p>
          <a:r>
            <a:rPr lang="ru-RU" dirty="0" smtClean="0"/>
            <a:t>Шаг 5. Пишу основную часть</a:t>
          </a:r>
          <a:endParaRPr lang="ru-RU" dirty="0"/>
        </a:p>
      </dgm:t>
    </dgm:pt>
    <dgm:pt modelId="{60C55987-AF2C-4B91-B592-D9DD6E865B28}" type="parTrans" cxnId="{ED63294B-C3D4-4CF6-9BEF-1E5EF34935E1}">
      <dgm:prSet/>
      <dgm:spPr/>
    </dgm:pt>
    <dgm:pt modelId="{D07A56FA-5CAC-4CD3-8877-E511BED171D4}" type="sibTrans" cxnId="{ED63294B-C3D4-4CF6-9BEF-1E5EF34935E1}">
      <dgm:prSet/>
      <dgm:spPr/>
    </dgm:pt>
    <dgm:pt modelId="{2C98C153-9D83-49D6-8DEE-33C73F4BA772}">
      <dgm:prSet/>
      <dgm:spPr/>
      <dgm:t>
        <a:bodyPr/>
        <a:lstStyle/>
        <a:p>
          <a:r>
            <a:rPr lang="ru-RU" dirty="0" smtClean="0"/>
            <a:t>Шаг 6. Пишу заключение</a:t>
          </a:r>
          <a:endParaRPr lang="ru-RU" dirty="0"/>
        </a:p>
      </dgm:t>
    </dgm:pt>
    <dgm:pt modelId="{907BEEFD-5A99-48DB-A7B7-167018263CD5}" type="parTrans" cxnId="{29905783-EACB-4B76-B9A4-6C3D02A4C0E6}">
      <dgm:prSet/>
      <dgm:spPr/>
    </dgm:pt>
    <dgm:pt modelId="{C83A36FE-EEBE-41B4-8D46-79F198C202EE}" type="sibTrans" cxnId="{29905783-EACB-4B76-B9A4-6C3D02A4C0E6}">
      <dgm:prSet/>
      <dgm:spPr/>
    </dgm:pt>
    <dgm:pt modelId="{5B7506B0-D255-45D8-B948-399E5DC5A07C}" type="pres">
      <dgm:prSet presAssocID="{EC225409-EC3C-4FCC-9C6C-BEBBAB349619}" presName="Name0" presStyleCnt="0">
        <dgm:presLayoutVars>
          <dgm:dir/>
          <dgm:animLvl val="lvl"/>
          <dgm:resizeHandles val="exact"/>
        </dgm:presLayoutVars>
      </dgm:prSet>
      <dgm:spPr/>
      <dgm:t>
        <a:bodyPr/>
        <a:lstStyle/>
        <a:p>
          <a:endParaRPr lang="ru-RU"/>
        </a:p>
      </dgm:t>
    </dgm:pt>
    <dgm:pt modelId="{CE28208D-DC22-4AC6-89CA-3F12B4C35D8A}" type="pres">
      <dgm:prSet presAssocID="{2C98C153-9D83-49D6-8DEE-33C73F4BA772}" presName="boxAndChildren" presStyleCnt="0"/>
      <dgm:spPr/>
    </dgm:pt>
    <dgm:pt modelId="{61E2FF87-BE7E-4EE8-9B17-929B74B1E153}" type="pres">
      <dgm:prSet presAssocID="{2C98C153-9D83-49D6-8DEE-33C73F4BA772}" presName="parentTextBox" presStyleLbl="node1" presStyleIdx="0" presStyleCnt="6"/>
      <dgm:spPr/>
      <dgm:t>
        <a:bodyPr/>
        <a:lstStyle/>
        <a:p>
          <a:endParaRPr lang="ru-RU"/>
        </a:p>
      </dgm:t>
    </dgm:pt>
    <dgm:pt modelId="{46579016-F439-46EC-9227-DCA74674BE72}" type="pres">
      <dgm:prSet presAssocID="{D07A56FA-5CAC-4CD3-8877-E511BED171D4}" presName="sp" presStyleCnt="0"/>
      <dgm:spPr/>
    </dgm:pt>
    <dgm:pt modelId="{EE67D004-4EE3-40DB-AC64-953830A179B8}" type="pres">
      <dgm:prSet presAssocID="{687EEB04-D7CE-4843-BDC7-CCE2C462868A}" presName="arrowAndChildren" presStyleCnt="0"/>
      <dgm:spPr/>
    </dgm:pt>
    <dgm:pt modelId="{466A0DBF-EA57-44FB-9E56-DF3F8DFB08EC}" type="pres">
      <dgm:prSet presAssocID="{687EEB04-D7CE-4843-BDC7-CCE2C462868A}" presName="parentTextArrow" presStyleLbl="node1" presStyleIdx="1" presStyleCnt="6"/>
      <dgm:spPr/>
      <dgm:t>
        <a:bodyPr/>
        <a:lstStyle/>
        <a:p>
          <a:endParaRPr lang="ru-RU"/>
        </a:p>
      </dgm:t>
    </dgm:pt>
    <dgm:pt modelId="{0F5E4D82-ABA7-41B0-9C13-438A94FE19B2}" type="pres">
      <dgm:prSet presAssocID="{9EA82E02-D724-420A-A2B1-2D79429384BF}" presName="sp" presStyleCnt="0"/>
      <dgm:spPr/>
    </dgm:pt>
    <dgm:pt modelId="{C3A51BAE-E80E-43AF-B00A-2E0380E1D899}" type="pres">
      <dgm:prSet presAssocID="{E046349C-A635-49A0-BE82-3760D1974713}" presName="arrowAndChildren" presStyleCnt="0"/>
      <dgm:spPr/>
    </dgm:pt>
    <dgm:pt modelId="{0341F72A-813E-4BDF-A215-18411749D734}" type="pres">
      <dgm:prSet presAssocID="{E046349C-A635-49A0-BE82-3760D1974713}" presName="parentTextArrow" presStyleLbl="node1" presStyleIdx="2" presStyleCnt="6"/>
      <dgm:spPr/>
      <dgm:t>
        <a:bodyPr/>
        <a:lstStyle/>
        <a:p>
          <a:endParaRPr lang="ru-RU"/>
        </a:p>
      </dgm:t>
    </dgm:pt>
    <dgm:pt modelId="{39A5101D-1BFB-483F-B265-7D1C27813CFD}" type="pres">
      <dgm:prSet presAssocID="{150F944E-FAF5-42D8-9767-358960755D77}" presName="sp" presStyleCnt="0"/>
      <dgm:spPr/>
      <dgm:t>
        <a:bodyPr/>
        <a:lstStyle/>
        <a:p>
          <a:endParaRPr lang="ru-RU"/>
        </a:p>
      </dgm:t>
    </dgm:pt>
    <dgm:pt modelId="{0EC8BF35-297F-41EC-8972-9A839B877C91}" type="pres">
      <dgm:prSet presAssocID="{BCCAD9B2-BEDD-4641-938A-28DFFB44FD4E}" presName="arrowAndChildren" presStyleCnt="0"/>
      <dgm:spPr/>
      <dgm:t>
        <a:bodyPr/>
        <a:lstStyle/>
        <a:p>
          <a:endParaRPr lang="ru-RU"/>
        </a:p>
      </dgm:t>
    </dgm:pt>
    <dgm:pt modelId="{72AD99E6-D830-4CF3-9A50-3D7FFF02058B}" type="pres">
      <dgm:prSet presAssocID="{BCCAD9B2-BEDD-4641-938A-28DFFB44FD4E}" presName="parentTextArrow" presStyleLbl="node1" presStyleIdx="3" presStyleCnt="6"/>
      <dgm:spPr/>
      <dgm:t>
        <a:bodyPr/>
        <a:lstStyle/>
        <a:p>
          <a:endParaRPr lang="ru-RU"/>
        </a:p>
      </dgm:t>
    </dgm:pt>
    <dgm:pt modelId="{9BC92B37-5B1D-453B-834A-2901C906C3C7}" type="pres">
      <dgm:prSet presAssocID="{E5E1319D-5BFD-40D0-BB73-5BA74347BA36}" presName="sp" presStyleCnt="0"/>
      <dgm:spPr/>
      <dgm:t>
        <a:bodyPr/>
        <a:lstStyle/>
        <a:p>
          <a:endParaRPr lang="ru-RU"/>
        </a:p>
      </dgm:t>
    </dgm:pt>
    <dgm:pt modelId="{AF8818D5-8689-49EF-9547-0998E520ED5A}" type="pres">
      <dgm:prSet presAssocID="{D6514E58-CC19-427A-8CF4-E1C4BDF9939B}" presName="arrowAndChildren" presStyleCnt="0"/>
      <dgm:spPr/>
      <dgm:t>
        <a:bodyPr/>
        <a:lstStyle/>
        <a:p>
          <a:endParaRPr lang="ru-RU"/>
        </a:p>
      </dgm:t>
    </dgm:pt>
    <dgm:pt modelId="{B7B83355-CF27-41FE-83AB-105FC902D3BB}" type="pres">
      <dgm:prSet presAssocID="{D6514E58-CC19-427A-8CF4-E1C4BDF9939B}" presName="parentTextArrow" presStyleLbl="node1" presStyleIdx="4" presStyleCnt="6"/>
      <dgm:spPr/>
      <dgm:t>
        <a:bodyPr/>
        <a:lstStyle/>
        <a:p>
          <a:endParaRPr lang="ru-RU"/>
        </a:p>
      </dgm:t>
    </dgm:pt>
    <dgm:pt modelId="{110020FA-3387-4965-A722-99D46F417302}" type="pres">
      <dgm:prSet presAssocID="{79CE2696-B594-4F92-B3F6-F1CE514467F3}" presName="sp" presStyleCnt="0"/>
      <dgm:spPr/>
      <dgm:t>
        <a:bodyPr/>
        <a:lstStyle/>
        <a:p>
          <a:endParaRPr lang="ru-RU"/>
        </a:p>
      </dgm:t>
    </dgm:pt>
    <dgm:pt modelId="{48F6B13E-817D-4713-99B3-37B13D5AC549}" type="pres">
      <dgm:prSet presAssocID="{3DE282F8-FB76-4B57-9CF8-ED13333ED262}" presName="arrowAndChildren" presStyleCnt="0"/>
      <dgm:spPr/>
      <dgm:t>
        <a:bodyPr/>
        <a:lstStyle/>
        <a:p>
          <a:endParaRPr lang="ru-RU"/>
        </a:p>
      </dgm:t>
    </dgm:pt>
    <dgm:pt modelId="{17894371-3896-42B7-8C05-B5288B90F04F}" type="pres">
      <dgm:prSet presAssocID="{3DE282F8-FB76-4B57-9CF8-ED13333ED262}" presName="parentTextArrow" presStyleLbl="node1" presStyleIdx="5" presStyleCnt="6"/>
      <dgm:spPr/>
      <dgm:t>
        <a:bodyPr/>
        <a:lstStyle/>
        <a:p>
          <a:endParaRPr lang="ru-RU"/>
        </a:p>
      </dgm:t>
    </dgm:pt>
  </dgm:ptLst>
  <dgm:cxnLst>
    <dgm:cxn modelId="{0DBB2EC2-23AB-4540-9FE6-B24AB55CD72C}" type="presOf" srcId="{E046349C-A635-49A0-BE82-3760D1974713}" destId="{0341F72A-813E-4BDF-A215-18411749D734}" srcOrd="0" destOrd="0" presId="urn:microsoft.com/office/officeart/2005/8/layout/process4"/>
    <dgm:cxn modelId="{E74A8C3B-2AE9-424F-AB6F-DF7A05A435CD}" srcId="{EC225409-EC3C-4FCC-9C6C-BEBBAB349619}" destId="{D6514E58-CC19-427A-8CF4-E1C4BDF9939B}" srcOrd="1" destOrd="0" parTransId="{10F9F1B4-E94B-4B7B-8291-021966E6D594}" sibTransId="{E5E1319D-5BFD-40D0-BB73-5BA74347BA36}"/>
    <dgm:cxn modelId="{1ACCADDC-57BA-457B-8F16-588D1D1A1760}" type="presOf" srcId="{D6514E58-CC19-427A-8CF4-E1C4BDF9939B}" destId="{B7B83355-CF27-41FE-83AB-105FC902D3BB}" srcOrd="0" destOrd="0" presId="urn:microsoft.com/office/officeart/2005/8/layout/process4"/>
    <dgm:cxn modelId="{0211889F-F1E5-4386-B678-4F45A74E2686}" type="presOf" srcId="{EC225409-EC3C-4FCC-9C6C-BEBBAB349619}" destId="{5B7506B0-D255-45D8-B948-399E5DC5A07C}" srcOrd="0" destOrd="0" presId="urn:microsoft.com/office/officeart/2005/8/layout/process4"/>
    <dgm:cxn modelId="{E59F8829-87C9-4B27-A671-64550AB31B17}" type="presOf" srcId="{687EEB04-D7CE-4843-BDC7-CCE2C462868A}" destId="{466A0DBF-EA57-44FB-9E56-DF3F8DFB08EC}" srcOrd="0" destOrd="0" presId="urn:microsoft.com/office/officeart/2005/8/layout/process4"/>
    <dgm:cxn modelId="{BEB3A470-821E-4543-A377-2B14D1507FE9}" type="presOf" srcId="{2C98C153-9D83-49D6-8DEE-33C73F4BA772}" destId="{61E2FF87-BE7E-4EE8-9B17-929B74B1E153}" srcOrd="0" destOrd="0" presId="urn:microsoft.com/office/officeart/2005/8/layout/process4"/>
    <dgm:cxn modelId="{DA6662C6-7E44-4020-8523-8950E3C9CAA8}" type="presOf" srcId="{3DE282F8-FB76-4B57-9CF8-ED13333ED262}" destId="{17894371-3896-42B7-8C05-B5288B90F04F}" srcOrd="0" destOrd="0" presId="urn:microsoft.com/office/officeart/2005/8/layout/process4"/>
    <dgm:cxn modelId="{29905783-EACB-4B76-B9A4-6C3D02A4C0E6}" srcId="{EC225409-EC3C-4FCC-9C6C-BEBBAB349619}" destId="{2C98C153-9D83-49D6-8DEE-33C73F4BA772}" srcOrd="5" destOrd="0" parTransId="{907BEEFD-5A99-48DB-A7B7-167018263CD5}" sibTransId="{C83A36FE-EEBE-41B4-8D46-79F198C202EE}"/>
    <dgm:cxn modelId="{75F9F9F5-D37A-47B9-8FA4-5116A6D5E208}" srcId="{EC225409-EC3C-4FCC-9C6C-BEBBAB349619}" destId="{3DE282F8-FB76-4B57-9CF8-ED13333ED262}" srcOrd="0" destOrd="0" parTransId="{F0CA9BCE-F908-4F07-9C31-86FE11271C37}" sibTransId="{79CE2696-B594-4F92-B3F6-F1CE514467F3}"/>
    <dgm:cxn modelId="{2399E8B1-37E0-49CF-96E5-537261B184CE}" type="presOf" srcId="{BCCAD9B2-BEDD-4641-938A-28DFFB44FD4E}" destId="{72AD99E6-D830-4CF3-9A50-3D7FFF02058B}" srcOrd="0" destOrd="0" presId="urn:microsoft.com/office/officeart/2005/8/layout/process4"/>
    <dgm:cxn modelId="{B23F594F-D06D-4C18-9874-0917D9C5BE6E}" srcId="{EC225409-EC3C-4FCC-9C6C-BEBBAB349619}" destId="{BCCAD9B2-BEDD-4641-938A-28DFFB44FD4E}" srcOrd="2" destOrd="0" parTransId="{57CD9A41-854B-4D23-AD71-F0607F1E4A27}" sibTransId="{150F944E-FAF5-42D8-9767-358960755D77}"/>
    <dgm:cxn modelId="{ED63294B-C3D4-4CF6-9BEF-1E5EF34935E1}" srcId="{EC225409-EC3C-4FCC-9C6C-BEBBAB349619}" destId="{687EEB04-D7CE-4843-BDC7-CCE2C462868A}" srcOrd="4" destOrd="0" parTransId="{60C55987-AF2C-4B91-B592-D9DD6E865B28}" sibTransId="{D07A56FA-5CAC-4CD3-8877-E511BED171D4}"/>
    <dgm:cxn modelId="{324BF144-190D-4124-BB96-E460BF012831}" srcId="{EC225409-EC3C-4FCC-9C6C-BEBBAB349619}" destId="{E046349C-A635-49A0-BE82-3760D1974713}" srcOrd="3" destOrd="0" parTransId="{52A0791E-33A7-47D5-A089-26BB6C2C5669}" sibTransId="{9EA82E02-D724-420A-A2B1-2D79429384BF}"/>
    <dgm:cxn modelId="{1986AB10-B56B-4D9E-8073-392729800B6C}" type="presParOf" srcId="{5B7506B0-D255-45D8-B948-399E5DC5A07C}" destId="{CE28208D-DC22-4AC6-89CA-3F12B4C35D8A}" srcOrd="0" destOrd="0" presId="urn:microsoft.com/office/officeart/2005/8/layout/process4"/>
    <dgm:cxn modelId="{AD703B69-DB1A-4ADA-AFF7-13F50A2F79F0}" type="presParOf" srcId="{CE28208D-DC22-4AC6-89CA-3F12B4C35D8A}" destId="{61E2FF87-BE7E-4EE8-9B17-929B74B1E153}" srcOrd="0" destOrd="0" presId="urn:microsoft.com/office/officeart/2005/8/layout/process4"/>
    <dgm:cxn modelId="{1062A799-580E-4EBD-B98D-0D12BBEF94A5}" type="presParOf" srcId="{5B7506B0-D255-45D8-B948-399E5DC5A07C}" destId="{46579016-F439-46EC-9227-DCA74674BE72}" srcOrd="1" destOrd="0" presId="urn:microsoft.com/office/officeart/2005/8/layout/process4"/>
    <dgm:cxn modelId="{557823C3-69DD-4389-969B-5EC03AFCD37F}" type="presParOf" srcId="{5B7506B0-D255-45D8-B948-399E5DC5A07C}" destId="{EE67D004-4EE3-40DB-AC64-953830A179B8}" srcOrd="2" destOrd="0" presId="urn:microsoft.com/office/officeart/2005/8/layout/process4"/>
    <dgm:cxn modelId="{38BFC516-29B4-4B9A-B636-DA94A9C042A6}" type="presParOf" srcId="{EE67D004-4EE3-40DB-AC64-953830A179B8}" destId="{466A0DBF-EA57-44FB-9E56-DF3F8DFB08EC}" srcOrd="0" destOrd="0" presId="urn:microsoft.com/office/officeart/2005/8/layout/process4"/>
    <dgm:cxn modelId="{C474BC07-C521-4B87-A76E-BA88B2AC878C}" type="presParOf" srcId="{5B7506B0-D255-45D8-B948-399E5DC5A07C}" destId="{0F5E4D82-ABA7-41B0-9C13-438A94FE19B2}" srcOrd="3" destOrd="0" presId="urn:microsoft.com/office/officeart/2005/8/layout/process4"/>
    <dgm:cxn modelId="{B98B9466-272E-4E05-9D92-8D3F040F6686}" type="presParOf" srcId="{5B7506B0-D255-45D8-B948-399E5DC5A07C}" destId="{C3A51BAE-E80E-43AF-B00A-2E0380E1D899}" srcOrd="4" destOrd="0" presId="urn:microsoft.com/office/officeart/2005/8/layout/process4"/>
    <dgm:cxn modelId="{36DEF59E-4218-4801-8CC0-4FF808E0EA78}" type="presParOf" srcId="{C3A51BAE-E80E-43AF-B00A-2E0380E1D899}" destId="{0341F72A-813E-4BDF-A215-18411749D734}" srcOrd="0" destOrd="0" presId="urn:microsoft.com/office/officeart/2005/8/layout/process4"/>
    <dgm:cxn modelId="{41659192-BAC2-4BEC-A7F2-6B62F6729425}" type="presParOf" srcId="{5B7506B0-D255-45D8-B948-399E5DC5A07C}" destId="{39A5101D-1BFB-483F-B265-7D1C27813CFD}" srcOrd="5" destOrd="0" presId="urn:microsoft.com/office/officeart/2005/8/layout/process4"/>
    <dgm:cxn modelId="{44DB1FC7-BB5C-48F7-9499-EA4E153DFF18}" type="presParOf" srcId="{5B7506B0-D255-45D8-B948-399E5DC5A07C}" destId="{0EC8BF35-297F-41EC-8972-9A839B877C91}" srcOrd="6" destOrd="0" presId="urn:microsoft.com/office/officeart/2005/8/layout/process4"/>
    <dgm:cxn modelId="{06E7C2F5-B1B5-49E6-9878-04AD1F38450D}" type="presParOf" srcId="{0EC8BF35-297F-41EC-8972-9A839B877C91}" destId="{72AD99E6-D830-4CF3-9A50-3D7FFF02058B}" srcOrd="0" destOrd="0" presId="urn:microsoft.com/office/officeart/2005/8/layout/process4"/>
    <dgm:cxn modelId="{07FD01DF-1AE1-4B46-A4C4-2DA5C87EFC1D}" type="presParOf" srcId="{5B7506B0-D255-45D8-B948-399E5DC5A07C}" destId="{9BC92B37-5B1D-453B-834A-2901C906C3C7}" srcOrd="7" destOrd="0" presId="urn:microsoft.com/office/officeart/2005/8/layout/process4"/>
    <dgm:cxn modelId="{8630AF2D-FC09-4F7A-8C7E-5AED9078A624}" type="presParOf" srcId="{5B7506B0-D255-45D8-B948-399E5DC5A07C}" destId="{AF8818D5-8689-49EF-9547-0998E520ED5A}" srcOrd="8" destOrd="0" presId="urn:microsoft.com/office/officeart/2005/8/layout/process4"/>
    <dgm:cxn modelId="{A3A3C8B0-E4AD-463F-8AC3-0F993AF1D70A}" type="presParOf" srcId="{AF8818D5-8689-49EF-9547-0998E520ED5A}" destId="{B7B83355-CF27-41FE-83AB-105FC902D3BB}" srcOrd="0" destOrd="0" presId="urn:microsoft.com/office/officeart/2005/8/layout/process4"/>
    <dgm:cxn modelId="{1188E45F-4C3B-48B6-ABE7-89BC38A4E2EC}" type="presParOf" srcId="{5B7506B0-D255-45D8-B948-399E5DC5A07C}" destId="{110020FA-3387-4965-A722-99D46F417302}" srcOrd="9" destOrd="0" presId="urn:microsoft.com/office/officeart/2005/8/layout/process4"/>
    <dgm:cxn modelId="{E5767A2A-D2B3-4E44-929E-907DD5BFE5A2}" type="presParOf" srcId="{5B7506B0-D255-45D8-B948-399E5DC5A07C}" destId="{48F6B13E-817D-4713-99B3-37B13D5AC549}" srcOrd="10" destOrd="0" presId="urn:microsoft.com/office/officeart/2005/8/layout/process4"/>
    <dgm:cxn modelId="{C0E2BE0C-A6F2-4E05-8804-1FB66FF8B95D}" type="presParOf" srcId="{48F6B13E-817D-4713-99B3-37B13D5AC549}" destId="{17894371-3896-42B7-8C05-B5288B90F04F}"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8CCB58-6D57-474B-9943-BC0B60F92277}" type="datetimeFigureOut">
              <a:rPr lang="ru-RU"/>
              <a:pPr>
                <a:defRPr/>
              </a:pPr>
              <a:t>13.02.2015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1FC9DF-844D-4974-8593-BC70DD9A83E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59E3270-369E-45A2-AEE8-6B1E7D626794}" type="datetimeFigureOut">
              <a:rPr lang="ru-RU"/>
              <a:pPr>
                <a:defRPr/>
              </a:pPr>
              <a:t>13.02.2015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920508-F15E-4CC5-A959-405250F5418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26850A-3382-477B-AC0A-FCA85FFCE785}" type="datetimeFigureOut">
              <a:rPr lang="ru-RU"/>
              <a:pPr>
                <a:defRPr/>
              </a:pPr>
              <a:t>13.02.2015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DB52FA-70E4-4AAB-935E-2090D20E7B2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B04D6F-BBFE-405A-A34B-5FE708E4C9D9}" type="datetimeFigureOut">
              <a:rPr lang="ru-RU"/>
              <a:pPr>
                <a:defRPr/>
              </a:pPr>
              <a:t>13.02.2015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F2FA80-4457-47D7-BD92-F340B36148A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B355C434-4E27-4AE3-8FB3-C30CB801F9D3}" type="datetimeFigureOut">
              <a:rPr lang="ru-RU"/>
              <a:pPr>
                <a:defRPr/>
              </a:pPr>
              <a:t>13.02.2015</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0B8FFB05-8F8F-44F3-9E30-DBAAFF3A340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32F1CA6-B287-43A4-BD48-7AEEB2FFBDF9}" type="datetimeFigureOut">
              <a:rPr lang="ru-RU"/>
              <a:pPr>
                <a:defRPr/>
              </a:pPr>
              <a:t>13.02.2015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C891BA-1974-469C-B07A-D176C815F67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5D95789-E65A-4DDB-A99F-171166D2413B}" type="datetimeFigureOut">
              <a:rPr lang="ru-RU"/>
              <a:pPr>
                <a:defRPr/>
              </a:pPr>
              <a:t>13.02.2015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6EC6B53-04F2-4256-97E8-9707ECE43F0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E39954-2A11-4695-B7D1-2B4840A6E5D4}" type="datetimeFigureOut">
              <a:rPr lang="ru-RU"/>
              <a:pPr>
                <a:defRPr/>
              </a:pPr>
              <a:t>13.02.2015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B42EA7C-6E2F-402D-861B-BD864C2CF4C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67C9DE-2B1E-4D88-87AA-C679CDB577F2}" type="datetimeFigureOut">
              <a:rPr lang="ru-RU"/>
              <a:pPr>
                <a:defRPr/>
              </a:pPr>
              <a:t>13.02.2015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5036400-86DC-4AAA-B407-CCD5655E9BC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CE21E86-48BD-4D42-9E9F-07CC9C667BDA}" type="datetimeFigureOut">
              <a:rPr lang="ru-RU"/>
              <a:pPr>
                <a:defRPr/>
              </a:pPr>
              <a:t>13.02.2015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51EE15F-85BF-4C09-A52A-B7A84E4B668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CE2FB10-C184-4350-8E8D-625AE3893392}" type="datetimeFigureOut">
              <a:rPr lang="ru-RU"/>
              <a:pPr>
                <a:defRPr/>
              </a:pPr>
              <a:t>13.02.2015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657C0C7-9487-4296-BDB1-43445213FC1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358A5F-B2C0-494C-9D14-FD9122DEB845}" type="datetimeFigureOut">
              <a:rPr lang="ru-RU"/>
              <a:pPr>
                <a:defRPr/>
              </a:pPr>
              <a:t>13.02.2015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B68109-EE53-4F05-8D19-CD14D208626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FE8BC4-69A6-4B80-B2FB-1AE40FE29D67}" type="datetimeFigureOut">
              <a:rPr lang="ru-RU"/>
              <a:pPr>
                <a:defRPr/>
              </a:pPr>
              <a:t>13.02.2015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5B1A1B7-6A84-40F5-9B04-4EE00665686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1321885-2557-4422-851B-88ACA933EA0C}" type="datetimeFigureOut">
              <a:rPr lang="ru-RU"/>
              <a:pPr>
                <a:defRPr/>
              </a:pPr>
              <a:t>13.02.2015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9AB252-5EFA-442B-9B57-232D23BE5D3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928671"/>
            <a:ext cx="9144000" cy="267178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eaLnBrk="1" hangingPunct="1"/>
            <a:r>
              <a:rPr lang="ru-RU" sz="2000" b="1" dirty="0" smtClean="0">
                <a:solidFill>
                  <a:srgbClr val="17375E"/>
                </a:solidFill>
                <a:effectLst>
                  <a:outerShdw blurRad="38100" dist="38100" dir="2700000" algn="tl">
                    <a:srgbClr val="000000"/>
                  </a:outerShdw>
                </a:effectLst>
                <a:latin typeface="Arial" charset="0"/>
                <a:cs typeface="Arial" charset="0"/>
              </a:rPr>
              <a:t/>
            </a:r>
            <a:br>
              <a:rPr lang="ru-RU" sz="2000" b="1" dirty="0" smtClean="0">
                <a:solidFill>
                  <a:srgbClr val="17375E"/>
                </a:solidFill>
                <a:effectLst>
                  <a:outerShdw blurRad="38100" dist="38100" dir="2700000" algn="tl">
                    <a:srgbClr val="000000"/>
                  </a:outerShdw>
                </a:effectLst>
                <a:latin typeface="Arial" charset="0"/>
                <a:cs typeface="Arial" charset="0"/>
              </a:rPr>
            </a:br>
            <a:r>
              <a:rPr lang="en-US" sz="2000" b="1" dirty="0" smtClean="0">
                <a:solidFill>
                  <a:srgbClr val="17375E"/>
                </a:solidFill>
                <a:effectLst>
                  <a:outerShdw blurRad="38100" dist="38100" dir="2700000" algn="tl">
                    <a:srgbClr val="000000"/>
                  </a:outerShdw>
                </a:effectLst>
                <a:latin typeface="Arial" charset="0"/>
                <a:cs typeface="Arial" charset="0"/>
              </a:rPr>
              <a:t> </a:t>
            </a:r>
            <a:r>
              <a:rPr lang="ru-RU" sz="3600" b="1" dirty="0" smtClean="0">
                <a:solidFill>
                  <a:srgbClr val="17375E"/>
                </a:solidFill>
                <a:effectLst>
                  <a:outerShdw blurRad="38100" dist="38100" dir="2700000" algn="tl">
                    <a:srgbClr val="000000"/>
                  </a:outerShdw>
                </a:effectLst>
                <a:latin typeface="Arial" charset="0"/>
                <a:cs typeface="Arial" charset="0"/>
              </a:rPr>
              <a:t>Методика подготовки учащихся </a:t>
            </a:r>
            <a:br>
              <a:rPr lang="ru-RU" sz="3600" b="1" dirty="0" smtClean="0">
                <a:solidFill>
                  <a:srgbClr val="17375E"/>
                </a:solidFill>
                <a:effectLst>
                  <a:outerShdw blurRad="38100" dist="38100" dir="2700000" algn="tl">
                    <a:srgbClr val="000000"/>
                  </a:outerShdw>
                </a:effectLst>
                <a:latin typeface="Arial" charset="0"/>
                <a:cs typeface="Arial" charset="0"/>
              </a:rPr>
            </a:br>
            <a:r>
              <a:rPr lang="ru-RU" sz="3600" b="1" dirty="0" smtClean="0">
                <a:solidFill>
                  <a:srgbClr val="17375E"/>
                </a:solidFill>
                <a:effectLst>
                  <a:outerShdw blurRad="38100" dist="38100" dir="2700000" algn="tl">
                    <a:srgbClr val="000000"/>
                  </a:outerShdw>
                </a:effectLst>
                <a:latin typeface="Arial" charset="0"/>
                <a:cs typeface="Arial" charset="0"/>
              </a:rPr>
              <a:t>к написанию сочинения </a:t>
            </a:r>
            <a:br>
              <a:rPr lang="ru-RU" sz="3600" b="1" dirty="0" smtClean="0">
                <a:solidFill>
                  <a:srgbClr val="17375E"/>
                </a:solidFill>
                <a:effectLst>
                  <a:outerShdw blurRad="38100" dist="38100" dir="2700000" algn="tl">
                    <a:srgbClr val="000000"/>
                  </a:outerShdw>
                </a:effectLst>
                <a:latin typeface="Arial" charset="0"/>
                <a:cs typeface="Arial" charset="0"/>
              </a:rPr>
            </a:br>
            <a:r>
              <a:rPr lang="ru-RU" sz="3600" b="1" dirty="0" smtClean="0">
                <a:solidFill>
                  <a:srgbClr val="17375E"/>
                </a:solidFill>
                <a:effectLst>
                  <a:outerShdw blurRad="38100" dist="38100" dir="2700000" algn="tl">
                    <a:srgbClr val="000000"/>
                  </a:outerShdw>
                </a:effectLst>
                <a:latin typeface="Arial" charset="0"/>
                <a:cs typeface="Arial" charset="0"/>
              </a:rPr>
              <a:t>на ОГЭ по русскому языку</a:t>
            </a:r>
            <a:br>
              <a:rPr lang="ru-RU" sz="3600" b="1" dirty="0" smtClean="0">
                <a:solidFill>
                  <a:srgbClr val="17375E"/>
                </a:solidFill>
                <a:effectLst>
                  <a:outerShdw blurRad="38100" dist="38100" dir="2700000" algn="tl">
                    <a:srgbClr val="000000"/>
                  </a:outerShdw>
                </a:effectLst>
                <a:latin typeface="Arial" charset="0"/>
                <a:cs typeface="Arial" charset="0"/>
              </a:rPr>
            </a:br>
            <a:r>
              <a:rPr lang="ru-RU" sz="2400" b="1" dirty="0" smtClean="0">
                <a:solidFill>
                  <a:srgbClr val="17375E"/>
                </a:solidFill>
                <a:effectLst>
                  <a:outerShdw blurRad="38100" dist="38100" dir="2700000" algn="tl">
                    <a:srgbClr val="000000"/>
                  </a:outerShdw>
                </a:effectLst>
                <a:latin typeface="Arial" charset="0"/>
                <a:cs typeface="Arial" charset="0"/>
              </a:rPr>
              <a:t> </a:t>
            </a:r>
            <a:br>
              <a:rPr lang="ru-RU" sz="2400" b="1" dirty="0" smtClean="0">
                <a:solidFill>
                  <a:srgbClr val="17375E"/>
                </a:solidFill>
                <a:effectLst>
                  <a:outerShdw blurRad="38100" dist="38100" dir="2700000" algn="tl">
                    <a:srgbClr val="000000"/>
                  </a:outerShdw>
                </a:effectLst>
                <a:latin typeface="Arial" charset="0"/>
                <a:cs typeface="Arial" charset="0"/>
              </a:rPr>
            </a:br>
            <a:r>
              <a:rPr lang="ru-RU" sz="2400" b="1" dirty="0" smtClean="0">
                <a:solidFill>
                  <a:srgbClr val="17375E"/>
                </a:solidFill>
                <a:effectLst>
                  <a:outerShdw blurRad="38100" dist="38100" dir="2700000" algn="tl">
                    <a:srgbClr val="000000"/>
                  </a:outerShdw>
                </a:effectLst>
                <a:latin typeface="Arial" charset="0"/>
                <a:cs typeface="Arial" charset="0"/>
              </a:rPr>
              <a:t>(задания 15.1, 15.2, 15.3)</a:t>
            </a:r>
            <a:br>
              <a:rPr lang="ru-RU" sz="2400" b="1" dirty="0" smtClean="0">
                <a:solidFill>
                  <a:srgbClr val="17375E"/>
                </a:solidFill>
                <a:effectLst>
                  <a:outerShdw blurRad="38100" dist="38100" dir="2700000" algn="tl">
                    <a:srgbClr val="000000"/>
                  </a:outerShdw>
                </a:effectLst>
                <a:latin typeface="Arial" charset="0"/>
                <a:cs typeface="Arial" charset="0"/>
              </a:rPr>
            </a:br>
            <a:r>
              <a:rPr lang="ru-RU" sz="2000" b="1" i="1" dirty="0" smtClean="0"/>
              <a:t>   </a:t>
            </a:r>
            <a:endParaRPr lang="ru-RU"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solidFill>
                  <a:srgbClr val="002060"/>
                </a:solidFill>
                <a:effectLst>
                  <a:outerShdw blurRad="38100" dist="38100" dir="2700000" algn="tl">
                    <a:srgbClr val="000000">
                      <a:alpha val="43137"/>
                    </a:srgbClr>
                  </a:outerShdw>
                </a:effectLst>
              </a:rPr>
              <a:t>15.3.</a:t>
            </a: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Композиция сочинения</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sz="2400" dirty="0">
              <a:solidFill>
                <a:schemeClr val="tx2">
                  <a:lumMod val="75000"/>
                </a:schemeClr>
              </a:solidFill>
            </a:endParaRPr>
          </a:p>
        </p:txBody>
      </p:sp>
      <p:graphicFrame>
        <p:nvGraphicFramePr>
          <p:cNvPr id="5" name="Схема 4"/>
          <p:cNvGraphicFramePr/>
          <p:nvPr/>
        </p:nvGraphicFramePr>
        <p:xfrm>
          <a:off x="1142976" y="2214554"/>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 Способы толкования значения слова</a:t>
            </a:r>
            <a:endParaRPr lang="ru-RU" sz="3200" dirty="0">
              <a:solidFill>
                <a:srgbClr val="002060"/>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a:normAutofit/>
          </a:bodyPr>
          <a:lstStyle/>
          <a:p>
            <a:pPr algn="just" eaLnBrk="1" hangingPunct="1">
              <a:buFont typeface="Arial" charset="0"/>
              <a:buNone/>
            </a:pPr>
            <a:endParaRPr lang="ru-RU" sz="2200" i="1" smtClean="0">
              <a:latin typeface="Times New Roman" pitchFamily="18" charset="0"/>
              <a:cs typeface="Times New Roman" pitchFamily="18" charset="0"/>
            </a:endParaRPr>
          </a:p>
          <a:p>
            <a:pPr algn="just" eaLnBrk="1" hangingPunct="1">
              <a:buFont typeface="Arial" charset="0"/>
              <a:buNone/>
            </a:pPr>
            <a:r>
              <a:rPr lang="ru-RU" sz="2200" i="1" smtClean="0">
                <a:latin typeface="Times New Roman" pitchFamily="18" charset="0"/>
                <a:cs typeface="Times New Roman" pitchFamily="18" charset="0"/>
              </a:rPr>
              <a:t> </a:t>
            </a:r>
            <a:r>
              <a:rPr lang="ru-RU" sz="2200" b="1" smtClean="0">
                <a:latin typeface="Times New Roman" pitchFamily="18" charset="0"/>
                <a:cs typeface="Times New Roman" pitchFamily="18" charset="0"/>
              </a:rPr>
              <a:t>1. Перечисление основных признаков, составляющих понятие.</a:t>
            </a:r>
          </a:p>
          <a:p>
            <a:pPr algn="just" eaLnBrk="1" hangingPunct="1">
              <a:buFont typeface="Arial" charset="0"/>
              <a:buNone/>
            </a:pPr>
            <a:endParaRPr lang="ru-RU" sz="2200" b="1" smtClean="0">
              <a:latin typeface="Times New Roman" pitchFamily="18" charset="0"/>
              <a:cs typeface="Times New Roman" pitchFamily="18" charset="0"/>
            </a:endParaRPr>
          </a:p>
          <a:p>
            <a:pPr algn="just" eaLnBrk="1" hangingPunct="1">
              <a:buFont typeface="Arial" charset="0"/>
              <a:buNone/>
            </a:pPr>
            <a:r>
              <a:rPr lang="ru-RU" sz="2200" b="1" smtClean="0">
                <a:latin typeface="Times New Roman" pitchFamily="18" charset="0"/>
                <a:cs typeface="Times New Roman" pitchFamily="18" charset="0"/>
              </a:rPr>
              <a:t>      </a:t>
            </a:r>
          </a:p>
          <a:p>
            <a:pPr algn="just" eaLnBrk="1" hangingPunct="1">
              <a:buFont typeface="Arial" charset="0"/>
              <a:buNone/>
            </a:pPr>
            <a:endParaRPr lang="ru-RU" sz="1900" i="1" smtClean="0">
              <a:latin typeface="Times New Roman" pitchFamily="18" charset="0"/>
              <a:cs typeface="Times New Roman" pitchFamily="18" charset="0"/>
            </a:endParaRPr>
          </a:p>
          <a:p>
            <a:pPr algn="just" eaLnBrk="1" hangingPunct="1">
              <a:buFont typeface="Arial" charset="0"/>
              <a:buNone/>
            </a:pPr>
            <a:endParaRPr lang="ru-RU" sz="1900" i="1" smtClean="0">
              <a:latin typeface="Times New Roman" pitchFamily="18" charset="0"/>
              <a:cs typeface="Times New Roman" pitchFamily="18" charset="0"/>
            </a:endParaRPr>
          </a:p>
          <a:p>
            <a:pPr algn="just" eaLnBrk="1" hangingPunct="1">
              <a:buFont typeface="Arial" charset="0"/>
              <a:buNone/>
            </a:pPr>
            <a:endParaRPr lang="ru-RU" sz="1900" i="1" smtClean="0">
              <a:latin typeface="Times New Roman" pitchFamily="18" charset="0"/>
              <a:cs typeface="Times New Roman" pitchFamily="18" charset="0"/>
            </a:endParaRPr>
          </a:p>
          <a:p>
            <a:pPr algn="just" eaLnBrk="1" hangingPunct="1">
              <a:buFont typeface="Arial" charset="0"/>
              <a:buNone/>
            </a:pPr>
            <a:r>
              <a:rPr lang="ru-RU" sz="1900" i="1" smtClean="0">
                <a:latin typeface="Times New Roman" pitchFamily="18" charset="0"/>
                <a:cs typeface="Times New Roman" pitchFamily="18" charset="0"/>
              </a:rPr>
              <a:t>                   </a:t>
            </a:r>
            <a:r>
              <a:rPr lang="ru-RU" sz="2400" i="1" smtClean="0">
                <a:latin typeface="Times New Roman" pitchFamily="18" charset="0"/>
                <a:cs typeface="Times New Roman" pitchFamily="18" charset="0"/>
              </a:rPr>
              <a:t>Доброта – это душевное расположение к людям, стремление делать добро другим.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endParaRPr lang="ru-RU" sz="2400" i="1" smtClean="0">
              <a:latin typeface="Times New Roman" pitchFamily="18" charset="0"/>
              <a:cs typeface="Times New Roman" pitchFamily="18" charset="0"/>
            </a:endParaRPr>
          </a:p>
        </p:txBody>
      </p:sp>
      <p:sp>
        <p:nvSpPr>
          <p:cNvPr id="19460" name="Line 4"/>
          <p:cNvSpPr>
            <a:spLocks noChangeShapeType="1"/>
          </p:cNvSpPr>
          <p:nvPr/>
        </p:nvSpPr>
        <p:spPr bwMode="auto">
          <a:xfrm>
            <a:off x="1116013" y="2781300"/>
            <a:ext cx="1079500" cy="0"/>
          </a:xfrm>
          <a:prstGeom prst="line">
            <a:avLst/>
          </a:prstGeom>
          <a:noFill/>
          <a:ln w="28575">
            <a:solidFill>
              <a:schemeClr val="tx1"/>
            </a:solidFill>
            <a:round/>
            <a:headEnd/>
            <a:tailEnd/>
          </a:ln>
          <a:effectLst/>
        </p:spPr>
        <p:txBody>
          <a:bodyPr/>
          <a:lstStyle/>
          <a:p>
            <a:endParaRPr lang="ru-RU"/>
          </a:p>
        </p:txBody>
      </p:sp>
      <p:sp>
        <p:nvSpPr>
          <p:cNvPr id="19461" name="Line 5"/>
          <p:cNvSpPr>
            <a:spLocks noChangeShapeType="1"/>
          </p:cNvSpPr>
          <p:nvPr/>
        </p:nvSpPr>
        <p:spPr bwMode="auto">
          <a:xfrm>
            <a:off x="2555875" y="2781300"/>
            <a:ext cx="287338" cy="0"/>
          </a:xfrm>
          <a:prstGeom prst="line">
            <a:avLst/>
          </a:prstGeom>
          <a:noFill/>
          <a:ln w="38100">
            <a:solidFill>
              <a:schemeClr val="tx1"/>
            </a:solidFill>
            <a:round/>
            <a:headEnd/>
            <a:tailEnd/>
          </a:ln>
          <a:effectLst/>
        </p:spPr>
        <p:txBody>
          <a:bodyPr/>
          <a:lstStyle/>
          <a:p>
            <a:endParaRPr lang="ru-RU"/>
          </a:p>
        </p:txBody>
      </p:sp>
      <p:sp>
        <p:nvSpPr>
          <p:cNvPr id="19462" name="Line 6"/>
          <p:cNvSpPr>
            <a:spLocks noChangeShapeType="1"/>
          </p:cNvSpPr>
          <p:nvPr/>
        </p:nvSpPr>
        <p:spPr bwMode="auto">
          <a:xfrm>
            <a:off x="3348038" y="2852738"/>
            <a:ext cx="1079500" cy="0"/>
          </a:xfrm>
          <a:prstGeom prst="line">
            <a:avLst/>
          </a:prstGeom>
          <a:noFill/>
          <a:ln w="28575">
            <a:solidFill>
              <a:schemeClr val="tx1"/>
            </a:solidFill>
            <a:round/>
            <a:headEnd/>
            <a:tailEnd/>
          </a:ln>
          <a:effectLst/>
        </p:spPr>
        <p:txBody>
          <a:bodyPr/>
          <a:lstStyle/>
          <a:p>
            <a:endParaRPr lang="ru-RU"/>
          </a:p>
        </p:txBody>
      </p:sp>
      <p:sp>
        <p:nvSpPr>
          <p:cNvPr id="19463" name="Line 7"/>
          <p:cNvSpPr>
            <a:spLocks noChangeShapeType="1"/>
          </p:cNvSpPr>
          <p:nvPr/>
        </p:nvSpPr>
        <p:spPr bwMode="auto">
          <a:xfrm>
            <a:off x="3348038" y="2781300"/>
            <a:ext cx="1079500" cy="0"/>
          </a:xfrm>
          <a:prstGeom prst="line">
            <a:avLst/>
          </a:prstGeom>
          <a:noFill/>
          <a:ln w="28575">
            <a:solidFill>
              <a:schemeClr val="tx1"/>
            </a:solidFill>
            <a:round/>
            <a:headEnd/>
            <a:tailEnd/>
          </a:ln>
          <a:effectLst/>
        </p:spPr>
        <p:txBody>
          <a:bodyPr/>
          <a:lstStyle/>
          <a:p>
            <a:endParaRPr lang="ru-RU"/>
          </a:p>
        </p:txBody>
      </p:sp>
      <p:sp>
        <p:nvSpPr>
          <p:cNvPr id="19464" name="Text Box 8"/>
          <p:cNvSpPr txBox="1">
            <a:spLocks noChangeArrowheads="1"/>
          </p:cNvSpPr>
          <p:nvPr/>
        </p:nvSpPr>
        <p:spPr bwMode="auto">
          <a:xfrm>
            <a:off x="1384300" y="2439988"/>
            <a:ext cx="714375" cy="366712"/>
          </a:xfrm>
          <a:prstGeom prst="rect">
            <a:avLst/>
          </a:prstGeom>
          <a:noFill/>
          <a:ln w="9525">
            <a:noFill/>
            <a:miter lim="800000"/>
            <a:headEnd/>
            <a:tailEnd/>
          </a:ln>
          <a:effectLst/>
        </p:spPr>
        <p:txBody>
          <a:bodyPr wrap="none">
            <a:spAutoFit/>
          </a:bodyPr>
          <a:lstStyle/>
          <a:p>
            <a:r>
              <a:rPr lang="ru-RU"/>
              <a:t>Сущ.</a:t>
            </a:r>
          </a:p>
        </p:txBody>
      </p:sp>
      <p:sp>
        <p:nvSpPr>
          <p:cNvPr id="19465" name="Text Box 9"/>
          <p:cNvSpPr txBox="1">
            <a:spLocks noChangeArrowheads="1"/>
          </p:cNvSpPr>
          <p:nvPr/>
        </p:nvSpPr>
        <p:spPr bwMode="auto">
          <a:xfrm>
            <a:off x="3543300" y="2439988"/>
            <a:ext cx="714375" cy="366712"/>
          </a:xfrm>
          <a:prstGeom prst="rect">
            <a:avLst/>
          </a:prstGeom>
          <a:noFill/>
          <a:ln w="9525">
            <a:noFill/>
            <a:miter lim="800000"/>
            <a:headEnd/>
            <a:tailEnd/>
          </a:ln>
          <a:effectLst/>
        </p:spPr>
        <p:txBody>
          <a:bodyPr wrap="none">
            <a:spAutoFit/>
          </a:bodyPr>
          <a:lstStyle/>
          <a:p>
            <a:r>
              <a:rPr lang="ru-RU"/>
              <a:t>Сущ.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dissolve">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dissolve">
                                      <p:cBhvr>
                                        <p:cTn id="22" dur="500"/>
                                        <p:tgtEl>
                                          <p:spTgt spid="1946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461"/>
                                        </p:tgtEl>
                                        <p:attrNameLst>
                                          <p:attrName>style.visibility</p:attrName>
                                        </p:attrNameLst>
                                      </p:cBhvr>
                                      <p:to>
                                        <p:strVal val="visible"/>
                                      </p:to>
                                    </p:set>
                                    <p:animEffect transition="in" filter="dissolve">
                                      <p:cBhvr>
                                        <p:cTn id="27" dur="500"/>
                                        <p:tgtEl>
                                          <p:spTgt spid="194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462"/>
                                        </p:tgtEl>
                                        <p:attrNameLst>
                                          <p:attrName>style.visibility</p:attrName>
                                        </p:attrNameLst>
                                      </p:cBhvr>
                                      <p:to>
                                        <p:strVal val="visible"/>
                                      </p:to>
                                    </p:set>
                                    <p:animEffect transition="in" filter="dissolve">
                                      <p:cBhvr>
                                        <p:cTn id="32" dur="500"/>
                                        <p:tgtEl>
                                          <p:spTgt spid="1946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463"/>
                                        </p:tgtEl>
                                        <p:attrNameLst>
                                          <p:attrName>style.visibility</p:attrName>
                                        </p:attrNameLst>
                                      </p:cBhvr>
                                      <p:to>
                                        <p:strVal val="visible"/>
                                      </p:to>
                                    </p:set>
                                    <p:animEffect transition="in" filter="dissolve">
                                      <p:cBhvr>
                                        <p:cTn id="37" dur="500"/>
                                        <p:tgtEl>
                                          <p:spTgt spid="194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465"/>
                                        </p:tgtEl>
                                        <p:attrNameLst>
                                          <p:attrName>style.visibility</p:attrName>
                                        </p:attrNameLst>
                                      </p:cBhvr>
                                      <p:to>
                                        <p:strVal val="visible"/>
                                      </p:to>
                                    </p:set>
                                    <p:animEffect transition="in" filter="dissolve">
                                      <p:cBhvr>
                                        <p:cTn id="42" dur="500"/>
                                        <p:tgtEl>
                                          <p:spTgt spid="1946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460" grpId="0" animBg="1"/>
      <p:bldP spid="19461" grpId="0" animBg="1"/>
      <p:bldP spid="19462" grpId="0" animBg="1"/>
      <p:bldP spid="19463" grpId="0" animBg="1"/>
      <p:bldP spid="19464" grpId="0"/>
      <p:bldP spid="194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 Способы толкования значения слова</a:t>
            </a:r>
            <a:endParaRPr lang="ru-RU" sz="3200" dirty="0">
              <a:solidFill>
                <a:srgbClr val="002060"/>
              </a:solidFill>
              <a:effectLst>
                <a:outerShdw blurRad="38100" dist="38100" dir="2700000" algn="tl">
                  <a:srgbClr val="000000">
                    <a:alpha val="43137"/>
                  </a:srgbClr>
                </a:outerShdw>
              </a:effectLst>
            </a:endParaRPr>
          </a:p>
        </p:txBody>
      </p:sp>
      <p:sp>
        <p:nvSpPr>
          <p:cNvPr id="3" name="Подзаголовок 2"/>
          <p:cNvSpPr>
            <a:spLocks noGrp="1"/>
          </p:cNvSpPr>
          <p:nvPr>
            <p:ph idx="4294967295"/>
          </p:nvPr>
        </p:nvSpPr>
        <p:spPr/>
        <p:txBody>
          <a:bodyPr>
            <a:normAutofit/>
          </a:bodyPr>
          <a:lstStyle/>
          <a:p>
            <a:pPr algn="just" eaLnBrk="1" hangingPunct="1">
              <a:buFont typeface="Arial" charset="0"/>
              <a:buNone/>
            </a:pPr>
            <a:endParaRPr lang="ru-RU" sz="1900" i="1" smtClean="0">
              <a:latin typeface="Times New Roman" pitchFamily="18" charset="0"/>
              <a:cs typeface="Times New Roman" pitchFamily="18" charset="0"/>
            </a:endParaRPr>
          </a:p>
          <a:p>
            <a:pPr algn="just" eaLnBrk="1" hangingPunct="1">
              <a:buFont typeface="Arial" charset="0"/>
              <a:buNone/>
            </a:pPr>
            <a:endParaRPr lang="ru-RU" sz="2200" b="1" smtClean="0">
              <a:latin typeface="Times New Roman" pitchFamily="18" charset="0"/>
              <a:cs typeface="Times New Roman" pitchFamily="18" charset="0"/>
            </a:endParaRPr>
          </a:p>
          <a:p>
            <a:pPr algn="just" eaLnBrk="1" hangingPunct="1">
              <a:buFont typeface="Arial" charset="0"/>
              <a:buNone/>
            </a:pPr>
            <a:r>
              <a:rPr lang="ru-RU" sz="2400" b="1" smtClean="0">
                <a:latin typeface="Times New Roman" pitchFamily="18" charset="0"/>
                <a:cs typeface="Times New Roman" pitchFamily="18" charset="0"/>
              </a:rPr>
              <a:t>2.Указание на типичные качества характера, поступки людей, в которых проявляется понятие.</a:t>
            </a:r>
          </a:p>
          <a:p>
            <a:pPr algn="just" eaLnBrk="1" hangingPunct="1">
              <a:buFont typeface="Arial" charset="0"/>
              <a:buNone/>
            </a:pPr>
            <a:endParaRPr lang="ru-RU" sz="2400" b="1" smtClean="0">
              <a:latin typeface="Times New Roman" pitchFamily="18" charset="0"/>
              <a:cs typeface="Times New Roman" pitchFamily="18" charset="0"/>
            </a:endParaRPr>
          </a:p>
          <a:p>
            <a:pPr algn="just" eaLnBrk="1" hangingPunct="1">
              <a:buFont typeface="Arial" charset="0"/>
              <a:buNone/>
            </a:pPr>
            <a:endParaRPr lang="ru-RU" sz="2400" b="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Человечность – это готовность помогать людям, не обижать их словом и делом, понимать и прощать чужие слабости.  </a:t>
            </a:r>
          </a:p>
        </p:txBody>
      </p:sp>
      <p:sp>
        <p:nvSpPr>
          <p:cNvPr id="59400" name="Text Box 8"/>
          <p:cNvSpPr txBox="1">
            <a:spLocks noChangeArrowheads="1"/>
          </p:cNvSpPr>
          <p:nvPr/>
        </p:nvSpPr>
        <p:spPr bwMode="auto">
          <a:xfrm>
            <a:off x="1384300" y="2439988"/>
            <a:ext cx="247650" cy="366712"/>
          </a:xfrm>
          <a:prstGeom prst="rect">
            <a:avLst/>
          </a:prstGeom>
          <a:noFill/>
          <a:ln w="9525">
            <a:noFill/>
            <a:miter lim="800000"/>
            <a:headEnd/>
            <a:tailEnd/>
          </a:ln>
          <a:effectLst/>
        </p:spPr>
        <p:txBody>
          <a:bodyPr wrap="none">
            <a:spAutoFit/>
          </a:bodyPr>
          <a:lstStyle/>
          <a:p>
            <a:r>
              <a:rPr lang="ru-RU"/>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 Способы толкования значения слова</a:t>
            </a:r>
            <a:endParaRPr lang="ru-RU" sz="3200" dirty="0">
              <a:solidFill>
                <a:srgbClr val="002060"/>
              </a:solidFill>
              <a:effectLst>
                <a:outerShdw blurRad="38100" dist="38100" dir="2700000" algn="tl">
                  <a:srgbClr val="000000">
                    <a:alpha val="43137"/>
                  </a:srgbClr>
                </a:outerShdw>
              </a:effectLst>
            </a:endParaRPr>
          </a:p>
        </p:txBody>
      </p:sp>
      <p:sp>
        <p:nvSpPr>
          <p:cNvPr id="3" name="Подзаголовок 2"/>
          <p:cNvSpPr>
            <a:spLocks noGrp="1"/>
          </p:cNvSpPr>
          <p:nvPr>
            <p:ph idx="4294967295"/>
          </p:nvPr>
        </p:nvSpPr>
        <p:spPr/>
        <p:txBody>
          <a:bodyPr>
            <a:normAutofit/>
          </a:bodyPr>
          <a:lstStyle/>
          <a:p>
            <a:pPr algn="just" eaLnBrk="1" hangingPunct="1">
              <a:buFont typeface="Arial" charset="0"/>
              <a:buNone/>
            </a:pPr>
            <a:endParaRPr lang="ru-RU" sz="1900" i="1" smtClean="0">
              <a:latin typeface="Times New Roman" pitchFamily="18" charset="0"/>
              <a:cs typeface="Times New Roman" pitchFamily="18" charset="0"/>
            </a:endParaRPr>
          </a:p>
          <a:p>
            <a:pPr algn="just" eaLnBrk="1" hangingPunct="1">
              <a:buFont typeface="Arial" charset="0"/>
              <a:buNone/>
            </a:pPr>
            <a:endParaRPr lang="ru-RU" sz="1900" i="1" smtClean="0">
              <a:latin typeface="Times New Roman" pitchFamily="18" charset="0"/>
              <a:cs typeface="Times New Roman" pitchFamily="18" charset="0"/>
            </a:endParaRPr>
          </a:p>
          <a:p>
            <a:pPr algn="just" eaLnBrk="1" hangingPunct="1">
              <a:buFont typeface="Arial" charset="0"/>
              <a:buNone/>
            </a:pPr>
            <a:r>
              <a:rPr lang="ru-RU" sz="2400" b="1" smtClean="0">
                <a:latin typeface="Times New Roman" pitchFamily="18" charset="0"/>
                <a:cs typeface="Times New Roman" pitchFamily="18" charset="0"/>
              </a:rPr>
              <a:t>3. Перечисление синонимов.</a:t>
            </a:r>
          </a:p>
          <a:p>
            <a:pPr algn="just" eaLnBrk="1" hangingPunct="1">
              <a:buFont typeface="Arial" charset="0"/>
              <a:buNone/>
            </a:pPr>
            <a:endParaRPr lang="ru-RU" sz="2400" b="1" smtClean="0">
              <a:latin typeface="Times New Roman" pitchFamily="18" charset="0"/>
              <a:cs typeface="Times New Roman" pitchFamily="18" charset="0"/>
            </a:endParaRPr>
          </a:p>
          <a:p>
            <a:pPr algn="just" eaLnBrk="1" hangingPunct="1">
              <a:buFont typeface="Arial" charset="0"/>
              <a:buNone/>
            </a:pPr>
            <a:endParaRPr lang="ru-RU" sz="2200" b="1" smtClean="0">
              <a:latin typeface="Times New Roman" pitchFamily="18" charset="0"/>
              <a:cs typeface="Times New Roman" pitchFamily="18" charset="0"/>
            </a:endParaRPr>
          </a:p>
          <a:p>
            <a:pPr eaLnBrk="1" hangingPunct="1">
              <a:buFont typeface="Arial" charset="0"/>
              <a:buNone/>
            </a:pPr>
            <a:r>
              <a:rPr lang="ru-RU" sz="2800" i="1" smtClean="0">
                <a:latin typeface="Times New Roman" pitchFamily="18" charset="0"/>
                <a:cs typeface="Times New Roman" pitchFamily="18" charset="0"/>
              </a:rPr>
              <a:t>            Человечность – это внимательность, чуткость, гуманность.</a:t>
            </a:r>
          </a:p>
          <a:p>
            <a:pPr algn="just" eaLnBrk="1" hangingPunct="1">
              <a:buFont typeface="Arial" charset="0"/>
              <a:buNone/>
            </a:pPr>
            <a:endParaRPr lang="ru-RU" sz="2800"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Вступление. Толкование значения слова</a:t>
            </a:r>
            <a:endParaRPr lang="ru-RU" sz="3200" dirty="0">
              <a:solidFill>
                <a:srgbClr val="002060"/>
              </a:solidFill>
              <a:effectLst>
                <a:outerShdw blurRad="38100" dist="38100" dir="2700000" algn="tl">
                  <a:srgbClr val="000000">
                    <a:alpha val="43137"/>
                  </a:srgbClr>
                </a:outerShdw>
              </a:effectLst>
            </a:endParaRPr>
          </a:p>
        </p:txBody>
      </p:sp>
      <p:sp>
        <p:nvSpPr>
          <p:cNvPr id="20482"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Слово «человечность» обозначает одно из важнейших  качеств человека: стремление помочь тому, кто оказался в беде, не обижать окружающих словом или делом, уважать человеческое достоинство.</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diamond(in)">
                                      <p:cBhvr>
                                        <p:cTn id="12" dur="2000"/>
                                        <p:tgtEl>
                                          <p:spTgt spid="20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rgbClr val="002060"/>
                </a:solidFill>
              </a:rPr>
              <a:t> </a:t>
            </a:r>
            <a:r>
              <a:rPr lang="ru-RU" sz="3200" b="1" dirty="0" smtClean="0">
                <a:solidFill>
                  <a:srgbClr val="002060"/>
                </a:solidFill>
                <a:effectLst>
                  <a:outerShdw blurRad="38100" dist="38100" dir="2700000" algn="tl">
                    <a:srgbClr val="000000">
                      <a:alpha val="43137"/>
                    </a:srgbClr>
                  </a:outerShdw>
                </a:effectLst>
              </a:rPr>
              <a:t>Комментарий</a:t>
            </a:r>
            <a:endParaRPr lang="ru-RU" sz="3200" dirty="0">
              <a:solidFill>
                <a:srgbClr val="002060"/>
              </a:solidFill>
              <a:effectLst>
                <a:outerShdw blurRad="38100" dist="38100" dir="2700000" algn="tl">
                  <a:srgbClr val="000000">
                    <a:alpha val="43137"/>
                  </a:srgbClr>
                </a:outerShdw>
              </a:effectLst>
            </a:endParaRPr>
          </a:p>
        </p:txBody>
      </p:sp>
      <p:sp>
        <p:nvSpPr>
          <p:cNvPr id="21506"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a:t>
            </a:r>
          </a:p>
          <a:p>
            <a:pPr algn="just" eaLnBrk="1" hangingPunct="1">
              <a:buFont typeface="Arial" charset="0"/>
              <a:buNone/>
            </a:pPr>
            <a:r>
              <a:rPr lang="ru-RU" sz="2800" smtClean="0">
                <a:latin typeface="Times New Roman" pitchFamily="18" charset="0"/>
                <a:cs typeface="Times New Roman" pitchFamily="18" charset="0"/>
              </a:rPr>
              <a:t>         Я считаю, что в наше время это одно из самых важных слов: люди часто думают только о себе, о своей выгоде, забывая о том, что окружающие нуждаются в доброте и заботе. Каждый хочет, чтобы в нем видели и уважали человека.</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6">
                                            <p:txEl>
                                              <p:pRg st="3" end="3"/>
                                            </p:txEl>
                                          </p:spTgt>
                                        </p:tgtEl>
                                        <p:attrNameLst>
                                          <p:attrName>style.visibility</p:attrName>
                                        </p:attrNameLst>
                                      </p:cBhvr>
                                      <p:to>
                                        <p:strVal val="visible"/>
                                      </p:to>
                                    </p:set>
                                    <p:animEffect transition="in" filter="blinds(horizontal)">
                                      <p:cBhvr>
                                        <p:cTn id="1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idx="4294967295"/>
          </p:nvPr>
        </p:nvSpPr>
        <p:spPr>
          <a:gradFill rotWithShape="1">
            <a:gsLst>
              <a:gs pos="0">
                <a:srgbClr val="ABC3DF">
                  <a:gamma/>
                  <a:shade val="46275"/>
                  <a:invGamma/>
                </a:srgbClr>
              </a:gs>
              <a:gs pos="100000">
                <a:srgbClr val="ABC3DF"/>
              </a:gs>
            </a:gsLst>
            <a:lin ang="5400000" scaled="1"/>
          </a:gradFill>
        </p:spPr>
        <p:txBody>
          <a:bodyPr/>
          <a:lstStyle/>
          <a:p>
            <a:r>
              <a:rPr lang="ru-RU" sz="6000" b="1" smtClean="0"/>
              <a:t>Клише</a:t>
            </a:r>
            <a:r>
              <a:rPr lang="ru-RU" b="1" smtClean="0"/>
              <a:t> </a:t>
            </a:r>
            <a:endParaRPr lang="ru-RU" smtClean="0"/>
          </a:p>
        </p:txBody>
      </p:sp>
      <p:sp>
        <p:nvSpPr>
          <p:cNvPr id="3" name="Содержимое 2"/>
          <p:cNvSpPr>
            <a:spLocks noGrp="1"/>
          </p:cNvSpPr>
          <p:nvPr>
            <p:ph idx="4294967295"/>
          </p:nvPr>
        </p:nvSpPr>
        <p:spPr>
          <a:ln>
            <a:solidFill>
              <a:srgbClr val="C00000"/>
            </a:solidFill>
          </a:ln>
        </p:spPr>
        <p:txBody>
          <a:bodyPr>
            <a:normAutofit/>
          </a:bodyPr>
          <a:lstStyle/>
          <a:p>
            <a:pPr marL="571500" lvl="1" indent="-571500">
              <a:lnSpc>
                <a:spcPct val="90000"/>
              </a:lnSpc>
              <a:buFont typeface="Arial" charset="0"/>
              <a:buAutoNum type="romanUcPeriod" startAt="2"/>
            </a:pPr>
            <a:r>
              <a:rPr lang="ru-RU" b="1" smtClean="0">
                <a:solidFill>
                  <a:srgbClr val="FF0000"/>
                </a:solidFill>
              </a:rPr>
              <a:t>1) Пример – аргумент из текста.</a:t>
            </a:r>
          </a:p>
          <a:p>
            <a:pPr marL="571500" lvl="1" indent="-571500">
              <a:lnSpc>
                <a:spcPct val="90000"/>
              </a:lnSpc>
              <a:buFont typeface="Arial" charset="0"/>
              <a:buNone/>
            </a:pPr>
            <a:r>
              <a:rPr lang="ru-RU" b="1" smtClean="0"/>
              <a:t>Обращаясь к предложенному тексту, нельзя не увидеть, что …….</a:t>
            </a:r>
          </a:p>
          <a:p>
            <a:pPr marL="571500" lvl="1" indent="-571500">
              <a:lnSpc>
                <a:spcPct val="90000"/>
              </a:lnSpc>
              <a:buFont typeface="Arial" charset="0"/>
              <a:buNone/>
            </a:pPr>
            <a:r>
              <a:rPr lang="ru-RU" b="1" smtClean="0"/>
              <a:t>Анализируя поступки героя данного текста, можно увидеть, что …….</a:t>
            </a:r>
          </a:p>
          <a:p>
            <a:pPr marL="571500" lvl="1" indent="-571500">
              <a:lnSpc>
                <a:spcPct val="90000"/>
              </a:lnSpc>
              <a:buFont typeface="Arial" charset="0"/>
              <a:buNone/>
            </a:pPr>
            <a:r>
              <a:rPr lang="ru-RU" b="1" smtClean="0"/>
              <a:t>Размышляя о ………, обращусь к предложенному тексту, автор которого показывает яркий пример ……</a:t>
            </a:r>
          </a:p>
          <a:p>
            <a:pPr marL="571500" lvl="1" indent="-571500">
              <a:lnSpc>
                <a:spcPct val="90000"/>
              </a:lnSpc>
              <a:buFont typeface="Arial" charset="0"/>
              <a:buNone/>
            </a:pPr>
            <a:r>
              <a:rPr lang="ru-RU" b="1" smtClean="0"/>
              <a:t>Нельзя не заметить, что герой  данного  текста……</a:t>
            </a:r>
          </a:p>
          <a:p>
            <a:pPr marL="571500" lvl="1" indent="-571500">
              <a:lnSpc>
                <a:spcPct val="90000"/>
              </a:lnSpc>
              <a:buFont typeface="Arial" charset="0"/>
              <a:buNone/>
            </a:pPr>
            <a:r>
              <a:rPr lang="ru-RU" b="1" smtClean="0"/>
              <a:t>В тексте…можно найти пример, подтверждающий мою мысль.</a:t>
            </a:r>
          </a:p>
          <a:p>
            <a:pPr>
              <a:lnSpc>
                <a:spcPct val="90000"/>
              </a:lnSpc>
              <a:buFont typeface="Arial" charset="0"/>
              <a:buNone/>
            </a:pPr>
            <a:r>
              <a:rPr lang="ru-RU" smtClean="0"/>
              <a:t> </a:t>
            </a:r>
          </a:p>
          <a:p>
            <a:pPr>
              <a:lnSpc>
                <a:spcPct val="90000"/>
              </a:lnSpc>
              <a:buFont typeface="Arial" charset="0"/>
              <a:buNone/>
            </a:pPr>
            <a:endParaRPr lang="ru-RU"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diamond(in)">
                                      <p:cBhvr>
                                        <p:cTn id="7" dur="20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rgbClr val="002060"/>
                </a:solidFill>
              </a:rPr>
              <a:t> </a:t>
            </a:r>
            <a:r>
              <a:rPr lang="ru-RU" sz="3200" b="1" dirty="0" smtClean="0">
                <a:solidFill>
                  <a:srgbClr val="002060"/>
                </a:solidFill>
                <a:effectLst>
                  <a:outerShdw blurRad="38100" dist="38100" dir="2700000" algn="tl">
                    <a:srgbClr val="000000">
                      <a:alpha val="43137"/>
                    </a:srgbClr>
                  </a:outerShdw>
                </a:effectLst>
              </a:rPr>
              <a:t>Логический переход. Пример из текста</a:t>
            </a:r>
            <a:endParaRPr lang="ru-RU" sz="3200" dirty="0">
              <a:solidFill>
                <a:srgbClr val="002060"/>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92500" lnSpcReduction="10000"/>
          </a:bodyPr>
          <a:lstStyle/>
          <a:p>
            <a:pPr algn="just" eaLnBrk="1" fontAlgn="auto" hangingPunct="1">
              <a:spcAft>
                <a:spcPts val="0"/>
              </a:spcAft>
              <a:buFont typeface="Arial" pitchFamily="34" charset="0"/>
              <a:buNone/>
              <a:defRPr/>
            </a:pPr>
            <a:r>
              <a:rPr lang="ru-RU" sz="2400" i="1" dirty="0" smtClean="0"/>
              <a:t> </a:t>
            </a:r>
            <a:r>
              <a:rPr lang="ru-RU" sz="2400" i="1" dirty="0" smtClean="0">
                <a:latin typeface="Times New Roman" pitchFamily="18" charset="0"/>
                <a:cs typeface="Times New Roman" pitchFamily="18" charset="0"/>
              </a:rPr>
              <a:t>    </a:t>
            </a:r>
          </a:p>
          <a:p>
            <a:pPr algn="just" eaLnBrk="1" fontAlgn="auto" hangingPunct="1">
              <a:spcAft>
                <a:spcPts val="0"/>
              </a:spcAft>
              <a:buFont typeface="Arial" pitchFamily="34" charset="0"/>
              <a:buNone/>
              <a:defRPr/>
            </a:pPr>
            <a:endParaRPr lang="ru-RU" sz="2400" i="1"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ru-RU" sz="24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В тексте А.И. Куприна можно найти пример, подтверждающий мою мысль. Доктор Пирогов совершил человечный поступок, когда помог семье </a:t>
            </a:r>
            <a:r>
              <a:rPr lang="ru-RU" sz="2800" dirty="0" err="1" smtClean="0">
                <a:latin typeface="Times New Roman" pitchFamily="18" charset="0"/>
                <a:cs typeface="Times New Roman" pitchFamily="18" charset="0"/>
              </a:rPr>
              <a:t>Мерцаловых</a:t>
            </a:r>
            <a:r>
              <a:rPr lang="ru-RU" sz="2800" dirty="0" smtClean="0">
                <a:latin typeface="Times New Roman" pitchFamily="18" charset="0"/>
                <a:cs typeface="Times New Roman" pitchFamily="18" charset="0"/>
              </a:rPr>
              <a:t>, оказавшейся на грани нищеты, причём сделал это очень тактично, не обидев бедняков высокомерием. Не случайно рассказ назван «Чудесный доктор». Герой совершает чудо человечности, спасая людей своей заботой.   </a:t>
            </a:r>
          </a:p>
          <a:p>
            <a:pPr algn="just" eaLnBrk="1" fontAlgn="auto" hangingPunct="1">
              <a:spcAft>
                <a:spcPts val="0"/>
              </a:spcAft>
              <a:buFont typeface="Arial" pitchFamily="34" charset="0"/>
              <a:buNone/>
              <a:defRPr/>
            </a:pPr>
            <a:r>
              <a:rPr lang="ru-RU" sz="2800" dirty="0" smtClean="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idx="4294967295"/>
          </p:nvPr>
        </p:nvSpPr>
        <p:spPr>
          <a:gradFill rotWithShape="1">
            <a:gsLst>
              <a:gs pos="0">
                <a:srgbClr val="ABC3DF">
                  <a:gamma/>
                  <a:shade val="46275"/>
                  <a:invGamma/>
                </a:srgbClr>
              </a:gs>
              <a:gs pos="100000">
                <a:srgbClr val="ABC3DF"/>
              </a:gs>
            </a:gsLst>
            <a:lin ang="5400000" scaled="1"/>
          </a:gradFill>
        </p:spPr>
        <p:txBody>
          <a:bodyPr/>
          <a:lstStyle/>
          <a:p>
            <a:r>
              <a:rPr lang="ru-RU" sz="6000" b="1" smtClean="0"/>
              <a:t>Клише</a:t>
            </a:r>
            <a:r>
              <a:rPr lang="ru-RU" b="1" smtClean="0"/>
              <a:t> </a:t>
            </a:r>
            <a:endParaRPr lang="ru-RU" smtClean="0"/>
          </a:p>
        </p:txBody>
      </p:sp>
      <p:sp>
        <p:nvSpPr>
          <p:cNvPr id="3" name="Содержимое 2"/>
          <p:cNvSpPr>
            <a:spLocks noGrp="1"/>
          </p:cNvSpPr>
          <p:nvPr>
            <p:ph idx="4294967295"/>
          </p:nvPr>
        </p:nvSpPr>
        <p:spPr>
          <a:ln>
            <a:solidFill>
              <a:srgbClr val="C00000"/>
            </a:solidFill>
          </a:ln>
        </p:spPr>
        <p:txBody>
          <a:bodyPr>
            <a:normAutofit/>
          </a:bodyPr>
          <a:lstStyle/>
          <a:p>
            <a:pPr marL="571500" lvl="1" indent="-571500">
              <a:buFont typeface="Arial" charset="0"/>
              <a:buAutoNum type="romanUcPeriod" startAt="2"/>
            </a:pPr>
            <a:r>
              <a:rPr lang="ru-RU" sz="2600" b="1" smtClean="0">
                <a:solidFill>
                  <a:srgbClr val="FF0000"/>
                </a:solidFill>
              </a:rPr>
              <a:t>1) Пример – аргумент из личного опыта.</a:t>
            </a:r>
          </a:p>
          <a:p>
            <a:pPr marL="571500" lvl="1" indent="-571500">
              <a:buFont typeface="Arial" charset="0"/>
              <a:buNone/>
            </a:pPr>
            <a:r>
              <a:rPr lang="ru-RU" sz="2600" b="1" smtClean="0"/>
              <a:t>С примерами проявления …….   нам довольно часто, к сожалению,  приходится сталкиваться в жизни. Например, …..</a:t>
            </a:r>
          </a:p>
          <a:p>
            <a:pPr marL="571500" lvl="1" indent="-571500">
              <a:buFont typeface="Arial" charset="0"/>
              <a:buNone/>
            </a:pPr>
            <a:r>
              <a:rPr lang="ru-RU" sz="2600" b="1" smtClean="0"/>
              <a:t>Подтверждением тому, что …. людей, к счастью, много являются события, связанные с….</a:t>
            </a:r>
          </a:p>
          <a:p>
            <a:pPr marL="571500" lvl="1" indent="-571500">
              <a:buFont typeface="Arial" charset="0"/>
              <a:buNone/>
            </a:pPr>
            <a:r>
              <a:rPr lang="ru-RU" sz="2600" b="1" smtClean="0"/>
              <a:t>Чтобы доказать необходимость …… в жизни, приведу пример (обращусь к истории, обращусь к биографии…., обращусь к произведению ….).</a:t>
            </a:r>
          </a:p>
          <a:p>
            <a:pPr marL="571500" lvl="1" indent="-571500">
              <a:buFont typeface="Arial" charset="0"/>
              <a:buNone/>
            </a:pPr>
            <a:r>
              <a:rPr lang="ru-RU" sz="2600" b="1" smtClean="0"/>
              <a:t>Проявления…. мы часто встречаем и в повседневной жизни.</a:t>
            </a:r>
          </a:p>
          <a:p>
            <a:pPr marL="571500" lvl="1" indent="-571500">
              <a:buFont typeface="Arial" charset="0"/>
              <a:buNone/>
            </a:pPr>
            <a:r>
              <a:rPr lang="ru-RU" sz="2600" b="1" smtClean="0"/>
              <a:t>  </a:t>
            </a:r>
            <a:endParaRPr lang="ru-RU"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ssolv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rgbClr val="002060"/>
                </a:solidFill>
              </a:rPr>
              <a:t> </a:t>
            </a:r>
            <a:r>
              <a:rPr lang="ru-RU" sz="3200" b="1" dirty="0" smtClean="0">
                <a:solidFill>
                  <a:srgbClr val="002060"/>
                </a:solidFill>
                <a:effectLst>
                  <a:outerShdw blurRad="38100" dist="38100" dir="2700000" algn="tl">
                    <a:srgbClr val="000000">
                      <a:alpha val="43137"/>
                    </a:srgbClr>
                  </a:outerShdw>
                </a:effectLst>
              </a:rPr>
              <a:t>Логический переход. Пример из опыта</a:t>
            </a:r>
            <a:endParaRPr lang="ru-RU" sz="3200" dirty="0">
              <a:solidFill>
                <a:srgbClr val="002060"/>
              </a:solidFill>
              <a:effectLst>
                <a:outerShdw blurRad="38100" dist="38100" dir="2700000" algn="tl">
                  <a:srgbClr val="000000">
                    <a:alpha val="43137"/>
                  </a:srgbClr>
                </a:outerShdw>
              </a:effectLst>
            </a:endParaRPr>
          </a:p>
        </p:txBody>
      </p:sp>
      <p:sp>
        <p:nvSpPr>
          <p:cNvPr id="23554"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Проявления человечности мы часто встречаем и в повседневной жизни. Например, не так давно мои родители  перечисляли деньги для беженцев с Украины, потому что хотели помочь людям, оказавшимся в страшной беде.  </a:t>
            </a:r>
          </a:p>
          <a:p>
            <a:pPr algn="just" eaLnBrk="1" hangingPunct="1">
              <a:buFont typeface="Arial" charset="0"/>
              <a:buNone/>
            </a:pPr>
            <a:r>
              <a:rPr lang="ru-RU" sz="2800" smtClean="0">
                <a:latin typeface="Times New Roman" pitchFamily="18" charset="0"/>
                <a:cs typeface="Times New Roman" pitchFamily="18" charset="0"/>
              </a:rPr>
              <a:t>          </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box(in)">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5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solidFill>
            <a:srgbClr val="ABC3DF"/>
          </a:solidFill>
        </p:spPr>
        <p:txBody>
          <a:bodyPr/>
          <a:lstStyle/>
          <a:p>
            <a:r>
              <a:rPr lang="ru-RU" sz="3600" b="1" smtClean="0"/>
              <a:t>Основные подходы к проверке и оценке сочинения-рассуждения</a:t>
            </a:r>
            <a:r>
              <a:rPr lang="ru-RU" sz="4000" smtClean="0"/>
              <a:t> </a:t>
            </a:r>
          </a:p>
        </p:txBody>
      </p:sp>
      <p:sp>
        <p:nvSpPr>
          <p:cNvPr id="54275" name="Rectangle 3"/>
          <p:cNvSpPr>
            <a:spLocks noGrp="1"/>
          </p:cNvSpPr>
          <p:nvPr>
            <p:ph type="body" idx="1"/>
          </p:nvPr>
        </p:nvSpPr>
        <p:spPr>
          <a:xfrm>
            <a:off x="457200" y="1600200"/>
            <a:ext cx="8229600" cy="5141913"/>
          </a:xfrm>
        </p:spPr>
        <p:txBody>
          <a:bodyPr/>
          <a:lstStyle/>
          <a:p>
            <a:pPr>
              <a:lnSpc>
                <a:spcPct val="80000"/>
              </a:lnSpc>
              <a:buFont typeface="Arial" charset="0"/>
              <a:buNone/>
            </a:pPr>
            <a:r>
              <a:rPr lang="ru-RU" sz="2400" smtClean="0"/>
              <a:t>           Сочинение-рассуждение проверяет прежде всего умение создавать собственное связное высказывание на заданную тему на основе прочитанного текста. Это высказывание должно соответствовать функционально-смысловому типу речи – «рассуждение» и, как следствие этого, строиться по определённым композиционным законам. При этом особое внимание уделяется умению экзаменуемого аргументировать свои мысли и утверждения, используя прочитанный текст. </a:t>
            </a:r>
          </a:p>
          <a:p>
            <a:pPr>
              <a:lnSpc>
                <a:spcPct val="80000"/>
              </a:lnSpc>
              <a:buFont typeface="Arial" charset="0"/>
              <a:buNone/>
            </a:pPr>
            <a:r>
              <a:rPr lang="ru-RU" sz="2400" smtClean="0"/>
              <a:t>           Стоит обратить внимание на то, что все эти умения будут востребованы в ходе дальнейшей учебной деятельности выпускников (и не только при изучении русского языка), а также (на ином уровне) при сдаче ЕГЭ. Именно поэтому критерии оценивания этого вида работы максимально приближены к критериям оценивания задания С1 ЕГЭ.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diamond(in)">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dissolve">
                                      <p:cBhvr>
                                        <p:cTn id="12" dur="5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dissolve">
                                      <p:cBhvr>
                                        <p:cTn id="17"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gradFill rotWithShape="1">
            <a:gsLst>
              <a:gs pos="0">
                <a:srgbClr val="ABC3DF">
                  <a:gamma/>
                  <a:shade val="46275"/>
                  <a:invGamma/>
                </a:srgbClr>
              </a:gs>
              <a:gs pos="100000">
                <a:srgbClr val="ABC3DF"/>
              </a:gs>
            </a:gsLst>
            <a:lin ang="5400000" scaled="1"/>
          </a:gradFill>
        </p:spPr>
        <p:txBody>
          <a:bodyPr/>
          <a:lstStyle/>
          <a:p>
            <a:r>
              <a:rPr lang="ru-RU" sz="6500" b="1" smtClean="0"/>
              <a:t>Клише</a:t>
            </a:r>
            <a:endParaRPr lang="ru-RU" sz="4000" smtClean="0"/>
          </a:p>
        </p:txBody>
      </p:sp>
      <p:sp>
        <p:nvSpPr>
          <p:cNvPr id="63491" name="Содержимое 2"/>
          <p:cNvSpPr>
            <a:spLocks noGrp="1"/>
          </p:cNvSpPr>
          <p:nvPr>
            <p:ph idx="4294967295"/>
          </p:nvPr>
        </p:nvSpPr>
        <p:spPr>
          <a:ln>
            <a:solidFill>
              <a:srgbClr val="C00000"/>
            </a:solidFill>
          </a:ln>
        </p:spPr>
        <p:txBody>
          <a:bodyPr/>
          <a:lstStyle/>
          <a:p>
            <a:pPr>
              <a:buFont typeface="Arial" charset="0"/>
              <a:buNone/>
            </a:pPr>
            <a:r>
              <a:rPr lang="en-US" b="1" smtClean="0">
                <a:solidFill>
                  <a:srgbClr val="FF0000"/>
                </a:solidFill>
              </a:rPr>
              <a:t>III</a:t>
            </a:r>
            <a:r>
              <a:rPr lang="ru-RU" b="1" smtClean="0">
                <a:solidFill>
                  <a:srgbClr val="FF0000"/>
                </a:solidFill>
              </a:rPr>
              <a:t>. Вывод  (заключение, повторяющее несколько по-иному тезис).</a:t>
            </a:r>
          </a:p>
          <a:p>
            <a:pPr>
              <a:buFont typeface="Arial" charset="0"/>
              <a:buNone/>
            </a:pPr>
            <a:r>
              <a:rPr lang="ru-RU" b="1" smtClean="0"/>
              <a:t>Таким образом, ….</a:t>
            </a:r>
          </a:p>
          <a:p>
            <a:pPr>
              <a:buFont typeface="Arial" charset="0"/>
              <a:buNone/>
            </a:pPr>
            <a:r>
              <a:rPr lang="ru-RU" b="1" smtClean="0"/>
              <a:t>Итак, ……</a:t>
            </a:r>
          </a:p>
          <a:p>
            <a:pPr>
              <a:buFont typeface="Arial" charset="0"/>
              <a:buNone/>
            </a:pPr>
            <a:r>
              <a:rPr lang="ru-RU" b="1" smtClean="0"/>
              <a:t>Подводя итог сказанному, отмечу: …….</a:t>
            </a:r>
          </a:p>
          <a:p>
            <a:pPr>
              <a:buFont typeface="Arial" charset="0"/>
              <a:buNone/>
            </a:pPr>
            <a:r>
              <a:rPr lang="ru-RU" b="1" smtClean="0"/>
              <a:t>Очень хотелось бы, чтобы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checkerboard(across)">
                                      <p:cBhvr>
                                        <p:cTn id="12"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34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rgbClr val="002060"/>
                </a:solidFill>
              </a:rPr>
              <a:t> </a:t>
            </a:r>
            <a:r>
              <a:rPr lang="ru-RU" sz="3200" b="1" dirty="0" smtClean="0">
                <a:solidFill>
                  <a:srgbClr val="002060"/>
                </a:solidFill>
                <a:effectLst>
                  <a:outerShdw blurRad="38100" dist="38100" dir="2700000" algn="tl">
                    <a:srgbClr val="000000">
                      <a:alpha val="43137"/>
                    </a:srgbClr>
                  </a:outerShdw>
                </a:effectLst>
              </a:rPr>
              <a:t>Вывод</a:t>
            </a:r>
            <a:endParaRPr lang="ru-RU" sz="3200" dirty="0">
              <a:solidFill>
                <a:srgbClr val="002060"/>
              </a:solidFill>
              <a:effectLst>
                <a:outerShdw blurRad="38100" dist="38100" dir="2700000" algn="tl">
                  <a:srgbClr val="000000">
                    <a:alpha val="43137"/>
                  </a:srgbClr>
                </a:outerShdw>
              </a:effectLst>
            </a:endParaRPr>
          </a:p>
        </p:txBody>
      </p:sp>
      <p:sp>
        <p:nvSpPr>
          <p:cNvPr id="24578"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Таким образом, «человечность» - это одно из тех слов, которые учат нас уважать людей, помогать им. Проявляя человечность, каждый из нас становится чище и лучше - становится настоящим Человеком.</a:t>
            </a:r>
          </a:p>
          <a:p>
            <a:pPr algn="just" eaLnBrk="1" hangingPunct="1">
              <a:buFont typeface="Arial" charset="0"/>
              <a:buNone/>
            </a:pPr>
            <a:r>
              <a:rPr lang="ru-RU" sz="2800" smtClean="0">
                <a:latin typeface="Times New Roman" pitchFamily="18" charset="0"/>
                <a:cs typeface="Times New Roman" pitchFamily="18" charset="0"/>
              </a:rPr>
              <a:t>          </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checkerboard(across)">
                                      <p:cBhvr>
                                        <p:cTn id="1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5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p:cNvSpPr>
            <a:spLocks noGrp="1"/>
          </p:cNvSpPr>
          <p:nvPr>
            <p:ph type="title"/>
          </p:nvPr>
        </p:nvSpPr>
        <p:spPr/>
        <p:txBody>
          <a:bodyPr/>
          <a:lstStyle/>
          <a:p>
            <a:endParaRPr lang="ru-RU" smtClean="0"/>
          </a:p>
        </p:txBody>
      </p:sp>
      <p:sp>
        <p:nvSpPr>
          <p:cNvPr id="72710" name="Rectangle 6"/>
          <p:cNvSpPr>
            <a:spLocks noGrp="1"/>
          </p:cNvSpPr>
          <p:nvPr>
            <p:ph type="body" idx="1"/>
          </p:nvPr>
        </p:nvSpPr>
        <p:spPr>
          <a:xfrm>
            <a:off x="457200" y="188913"/>
            <a:ext cx="8229600" cy="6335712"/>
          </a:xfrm>
        </p:spPr>
        <p:txBody>
          <a:bodyPr/>
          <a:lstStyle/>
          <a:p>
            <a:pPr>
              <a:lnSpc>
                <a:spcPct val="80000"/>
              </a:lnSpc>
              <a:buFont typeface="Arial" charset="0"/>
              <a:buNone/>
            </a:pPr>
            <a:r>
              <a:rPr lang="ru-RU" sz="2400" smtClean="0"/>
              <a:t>            Человечность – это нравственное качество, которое предполагает уважение и сочувствие к людям, доброжелательность и терпимость. В современном мире и так достаточно зла, людям нужно быть внимательнее и добрее по отношению друг к другу.      </a:t>
            </a:r>
          </a:p>
          <a:p>
            <a:pPr>
              <a:lnSpc>
                <a:spcPct val="80000"/>
              </a:lnSpc>
              <a:buFont typeface="Arial" charset="0"/>
              <a:buNone/>
            </a:pPr>
            <a:r>
              <a:rPr lang="ru-RU" sz="2400" smtClean="0"/>
              <a:t>            Нельзя назвать человечным поведение двух девочек и мальчика из текста Б. Васильева. Они совершили кражу, воспользовавшись слепотой старой женщины. Письма с фронта были самым дорогим для Анны Федотовны. Бесчеловечный поступок ребят привёл к тому, что душа её «ослепла и оглохла».</a:t>
            </a:r>
          </a:p>
          <a:p>
            <a:pPr>
              <a:lnSpc>
                <a:spcPct val="80000"/>
              </a:lnSpc>
              <a:buFont typeface="Arial" charset="0"/>
              <a:buNone/>
            </a:pPr>
            <a:r>
              <a:rPr lang="ru-RU" sz="2400" smtClean="0"/>
              <a:t>            Ученики нашей школы оказывают посильную помощь ветеранам Великой Отечественной войны и вдовам ветеранов. Я думаю, это нужно не только им, но и нам. Помогая другим, человек проявляет свои лучшие качества, человечность – одно из них.</a:t>
            </a:r>
          </a:p>
          <a:p>
            <a:pPr>
              <a:lnSpc>
                <a:spcPct val="80000"/>
              </a:lnSpc>
              <a:buFont typeface="Arial" charset="0"/>
              <a:buNone/>
            </a:pPr>
            <a:r>
              <a:rPr lang="ru-RU" sz="2400" smtClean="0"/>
              <a:t>            Добрые чувства должны формироваться с  детства, усваиваться одновременно с познанием первых и важных истин. Без человечности невозможна душевная красота человека. </a:t>
            </a:r>
            <a:r>
              <a:rPr lang="ru-RU" sz="2400" i="1" smtClean="0"/>
              <a:t>(125 слов)</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p:cNvSpPr>
          <p:nvPr>
            <p:ph type="title"/>
          </p:nvPr>
        </p:nvSpPr>
        <p:spPr/>
        <p:txBody>
          <a:bodyPr/>
          <a:lstStyle/>
          <a:p>
            <a:endParaRPr lang="ru-RU" smtClean="0"/>
          </a:p>
        </p:txBody>
      </p:sp>
      <p:sp>
        <p:nvSpPr>
          <p:cNvPr id="74757" name="Rectangle 5"/>
          <p:cNvSpPr>
            <a:spLocks noGrp="1"/>
          </p:cNvSpPr>
          <p:nvPr>
            <p:ph type="body" sz="half" idx="1"/>
          </p:nvPr>
        </p:nvSpPr>
        <p:spPr>
          <a:xfrm>
            <a:off x="457200" y="0"/>
            <a:ext cx="4038600" cy="6742113"/>
          </a:xfrm>
        </p:spPr>
        <p:txBody>
          <a:bodyPr/>
          <a:lstStyle/>
          <a:p>
            <a:pPr>
              <a:lnSpc>
                <a:spcPct val="90000"/>
              </a:lnSpc>
            </a:pPr>
            <a:r>
              <a:rPr lang="ru-RU" b="1" i="1" smtClean="0">
                <a:solidFill>
                  <a:schemeClr val="folHlink"/>
                </a:solidFill>
              </a:rPr>
              <a:t>сострадание </a:t>
            </a:r>
          </a:p>
          <a:p>
            <a:pPr>
              <a:lnSpc>
                <a:spcPct val="90000"/>
              </a:lnSpc>
            </a:pPr>
            <a:r>
              <a:rPr lang="ru-RU" b="1" i="1" smtClean="0">
                <a:solidFill>
                  <a:schemeClr val="folHlink"/>
                </a:solidFill>
              </a:rPr>
              <a:t>справедливость </a:t>
            </a:r>
          </a:p>
          <a:p>
            <a:pPr>
              <a:lnSpc>
                <a:spcPct val="90000"/>
              </a:lnSpc>
            </a:pPr>
            <a:r>
              <a:rPr lang="ru-RU" b="1" i="1" smtClean="0">
                <a:solidFill>
                  <a:schemeClr val="folHlink"/>
                </a:solidFill>
              </a:rPr>
              <a:t>смелость </a:t>
            </a:r>
          </a:p>
          <a:p>
            <a:pPr>
              <a:lnSpc>
                <a:spcPct val="90000"/>
              </a:lnSpc>
            </a:pPr>
            <a:r>
              <a:rPr lang="ru-RU" b="1" i="1" smtClean="0">
                <a:solidFill>
                  <a:schemeClr val="folHlink"/>
                </a:solidFill>
              </a:rPr>
              <a:t>самовоспитание </a:t>
            </a:r>
          </a:p>
          <a:p>
            <a:pPr>
              <a:lnSpc>
                <a:spcPct val="90000"/>
              </a:lnSpc>
            </a:pPr>
            <a:r>
              <a:rPr lang="ru-RU" b="1" i="1" smtClean="0">
                <a:solidFill>
                  <a:schemeClr val="folHlink"/>
                </a:solidFill>
              </a:rPr>
              <a:t>Родина </a:t>
            </a:r>
          </a:p>
          <a:p>
            <a:pPr>
              <a:lnSpc>
                <a:spcPct val="90000"/>
              </a:lnSpc>
            </a:pPr>
            <a:r>
              <a:rPr lang="ru-RU" b="1" i="1" smtClean="0">
                <a:solidFill>
                  <a:schemeClr val="folHlink"/>
                </a:solidFill>
              </a:rPr>
              <a:t>равнодушие </a:t>
            </a:r>
          </a:p>
          <a:p>
            <a:pPr>
              <a:lnSpc>
                <a:spcPct val="90000"/>
              </a:lnSpc>
            </a:pPr>
            <a:r>
              <a:rPr lang="ru-RU" b="1" i="1" smtClean="0">
                <a:solidFill>
                  <a:schemeClr val="folHlink"/>
                </a:solidFill>
              </a:rPr>
              <a:t>преданность </a:t>
            </a:r>
          </a:p>
          <a:p>
            <a:pPr>
              <a:lnSpc>
                <a:spcPct val="90000"/>
              </a:lnSpc>
            </a:pPr>
            <a:r>
              <a:rPr lang="ru-RU" b="1" i="1" smtClean="0">
                <a:solidFill>
                  <a:schemeClr val="folHlink"/>
                </a:solidFill>
              </a:rPr>
              <a:t>природа </a:t>
            </a:r>
          </a:p>
          <a:p>
            <a:pPr>
              <a:lnSpc>
                <a:spcPct val="90000"/>
              </a:lnSpc>
            </a:pPr>
            <a:r>
              <a:rPr lang="ru-RU" b="1" i="1" smtClean="0">
                <a:solidFill>
                  <a:schemeClr val="folHlink"/>
                </a:solidFill>
              </a:rPr>
              <a:t>героизм </a:t>
            </a:r>
          </a:p>
          <a:p>
            <a:pPr>
              <a:lnSpc>
                <a:spcPct val="90000"/>
              </a:lnSpc>
            </a:pPr>
            <a:r>
              <a:rPr lang="ru-RU" b="1" i="1" smtClean="0">
                <a:solidFill>
                  <a:schemeClr val="folHlink"/>
                </a:solidFill>
              </a:rPr>
              <a:t>верность </a:t>
            </a:r>
          </a:p>
          <a:p>
            <a:pPr>
              <a:lnSpc>
                <a:spcPct val="90000"/>
              </a:lnSpc>
            </a:pPr>
            <a:r>
              <a:rPr lang="ru-RU" b="1" i="1" smtClean="0">
                <a:solidFill>
                  <a:schemeClr val="folHlink"/>
                </a:solidFill>
              </a:rPr>
              <a:t>бескорыстие </a:t>
            </a:r>
          </a:p>
          <a:p>
            <a:pPr>
              <a:lnSpc>
                <a:spcPct val="90000"/>
              </a:lnSpc>
            </a:pPr>
            <a:r>
              <a:rPr lang="ru-RU" b="1" i="1" smtClean="0">
                <a:solidFill>
                  <a:schemeClr val="folHlink"/>
                </a:solidFill>
              </a:rPr>
              <a:t>счастье </a:t>
            </a:r>
          </a:p>
          <a:p>
            <a:pPr>
              <a:lnSpc>
                <a:spcPct val="90000"/>
              </a:lnSpc>
            </a:pPr>
            <a:r>
              <a:rPr lang="ru-RU" b="1" i="1" smtClean="0">
                <a:solidFill>
                  <a:schemeClr val="folHlink"/>
                </a:solidFill>
              </a:rPr>
              <a:t>талант </a:t>
            </a:r>
          </a:p>
          <a:p>
            <a:pPr>
              <a:lnSpc>
                <a:spcPct val="90000"/>
              </a:lnSpc>
            </a:pPr>
            <a:r>
              <a:rPr lang="ru-RU" b="1" i="1" smtClean="0">
                <a:solidFill>
                  <a:schemeClr val="folHlink"/>
                </a:solidFill>
              </a:rPr>
              <a:t>эгоизм </a:t>
            </a:r>
          </a:p>
        </p:txBody>
      </p:sp>
      <p:sp>
        <p:nvSpPr>
          <p:cNvPr id="74758" name="Rectangle 6"/>
          <p:cNvSpPr>
            <a:spLocks noGrp="1"/>
          </p:cNvSpPr>
          <p:nvPr>
            <p:ph type="body" sz="half" idx="2"/>
          </p:nvPr>
        </p:nvSpPr>
        <p:spPr>
          <a:xfrm>
            <a:off x="4648200" y="0"/>
            <a:ext cx="4038600" cy="6669088"/>
          </a:xfrm>
        </p:spPr>
        <p:txBody>
          <a:bodyPr/>
          <a:lstStyle/>
          <a:p>
            <a:pPr>
              <a:lnSpc>
                <a:spcPct val="90000"/>
              </a:lnSpc>
            </a:pPr>
            <a:r>
              <a:rPr lang="ru-RU" b="1" i="1" smtClean="0">
                <a:solidFill>
                  <a:schemeClr val="hlink"/>
                </a:solidFill>
              </a:rPr>
              <a:t>призвание </a:t>
            </a:r>
          </a:p>
          <a:p>
            <a:pPr>
              <a:lnSpc>
                <a:spcPct val="90000"/>
              </a:lnSpc>
            </a:pPr>
            <a:r>
              <a:rPr lang="ru-RU" b="1" i="1" smtClean="0">
                <a:solidFill>
                  <a:schemeClr val="hlink"/>
                </a:solidFill>
              </a:rPr>
              <a:t>ответственность </a:t>
            </a:r>
          </a:p>
          <a:p>
            <a:pPr>
              <a:lnSpc>
                <a:spcPct val="90000"/>
              </a:lnSpc>
            </a:pPr>
            <a:r>
              <a:rPr lang="ru-RU" b="1" i="1" smtClean="0">
                <a:solidFill>
                  <a:schemeClr val="hlink"/>
                </a:solidFill>
              </a:rPr>
              <a:t>надежда</a:t>
            </a:r>
          </a:p>
          <a:p>
            <a:pPr>
              <a:lnSpc>
                <a:spcPct val="90000"/>
              </a:lnSpc>
            </a:pPr>
            <a:r>
              <a:rPr lang="ru-RU" b="1" i="1" smtClean="0">
                <a:solidFill>
                  <a:schemeClr val="hlink"/>
                </a:solidFill>
              </a:rPr>
              <a:t>милосердие </a:t>
            </a:r>
          </a:p>
          <a:p>
            <a:pPr>
              <a:lnSpc>
                <a:spcPct val="90000"/>
              </a:lnSpc>
            </a:pPr>
            <a:r>
              <a:rPr lang="ru-RU" b="1" i="1" smtClean="0">
                <a:solidFill>
                  <a:schemeClr val="hlink"/>
                </a:solidFill>
              </a:rPr>
              <a:t>мужество </a:t>
            </a:r>
          </a:p>
          <a:p>
            <a:pPr>
              <a:lnSpc>
                <a:spcPct val="90000"/>
              </a:lnSpc>
            </a:pPr>
            <a:r>
              <a:rPr lang="ru-RU" b="1" i="1" smtClean="0">
                <a:solidFill>
                  <a:schemeClr val="hlink"/>
                </a:solidFill>
              </a:rPr>
              <a:t>материнская  любовь </a:t>
            </a:r>
          </a:p>
          <a:p>
            <a:pPr>
              <a:lnSpc>
                <a:spcPct val="90000"/>
              </a:lnSpc>
            </a:pPr>
            <a:r>
              <a:rPr lang="ru-RU" b="1" i="1" smtClean="0">
                <a:solidFill>
                  <a:schemeClr val="hlink"/>
                </a:solidFill>
              </a:rPr>
              <a:t>красота </a:t>
            </a:r>
          </a:p>
          <a:p>
            <a:pPr>
              <a:lnSpc>
                <a:spcPct val="90000"/>
              </a:lnSpc>
            </a:pPr>
            <a:r>
              <a:rPr lang="ru-RU" b="1" i="1" smtClean="0">
                <a:solidFill>
                  <a:schemeClr val="hlink"/>
                </a:solidFill>
              </a:rPr>
              <a:t>зависть </a:t>
            </a:r>
          </a:p>
          <a:p>
            <a:pPr>
              <a:lnSpc>
                <a:spcPct val="90000"/>
              </a:lnSpc>
            </a:pPr>
            <a:r>
              <a:rPr lang="ru-RU" b="1" i="1" smtClean="0">
                <a:solidFill>
                  <a:schemeClr val="hlink"/>
                </a:solidFill>
              </a:rPr>
              <a:t>детство  </a:t>
            </a:r>
          </a:p>
          <a:p>
            <a:pPr>
              <a:lnSpc>
                <a:spcPct val="90000"/>
              </a:lnSpc>
            </a:pPr>
            <a:r>
              <a:rPr lang="ru-RU" b="1" i="1" smtClean="0">
                <a:solidFill>
                  <a:schemeClr val="hlink"/>
                </a:solidFill>
              </a:rPr>
              <a:t>доброта </a:t>
            </a:r>
          </a:p>
          <a:p>
            <a:pPr>
              <a:lnSpc>
                <a:spcPct val="90000"/>
              </a:lnSpc>
            </a:pPr>
            <a:r>
              <a:rPr lang="ru-RU" b="1" i="1" smtClean="0">
                <a:solidFill>
                  <a:schemeClr val="hlink"/>
                </a:solidFill>
              </a:rPr>
              <a:t>человечность </a:t>
            </a:r>
          </a:p>
          <a:p>
            <a:pPr>
              <a:lnSpc>
                <a:spcPct val="90000"/>
              </a:lnSpc>
            </a:pPr>
            <a:r>
              <a:rPr lang="ru-RU" b="1" i="1" smtClean="0">
                <a:solidFill>
                  <a:schemeClr val="hlink"/>
                </a:solidFill>
              </a:rPr>
              <a:t>дружба </a:t>
            </a:r>
          </a:p>
          <a:p>
            <a:pPr>
              <a:lnSpc>
                <a:spcPct val="90000"/>
              </a:lnSpc>
            </a:pPr>
            <a:r>
              <a:rPr lang="ru-RU" b="1" i="1" smtClean="0">
                <a:solidFill>
                  <a:schemeClr val="hlink"/>
                </a:solidFill>
              </a:rPr>
              <a:t>товарищество </a:t>
            </a:r>
          </a:p>
          <a:p>
            <a:pPr>
              <a:lnSpc>
                <a:spcPct val="90000"/>
              </a:lnSpc>
            </a:pPr>
            <a:r>
              <a:rPr lang="ru-RU" b="1" i="1" smtClean="0">
                <a:solidFill>
                  <a:schemeClr val="hlink"/>
                </a:solidFill>
              </a:rPr>
              <a:t>честь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rgbClr val="002060"/>
                </a:solidFill>
              </a:rPr>
              <a:t> </a:t>
            </a:r>
            <a:r>
              <a:rPr lang="ru-RU" sz="3200" b="1" dirty="0" smtClean="0">
                <a:solidFill>
                  <a:srgbClr val="002060"/>
                </a:solidFill>
                <a:effectLst>
                  <a:outerShdw blurRad="38100" dist="38100" dir="2700000" algn="tl">
                    <a:srgbClr val="000000">
                      <a:alpha val="43137"/>
                    </a:srgbClr>
                  </a:outerShdw>
                </a:effectLst>
              </a:rPr>
              <a:t>Задание 15.2</a:t>
            </a:r>
            <a:endParaRPr lang="ru-RU" sz="3200" dirty="0">
              <a:solidFill>
                <a:srgbClr val="002060"/>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92500" lnSpcReduction="10000"/>
          </a:bodyPr>
          <a:lstStyle/>
          <a:p>
            <a:pPr algn="just" eaLnBrk="1" fontAlgn="auto" hangingPunct="1">
              <a:spcAft>
                <a:spcPts val="0"/>
              </a:spcAft>
              <a:buFont typeface="Arial" pitchFamily="34" charset="0"/>
              <a:buNone/>
              <a:defRPr/>
            </a:pPr>
            <a:r>
              <a:rPr lang="ru-RU" sz="2400" i="1" dirty="0" smtClean="0"/>
              <a:t> </a:t>
            </a:r>
            <a:r>
              <a:rPr lang="ru-RU" sz="2400" i="1" dirty="0" smtClean="0">
                <a:latin typeface="Times New Roman" pitchFamily="18" charset="0"/>
                <a:cs typeface="Times New Roman" pitchFamily="18" charset="0"/>
              </a:rPr>
              <a:t>    </a:t>
            </a:r>
          </a:p>
          <a:p>
            <a:pPr algn="just" eaLnBrk="1" fontAlgn="auto" hangingPunct="1">
              <a:spcAft>
                <a:spcPts val="0"/>
              </a:spcAft>
              <a:buFont typeface="Arial" pitchFamily="34" charset="0"/>
              <a:buNone/>
              <a:defRPr/>
            </a:pPr>
            <a:endParaRPr lang="ru-RU" sz="2400" i="1"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ru-RU" sz="2400" i="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Напишите сочинение-рассуждение. Объясните, как Вы понимаете смысл предложения текста: </a:t>
            </a:r>
            <a:r>
              <a:rPr lang="ru-RU" sz="2800" b="1" dirty="0" smtClean="0">
                <a:latin typeface="Times New Roman" pitchFamily="18" charset="0"/>
                <a:cs typeface="Times New Roman" pitchFamily="18" charset="0"/>
              </a:rPr>
              <a:t>«Просто чудо совершил этот святой человек».</a:t>
            </a:r>
          </a:p>
          <a:p>
            <a:pPr algn="just" eaLnBrk="1" fontAlgn="auto" hangingPunct="1">
              <a:spcAft>
                <a:spcPts val="0"/>
              </a:spcAft>
              <a:buFont typeface="Arial" pitchFamily="34" charset="0"/>
              <a:buNone/>
              <a:defRPr/>
            </a:pPr>
            <a:r>
              <a:rPr lang="ru-RU" sz="2800" dirty="0" smtClean="0">
                <a:latin typeface="Times New Roman" pitchFamily="18" charset="0"/>
                <a:cs typeface="Times New Roman" pitchFamily="18" charset="0"/>
              </a:rPr>
              <a:t>               Приведите в сочинении два аргумента из прочитанного текста, подтверждающих Ваши рассуждения.</a:t>
            </a:r>
          </a:p>
          <a:p>
            <a:pPr algn="just" eaLnBrk="1" fontAlgn="auto" hangingPunct="1">
              <a:spcAft>
                <a:spcPts val="0"/>
              </a:spcAft>
              <a:buFont typeface="Arial" pitchFamily="34" charset="0"/>
              <a:buNone/>
              <a:defRPr/>
            </a:pPr>
            <a:r>
              <a:rPr lang="ru-RU" sz="2800" smtClean="0">
                <a:latin typeface="Times New Roman" pitchFamily="18" charset="0"/>
                <a:cs typeface="Times New Roman" pitchFamily="18" charset="0"/>
              </a:rPr>
              <a:t>               Приводя </a:t>
            </a:r>
            <a:r>
              <a:rPr lang="ru-RU" sz="2800" dirty="0" smtClean="0">
                <a:latin typeface="Times New Roman" pitchFamily="18" charset="0"/>
                <a:cs typeface="Times New Roman" pitchFamily="18" charset="0"/>
              </a:rPr>
              <a:t>примеры, указывайте номера нужных предложений или применяйте цитирование</a:t>
            </a:r>
          </a:p>
          <a:p>
            <a:pPr algn="just" eaLnBrk="1" fontAlgn="auto" hangingPunct="1">
              <a:spcAft>
                <a:spcPts val="0"/>
              </a:spcAft>
              <a:buFont typeface="Arial" pitchFamily="34" charset="0"/>
              <a:buNone/>
              <a:defRPr/>
            </a:pPr>
            <a:r>
              <a:rPr lang="ru-RU" sz="2800" dirty="0" smtClean="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2400" b="1" i="1" dirty="0" smtClean="0"/>
              <a:t> </a:t>
            </a:r>
            <a:r>
              <a:rPr lang="ru-RU" sz="3600" b="1" dirty="0" smtClean="0">
                <a:solidFill>
                  <a:srgbClr val="002060"/>
                </a:solidFill>
                <a:effectLst>
                  <a:outerShdw blurRad="38100" dist="38100" dir="2700000" algn="tl">
                    <a:srgbClr val="000000">
                      <a:alpha val="43137"/>
                    </a:srgbClr>
                  </a:outerShdw>
                </a:effectLst>
              </a:rPr>
              <a:t>Задание 15.2</a:t>
            </a:r>
            <a:r>
              <a:rPr lang="ru-RU" sz="2400" b="1" i="1" dirty="0" smtClean="0">
                <a:solidFill>
                  <a:srgbClr val="002060"/>
                </a:solidFill>
                <a:effectLst>
                  <a:outerShdw blurRad="38100" dist="38100" dir="2700000" algn="tl">
                    <a:srgbClr val="000000">
                      <a:alpha val="43137"/>
                    </a:srgbClr>
                  </a:outerShdw>
                </a:effectLst>
              </a:rPr>
              <a:t> </a:t>
            </a:r>
            <a:br>
              <a:rPr lang="ru-RU" sz="2400" b="1" i="1" dirty="0" smtClean="0">
                <a:solidFill>
                  <a:srgbClr val="002060"/>
                </a:solidFill>
                <a:effectLst>
                  <a:outerShdw blurRad="38100" dist="38100" dir="2700000" algn="tl">
                    <a:srgbClr val="000000">
                      <a:alpha val="43137"/>
                    </a:srgbClr>
                  </a:outerShdw>
                </a:effectLst>
              </a:rPr>
            </a:br>
            <a:r>
              <a:rPr lang="ru-RU" sz="3600" b="1" dirty="0" smtClean="0">
                <a:solidFill>
                  <a:srgbClr val="002060"/>
                </a:solidFill>
                <a:effectLst>
                  <a:outerShdw blurRad="38100" dist="38100" dir="2700000" algn="tl">
                    <a:srgbClr val="000000">
                      <a:alpha val="43137"/>
                    </a:srgbClr>
                  </a:outerShdw>
                </a:effectLst>
              </a:rPr>
              <a:t>Критерии оценивания</a:t>
            </a:r>
            <a:r>
              <a:rPr lang="ru-RU" sz="2400" b="1" i="1" dirty="0" smtClean="0">
                <a:solidFill>
                  <a:srgbClr val="002060"/>
                </a:solidFill>
                <a:effectLst>
                  <a:outerShdw blurRad="38100" dist="38100" dir="2700000" algn="tl">
                    <a:srgbClr val="000000">
                      <a:alpha val="43137"/>
                    </a:srgbClr>
                  </a:outerShdw>
                </a:effectLst>
              </a:rPr>
              <a:t> </a:t>
            </a:r>
            <a:endParaRPr lang="ru-RU" sz="3600" dirty="0">
              <a:solidFill>
                <a:schemeClr val="tx2">
                  <a:lumMod val="75000"/>
                </a:schemeClr>
              </a:solidFill>
              <a:effectLst>
                <a:outerShdw blurRad="38100" dist="38100" dir="2700000" algn="tl">
                  <a:srgbClr val="000000">
                    <a:alpha val="43137"/>
                  </a:srgbClr>
                </a:outerShdw>
              </a:effectLst>
            </a:endParaRPr>
          </a:p>
        </p:txBody>
      </p:sp>
      <p:pic>
        <p:nvPicPr>
          <p:cNvPr id="26626" name="Picture 2"/>
          <p:cNvPicPr>
            <a:picLocks noGrp="1" noChangeAspect="1" noChangeArrowheads="1"/>
          </p:cNvPicPr>
          <p:nvPr>
            <p:ph idx="1"/>
          </p:nvPr>
        </p:nvPicPr>
        <p:blipFill>
          <a:blip r:embed="rId2"/>
          <a:srcRect l="14474" t="27972" r="51732" b="6667"/>
          <a:stretch>
            <a:fillRect/>
          </a:stretch>
        </p:blipFill>
        <p:spPr>
          <a:xfrm>
            <a:off x="1835150" y="1341438"/>
            <a:ext cx="4897438" cy="53276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2400" b="1" i="1" dirty="0" smtClean="0"/>
              <a:t> </a:t>
            </a:r>
            <a:r>
              <a:rPr lang="ru-RU" sz="3600" b="1" dirty="0" smtClean="0">
                <a:solidFill>
                  <a:srgbClr val="002060"/>
                </a:solidFill>
                <a:effectLst>
                  <a:outerShdw blurRad="38100" dist="38100" dir="2700000" algn="tl">
                    <a:srgbClr val="000000">
                      <a:alpha val="43137"/>
                    </a:srgbClr>
                  </a:outerShdw>
                </a:effectLst>
              </a:rPr>
              <a:t>Задание 15.2</a:t>
            </a:r>
            <a:r>
              <a:rPr lang="ru-RU" sz="2400" b="1" i="1" dirty="0" smtClean="0">
                <a:solidFill>
                  <a:srgbClr val="002060"/>
                </a:solidFill>
                <a:effectLst>
                  <a:outerShdw blurRad="38100" dist="38100" dir="2700000" algn="tl">
                    <a:srgbClr val="000000">
                      <a:alpha val="43137"/>
                    </a:srgbClr>
                  </a:outerShdw>
                </a:effectLst>
              </a:rPr>
              <a:t> </a:t>
            </a:r>
            <a:br>
              <a:rPr lang="ru-RU" sz="2400" b="1" i="1" dirty="0" smtClean="0">
                <a:solidFill>
                  <a:srgbClr val="002060"/>
                </a:solidFill>
                <a:effectLst>
                  <a:outerShdw blurRad="38100" dist="38100" dir="2700000" algn="tl">
                    <a:srgbClr val="000000">
                      <a:alpha val="43137"/>
                    </a:srgbClr>
                  </a:outerShdw>
                </a:effectLst>
              </a:rPr>
            </a:br>
            <a:r>
              <a:rPr lang="ru-RU" sz="3600" b="1" dirty="0" smtClean="0">
                <a:solidFill>
                  <a:srgbClr val="002060"/>
                </a:solidFill>
                <a:effectLst>
                  <a:outerShdw blurRad="38100" dist="38100" dir="2700000" algn="tl">
                    <a:srgbClr val="000000">
                      <a:alpha val="43137"/>
                    </a:srgbClr>
                  </a:outerShdw>
                </a:effectLst>
              </a:rPr>
              <a:t>Критерии оценивания</a:t>
            </a:r>
            <a:r>
              <a:rPr lang="ru-RU" sz="2400" b="1" i="1" dirty="0" smtClean="0">
                <a:solidFill>
                  <a:srgbClr val="002060"/>
                </a:solidFill>
                <a:effectLst>
                  <a:outerShdw blurRad="38100" dist="38100" dir="2700000" algn="tl">
                    <a:srgbClr val="000000">
                      <a:alpha val="43137"/>
                    </a:srgbClr>
                  </a:outerShdw>
                </a:effectLst>
              </a:rPr>
              <a:t> </a:t>
            </a:r>
            <a:endParaRPr lang="ru-RU" sz="3600" dirty="0">
              <a:solidFill>
                <a:schemeClr val="tx2">
                  <a:lumMod val="75000"/>
                </a:schemeClr>
              </a:solidFill>
              <a:effectLst>
                <a:outerShdw blurRad="38100" dist="38100" dir="2700000" algn="tl">
                  <a:srgbClr val="000000">
                    <a:alpha val="43137"/>
                  </a:srgbClr>
                </a:outerShdw>
              </a:effectLst>
            </a:endParaRPr>
          </a:p>
        </p:txBody>
      </p:sp>
      <p:pic>
        <p:nvPicPr>
          <p:cNvPr id="27650" name="Picture 2"/>
          <p:cNvPicPr>
            <a:picLocks noGrp="1" noChangeAspect="1" noChangeArrowheads="1"/>
          </p:cNvPicPr>
          <p:nvPr>
            <p:ph idx="1"/>
          </p:nvPr>
        </p:nvPicPr>
        <p:blipFill>
          <a:blip r:embed="rId2"/>
          <a:srcRect l="54439" t="12619" r="9158" b="16975"/>
          <a:stretch>
            <a:fillRect/>
          </a:stretch>
        </p:blipFill>
        <p:spPr>
          <a:xfrm>
            <a:off x="1908175" y="1412875"/>
            <a:ext cx="5005388" cy="54451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solidFill>
                  <a:srgbClr val="002060"/>
                </a:solidFill>
                <a:effectLst>
                  <a:outerShdw blurRad="38100" dist="38100" dir="2700000" algn="tl">
                    <a:srgbClr val="000000">
                      <a:alpha val="43137"/>
                    </a:srgbClr>
                  </a:outerShdw>
                </a:effectLst>
              </a:rPr>
              <a:t>15.2.</a:t>
            </a:r>
            <a:r>
              <a:rPr lang="ru-RU" sz="3600" b="1" dirty="0" smtClean="0">
                <a:effectLst>
                  <a:outerShdw blurRad="38100" dist="38100" dir="2700000" algn="tl">
                    <a:srgbClr val="000000">
                      <a:alpha val="43137"/>
                    </a:srgbClr>
                  </a:outerShdw>
                </a:effectLst>
              </a:rPr>
              <a:t>  </a:t>
            </a:r>
            <a:r>
              <a:rPr lang="ru-RU" sz="3600" b="1" dirty="0" smtClean="0">
                <a:solidFill>
                  <a:schemeClr val="tx2">
                    <a:lumMod val="75000"/>
                  </a:schemeClr>
                </a:solidFill>
                <a:effectLst>
                  <a:outerShdw blurRad="38100" dist="38100" dir="2700000" algn="tl">
                    <a:srgbClr val="000000">
                      <a:alpha val="43137"/>
                    </a:srgbClr>
                  </a:outerShdw>
                </a:effectLst>
              </a:rPr>
              <a:t>Композиция сочинения</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sz="2400" dirty="0">
              <a:solidFill>
                <a:schemeClr val="tx2">
                  <a:lumMod val="75000"/>
                </a:schemeClr>
              </a:solidFill>
            </a:endParaRPr>
          </a:p>
        </p:txBody>
      </p:sp>
      <p:graphicFrame>
        <p:nvGraphicFramePr>
          <p:cNvPr id="5" name="Схема 4"/>
          <p:cNvGraphicFramePr/>
          <p:nvPr/>
        </p:nvGraphicFramePr>
        <p:xfrm>
          <a:off x="1142976" y="2214554"/>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Вступление.  Моё понимание высказывания</a:t>
            </a:r>
            <a:endParaRPr lang="ru-RU" sz="3200" dirty="0">
              <a:solidFill>
                <a:srgbClr val="002060"/>
              </a:solidFill>
              <a:effectLst>
                <a:outerShdw blurRad="38100" dist="38100" dir="2700000" algn="tl">
                  <a:srgbClr val="000000">
                    <a:alpha val="43137"/>
                  </a:srgbClr>
                </a:outerShdw>
              </a:effectLst>
            </a:endParaRPr>
          </a:p>
        </p:txBody>
      </p:sp>
      <p:sp>
        <p:nvSpPr>
          <p:cNvPr id="29698"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Чудом мы называем что-то поразительное, удивляющее нас своей необычностью. Почему же поступок доктора назван чудом, а сам Пирогов святым человеком? Для ответа на эти вопросы обратимся к тексту А.И. Куприна. </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dissolve">
                                      <p:cBhvr>
                                        <p:cTn id="1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6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 Первый пример из текста</a:t>
            </a:r>
            <a:endParaRPr lang="ru-RU" sz="3200" dirty="0">
              <a:solidFill>
                <a:srgbClr val="002060"/>
              </a:solidFill>
              <a:effectLst>
                <a:outerShdw blurRad="38100" dist="38100" dir="2700000" algn="tl">
                  <a:srgbClr val="000000">
                    <a:alpha val="43137"/>
                  </a:srgbClr>
                </a:outerShdw>
              </a:effectLst>
            </a:endParaRPr>
          </a:p>
        </p:txBody>
      </p:sp>
      <p:sp>
        <p:nvSpPr>
          <p:cNvPr id="30722"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Для Мерцалова, находящегося на грани отчаяния, чудом кажется уже то, что незнакомый человек не остался равнодушным, как многие окружающие, а пришёл на помощь нуждающимся людям.</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diamond(in)">
                                      <p:cBhvr>
                                        <p:cTn id="12"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chemeClr val="tx2">
                    <a:lumMod val="75000"/>
                  </a:schemeClr>
                </a:solidFill>
                <a:effectLst>
                  <a:outerShdw blurRad="38100" dist="38100" dir="2700000" algn="tl">
                    <a:srgbClr val="000000">
                      <a:alpha val="43137"/>
                    </a:srgbClr>
                  </a:outerShdw>
                </a:effectLst>
              </a:rPr>
              <a:t>Задание 15.3</a:t>
            </a:r>
            <a:r>
              <a:rPr lang="ru-RU" sz="2000" b="1" i="1" dirty="0" smtClean="0">
                <a:solidFill>
                  <a:schemeClr val="tx2">
                    <a:lumMod val="75000"/>
                  </a:schemeClr>
                </a:solidFill>
                <a:effectLst>
                  <a:outerShdw blurRad="38100" dist="38100" dir="2700000" algn="tl">
                    <a:srgbClr val="000000">
                      <a:alpha val="43137"/>
                    </a:srgbClr>
                  </a:outerShdw>
                </a:effectLst>
              </a:rPr>
              <a:t> </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25000" lnSpcReduction="20000"/>
          </a:bodyPr>
          <a:lstStyle/>
          <a:p>
            <a:pPr algn="just" eaLnBrk="1" fontAlgn="auto" hangingPunct="1">
              <a:spcAft>
                <a:spcPts val="0"/>
              </a:spcAft>
              <a:buFont typeface="Arial" pitchFamily="34" charset="0"/>
              <a:buNone/>
              <a:defRPr/>
            </a:pPr>
            <a:r>
              <a:rPr lang="ru-RU" sz="8000" dirty="0" smtClean="0"/>
              <a:t>    Как Вы понимаете значение слова </a:t>
            </a:r>
            <a:r>
              <a:rPr lang="ru-RU" sz="8000" b="1" dirty="0" smtClean="0"/>
              <a:t>ЧЕЛОВЕЧНОСТЬ? Сформулируйте и</a:t>
            </a:r>
          </a:p>
          <a:p>
            <a:pPr algn="just" eaLnBrk="1" fontAlgn="auto" hangingPunct="1">
              <a:spcAft>
                <a:spcPts val="0"/>
              </a:spcAft>
              <a:buFont typeface="Arial" pitchFamily="34" charset="0"/>
              <a:buNone/>
              <a:defRPr/>
            </a:pPr>
            <a:r>
              <a:rPr lang="ru-RU" sz="8000" dirty="0" smtClean="0"/>
              <a:t>прокомментируйте данное Вами определение. Напишите сочинение-</a:t>
            </a:r>
          </a:p>
          <a:p>
            <a:pPr algn="just" eaLnBrk="1" fontAlgn="auto" hangingPunct="1">
              <a:spcAft>
                <a:spcPts val="0"/>
              </a:spcAft>
              <a:buFont typeface="Arial" pitchFamily="34" charset="0"/>
              <a:buNone/>
              <a:defRPr/>
            </a:pPr>
            <a:r>
              <a:rPr lang="ru-RU" sz="8000" dirty="0" smtClean="0"/>
              <a:t>рассуждение на тему: </a:t>
            </a:r>
            <a:r>
              <a:rPr lang="ru-RU" sz="8000" b="1" dirty="0" smtClean="0"/>
              <a:t>«Что такое человечность», взяв в качестве тезиса</a:t>
            </a:r>
          </a:p>
          <a:p>
            <a:pPr algn="just" eaLnBrk="1" fontAlgn="auto" hangingPunct="1">
              <a:spcAft>
                <a:spcPts val="0"/>
              </a:spcAft>
              <a:buFont typeface="Arial" pitchFamily="34" charset="0"/>
              <a:buNone/>
              <a:defRPr/>
            </a:pPr>
            <a:r>
              <a:rPr lang="ru-RU" sz="8000" dirty="0" smtClean="0"/>
              <a:t>данное Вами определение. Аргументируя свой тезис, приведите 2 (два)</a:t>
            </a:r>
          </a:p>
          <a:p>
            <a:pPr algn="just" eaLnBrk="1" fontAlgn="auto" hangingPunct="1">
              <a:spcAft>
                <a:spcPts val="0"/>
              </a:spcAft>
              <a:buFont typeface="Arial" pitchFamily="34" charset="0"/>
              <a:buNone/>
              <a:defRPr/>
            </a:pPr>
            <a:r>
              <a:rPr lang="ru-RU" sz="8000" dirty="0" smtClean="0"/>
              <a:t>примера-аргумента, подтверждающих Ваши рассуждения: </a:t>
            </a:r>
            <a:r>
              <a:rPr lang="ru-RU" sz="8000" b="1" dirty="0" smtClean="0"/>
              <a:t>один пример-</a:t>
            </a:r>
          </a:p>
          <a:p>
            <a:pPr algn="just" eaLnBrk="1" fontAlgn="auto" hangingPunct="1">
              <a:spcAft>
                <a:spcPts val="0"/>
              </a:spcAft>
              <a:buFont typeface="Arial" pitchFamily="34" charset="0"/>
              <a:buNone/>
              <a:defRPr/>
            </a:pPr>
            <a:r>
              <a:rPr lang="ru-RU" sz="8000" dirty="0" smtClean="0"/>
              <a:t>аргумент приведите из прочитанного текста, а </a:t>
            </a:r>
            <a:r>
              <a:rPr lang="ru-RU" sz="8000" b="1" dirty="0" smtClean="0"/>
              <a:t>второй – из Вашего </a:t>
            </a:r>
            <a:r>
              <a:rPr lang="ru-RU" sz="8000" dirty="0" smtClean="0"/>
              <a:t>жизненного опыта.</a:t>
            </a:r>
          </a:p>
          <a:p>
            <a:pPr eaLnBrk="1" fontAlgn="auto" hangingPunct="1">
              <a:spcAft>
                <a:spcPts val="0"/>
              </a:spcAft>
              <a:buFont typeface="Arial" pitchFamily="34" charset="0"/>
              <a:buNone/>
              <a:defRPr/>
            </a:pPr>
            <a:endParaRPr lang="ru-RU" sz="8000" dirty="0" smtClean="0"/>
          </a:p>
          <a:p>
            <a:pPr eaLnBrk="1" fontAlgn="auto" hangingPunct="1">
              <a:spcAft>
                <a:spcPts val="0"/>
              </a:spcAft>
              <a:buFont typeface="Arial" pitchFamily="34" charset="0"/>
              <a:buNone/>
              <a:defRPr/>
            </a:pPr>
            <a:r>
              <a:rPr lang="ru-RU" sz="8000" dirty="0" smtClean="0"/>
              <a:t>Объём сочинения должен составлять не менее 70 слов.</a:t>
            </a:r>
          </a:p>
          <a:p>
            <a:pPr eaLnBrk="1" fontAlgn="auto" hangingPunct="1">
              <a:spcAft>
                <a:spcPts val="0"/>
              </a:spcAft>
              <a:buFont typeface="Arial" pitchFamily="34" charset="0"/>
              <a:buNone/>
              <a:defRPr/>
            </a:pPr>
            <a:endParaRPr lang="ru-RU" sz="8000" dirty="0" smtClean="0"/>
          </a:p>
          <a:p>
            <a:pPr eaLnBrk="1" fontAlgn="auto" hangingPunct="1">
              <a:spcAft>
                <a:spcPts val="0"/>
              </a:spcAft>
              <a:buFont typeface="Arial" pitchFamily="34" charset="0"/>
              <a:buNone/>
              <a:defRPr/>
            </a:pPr>
            <a:r>
              <a:rPr lang="ru-RU" sz="8000" dirty="0" smtClean="0"/>
              <a:t>Если сочинение представляет собой пересказанный или полностью</a:t>
            </a:r>
          </a:p>
          <a:p>
            <a:pPr eaLnBrk="1" fontAlgn="auto" hangingPunct="1">
              <a:spcAft>
                <a:spcPts val="0"/>
              </a:spcAft>
              <a:buFont typeface="Arial" pitchFamily="34" charset="0"/>
              <a:buNone/>
              <a:defRPr/>
            </a:pPr>
            <a:r>
              <a:rPr lang="ru-RU" sz="8000" dirty="0" smtClean="0"/>
              <a:t>переписанный исходный текст без каких бы то ни было комментариев, то</a:t>
            </a:r>
          </a:p>
          <a:p>
            <a:pPr eaLnBrk="1" fontAlgn="auto" hangingPunct="1">
              <a:spcAft>
                <a:spcPts val="0"/>
              </a:spcAft>
              <a:buFont typeface="Arial" pitchFamily="34" charset="0"/>
              <a:buNone/>
              <a:defRPr/>
            </a:pPr>
            <a:r>
              <a:rPr lang="ru-RU" sz="8000" dirty="0" smtClean="0"/>
              <a:t>такая работа оценивается нулём баллов.</a:t>
            </a:r>
          </a:p>
          <a:p>
            <a:pPr eaLnBrk="1" fontAlgn="auto" hangingPunct="1">
              <a:spcAft>
                <a:spcPts val="0"/>
              </a:spcAft>
              <a:buFont typeface="Arial" pitchFamily="34" charset="0"/>
              <a:buNone/>
              <a:defRPr/>
            </a:pPr>
            <a:endParaRPr lang="ru-RU" sz="8000" dirty="0" smtClean="0"/>
          </a:p>
          <a:p>
            <a:pPr eaLnBrk="1" fontAlgn="auto" hangingPunct="1">
              <a:spcAft>
                <a:spcPts val="0"/>
              </a:spcAft>
              <a:buFont typeface="Arial" pitchFamily="34" charset="0"/>
              <a:buNone/>
              <a:defRPr/>
            </a:pPr>
            <a:r>
              <a:rPr lang="ru-RU" sz="8000" dirty="0" smtClean="0"/>
              <a:t>Сочинение пишите аккуратно, разборчивым почерком.</a:t>
            </a:r>
            <a:endParaRPr lang="ru-RU" sz="8000" b="1"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endParaRPr lang="ru-RU" sz="96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  Второй пример из текста</a:t>
            </a:r>
            <a:endParaRPr lang="ru-RU" sz="3200" dirty="0">
              <a:solidFill>
                <a:srgbClr val="002060"/>
              </a:solidFill>
              <a:effectLst>
                <a:outerShdw blurRad="38100" dist="38100" dir="2700000" algn="tl">
                  <a:srgbClr val="000000">
                    <a:alpha val="43137"/>
                  </a:srgbClr>
                </a:outerShdw>
              </a:effectLst>
            </a:endParaRPr>
          </a:p>
        </p:txBody>
      </p:sp>
      <p:sp>
        <p:nvSpPr>
          <p:cNvPr id="31746"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Святыми мы называем людей, которые, не думая о себе, несут в мир добро, творят чудеса. Именно таким изображён доктор Пирогов, не пожалевший ни своего времени, ни денег для  бедняков. Не случайно Мерцалов хочет знать имя человека,  за которого его дети  будут молиться, а Гриша сравнивает доктора с ангелом.</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checkerboard(across)">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7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effectLst>
                  <a:outerShdw blurRad="38100" dist="38100" dir="2700000" algn="tl">
                    <a:srgbClr val="000000">
                      <a:alpha val="43137"/>
                    </a:srgbClr>
                  </a:outerShdw>
                </a:effectLst>
              </a:rPr>
              <a:t> </a:t>
            </a:r>
            <a:r>
              <a:rPr lang="ru-RU" sz="3200" b="1" dirty="0" smtClean="0">
                <a:solidFill>
                  <a:srgbClr val="002060"/>
                </a:solidFill>
                <a:effectLst>
                  <a:outerShdw blurRad="38100" dist="38100" dir="2700000" algn="tl">
                    <a:srgbClr val="000000">
                      <a:alpha val="43137"/>
                    </a:srgbClr>
                  </a:outerShdw>
                </a:effectLst>
              </a:rPr>
              <a:t>  Заключение</a:t>
            </a:r>
            <a:endParaRPr lang="ru-RU" sz="3200" dirty="0">
              <a:solidFill>
                <a:srgbClr val="002060"/>
              </a:solidFill>
              <a:effectLst>
                <a:outerShdw blurRad="38100" dist="38100" dir="2700000" algn="tl">
                  <a:srgbClr val="000000">
                    <a:alpha val="43137"/>
                  </a:srgbClr>
                </a:outerShdw>
              </a:effectLst>
            </a:endParaRPr>
          </a:p>
        </p:txBody>
      </p:sp>
      <p:sp>
        <p:nvSpPr>
          <p:cNvPr id="32770" name="Подзаголовок 2"/>
          <p:cNvSpPr>
            <a:spLocks noGrp="1"/>
          </p:cNvSpPr>
          <p:nvPr>
            <p:ph idx="1"/>
          </p:nvPr>
        </p:nvSpPr>
        <p:spPr/>
        <p:txBody>
          <a:bodyPr/>
          <a:lstStyle/>
          <a:p>
            <a:pPr algn="just" eaLnBrk="1" hangingPunct="1">
              <a:buFont typeface="Arial" charset="0"/>
              <a:buNone/>
            </a:pPr>
            <a:r>
              <a:rPr lang="ru-RU" sz="2400" i="1" smtClean="0"/>
              <a:t> </a:t>
            </a:r>
            <a:r>
              <a:rPr lang="ru-RU" sz="2400" i="1" smtClean="0">
                <a:latin typeface="Times New Roman" pitchFamily="18" charset="0"/>
                <a:cs typeface="Times New Roman" pitchFamily="18" charset="0"/>
              </a:rPr>
              <a:t>    </a:t>
            </a:r>
          </a:p>
          <a:p>
            <a:pPr algn="just" eaLnBrk="1" hangingPunct="1">
              <a:buFont typeface="Arial" charset="0"/>
              <a:buNone/>
            </a:pPr>
            <a:endParaRPr lang="ru-RU" sz="2400" i="1" smtClean="0">
              <a:latin typeface="Times New Roman" pitchFamily="18" charset="0"/>
              <a:cs typeface="Times New Roman" pitchFamily="18" charset="0"/>
            </a:endParaRPr>
          </a:p>
          <a:p>
            <a:pPr algn="just" eaLnBrk="1" hangingPunct="1">
              <a:buFont typeface="Arial" charset="0"/>
              <a:buNone/>
            </a:pPr>
            <a:r>
              <a:rPr lang="ru-RU" sz="2400" i="1" smtClean="0">
                <a:latin typeface="Times New Roman" pitchFamily="18" charset="0"/>
                <a:cs typeface="Times New Roman" pitchFamily="18" charset="0"/>
              </a:rPr>
              <a:t>          </a:t>
            </a:r>
            <a:r>
              <a:rPr lang="ru-RU" sz="2800" smtClean="0">
                <a:latin typeface="Times New Roman" pitchFamily="18" charset="0"/>
                <a:cs typeface="Times New Roman" pitchFamily="18" charset="0"/>
              </a:rPr>
              <a:t>    Итак, А.И. Куприн показывает, что добро может творить настоящие чудеса, изменить к лучшему жизнь окружающих нас людей.</a:t>
            </a:r>
            <a:endParaRPr lang="ru-RU" sz="2800" b="1" smtClean="0">
              <a:latin typeface="Times New Roman" pitchFamily="18" charset="0"/>
              <a:cs typeface="Times New Roman" pitchFamily="18" charset="0"/>
            </a:endParaRPr>
          </a:p>
          <a:p>
            <a:pPr algn="just" eaLnBrk="1" hangingPunct="1">
              <a:buFont typeface="Arial" charset="0"/>
              <a:buNone/>
            </a:pPr>
            <a:endParaRPr lang="ru-RU" sz="24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strips(downLeft)">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7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effectLst>
                  <a:outerShdw blurRad="38100" dist="38100" dir="2700000" algn="tl">
                    <a:srgbClr val="000000">
                      <a:alpha val="43137"/>
                    </a:srgbClr>
                  </a:outerShdw>
                </a:effectLst>
              </a:rPr>
              <a:t> </a:t>
            </a:r>
            <a:r>
              <a:rPr lang="ru-RU" sz="3600" b="1" dirty="0" smtClean="0">
                <a:solidFill>
                  <a:schemeClr val="tx2">
                    <a:lumMod val="75000"/>
                  </a:schemeClr>
                </a:solidFill>
                <a:effectLst>
                  <a:outerShdw blurRad="38100" dist="38100" dir="2700000" algn="tl">
                    <a:srgbClr val="000000">
                      <a:alpha val="43137"/>
                    </a:srgbClr>
                  </a:outerShdw>
                </a:effectLst>
              </a:rPr>
              <a:t>Задание 15.1</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Напишите сочинение-рассуждение, раскрывая смысл высказывания Константина Александровича Федина «Точность слова является не только требованием стиля, требованием вкуса, но, прежде всего, требованием смысла».</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Аргументируя свой ответ, приведите </a:t>
            </a:r>
            <a:r>
              <a:rPr lang="ru-RU" b="1" dirty="0" smtClean="0">
                <a:latin typeface="Times New Roman" pitchFamily="18" charset="0"/>
                <a:cs typeface="Times New Roman" pitchFamily="18" charset="0"/>
              </a:rPr>
              <a:t>два </a:t>
            </a:r>
            <a:r>
              <a:rPr lang="ru-RU" dirty="0" smtClean="0">
                <a:latin typeface="Times New Roman" pitchFamily="18" charset="0"/>
                <a:cs typeface="Times New Roman" pitchFamily="18" charset="0"/>
              </a:rPr>
              <a:t>примера из прочитанного текста.</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Приводя примеры, указывайте номера нужных предложений или применяйте цитирование.</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Вы можете писать работу в научном или публицистическом стиле, раскрывая тему на лингвистическом материале. Начать сочинение Вы можете словами К.А. Федина.</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Объём сочинения должен составлять не менее 70 слов.</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каких-либо комментариев, то такая работа оценивается нулём баллов.</a:t>
            </a:r>
          </a:p>
          <a:p>
            <a:pPr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Сочинение пишите аккуратно, разборчивым почерком.</a:t>
            </a: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effectLst>
                  <a:outerShdw blurRad="38100" dist="38100" dir="2700000" algn="tl">
                    <a:srgbClr val="000000">
                      <a:alpha val="43137"/>
                    </a:srgbClr>
                  </a:outerShdw>
                </a:effectLst>
              </a:rPr>
              <a:t> </a:t>
            </a:r>
            <a:r>
              <a:rPr lang="ru-RU" sz="3600" b="1" dirty="0" smtClean="0">
                <a:solidFill>
                  <a:schemeClr val="tx2">
                    <a:lumMod val="75000"/>
                  </a:schemeClr>
                </a:solidFill>
                <a:effectLst>
                  <a:outerShdw blurRad="38100" dist="38100" dir="2700000" algn="tl">
                    <a:srgbClr val="000000">
                      <a:alpha val="43137"/>
                    </a:srgbClr>
                  </a:outerShdw>
                </a:effectLst>
              </a:rPr>
              <a:t>Задание 15.1</a:t>
            </a:r>
            <a:br>
              <a:rPr lang="ru-RU" sz="3600" b="1" dirty="0" smtClean="0">
                <a:solidFill>
                  <a:schemeClr val="tx2">
                    <a:lumMod val="75000"/>
                  </a:schemeClr>
                </a:solidFill>
                <a:effectLst>
                  <a:outerShdw blurRad="38100" dist="38100" dir="2700000" algn="tl">
                    <a:srgbClr val="000000">
                      <a:alpha val="43137"/>
                    </a:srgbClr>
                  </a:outerShdw>
                </a:effectLst>
              </a:rPr>
            </a:br>
            <a:r>
              <a:rPr lang="ru-RU" sz="3600" b="1" dirty="0" smtClean="0">
                <a:solidFill>
                  <a:schemeClr val="tx2">
                    <a:lumMod val="75000"/>
                  </a:schemeClr>
                </a:solidFill>
                <a:effectLst>
                  <a:outerShdw blurRad="38100" dist="38100" dir="2700000" algn="tl">
                    <a:srgbClr val="000000">
                      <a:alpha val="43137"/>
                    </a:srgbClr>
                  </a:outerShdw>
                </a:effectLst>
              </a:rPr>
              <a:t>Критерии оценивания</a:t>
            </a:r>
            <a:endParaRPr lang="ru-RU" sz="3600" dirty="0">
              <a:solidFill>
                <a:schemeClr val="tx2">
                  <a:lumMod val="75000"/>
                </a:schemeClr>
              </a:solidFill>
              <a:effectLst>
                <a:outerShdw blurRad="38100" dist="38100" dir="2700000" algn="tl">
                  <a:srgbClr val="000000">
                    <a:alpha val="43137"/>
                  </a:srgbClr>
                </a:outerShdw>
              </a:effectLst>
            </a:endParaRPr>
          </a:p>
        </p:txBody>
      </p:sp>
      <p:pic>
        <p:nvPicPr>
          <p:cNvPr id="34818" name="Picture 2"/>
          <p:cNvPicPr>
            <a:picLocks noGrp="1" noChangeAspect="1" noChangeArrowheads="1"/>
          </p:cNvPicPr>
          <p:nvPr>
            <p:ph idx="1"/>
          </p:nvPr>
        </p:nvPicPr>
        <p:blipFill>
          <a:blip r:embed="rId2"/>
          <a:srcRect l="12711" t="22363" r="50888" b="10446"/>
          <a:stretch>
            <a:fillRect/>
          </a:stretch>
        </p:blipFill>
        <p:spPr>
          <a:xfrm>
            <a:off x="2124075" y="1412875"/>
            <a:ext cx="5245100" cy="54451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Задание 15.1</a:t>
            </a:r>
            <a:br>
              <a:rPr lang="ru-RU" sz="3600" b="1" dirty="0" smtClean="0">
                <a:solidFill>
                  <a:schemeClr val="tx2">
                    <a:lumMod val="75000"/>
                  </a:schemeClr>
                </a:solidFill>
                <a:effectLst>
                  <a:outerShdw blurRad="38100" dist="38100" dir="2700000" algn="tl">
                    <a:srgbClr val="000000">
                      <a:alpha val="43137"/>
                    </a:srgbClr>
                  </a:outerShdw>
                </a:effectLst>
              </a:rPr>
            </a:br>
            <a:r>
              <a:rPr lang="ru-RU" sz="3600" b="1" dirty="0" smtClean="0">
                <a:solidFill>
                  <a:schemeClr val="tx2">
                    <a:lumMod val="75000"/>
                  </a:schemeClr>
                </a:solidFill>
                <a:effectLst>
                  <a:outerShdw blurRad="38100" dist="38100" dir="2700000" algn="tl">
                    <a:srgbClr val="000000">
                      <a:alpha val="43137"/>
                    </a:srgbClr>
                  </a:outerShdw>
                </a:effectLst>
              </a:rPr>
              <a:t>Критерии оценивания</a:t>
            </a:r>
            <a:endParaRPr lang="ru-RU" sz="3600" dirty="0">
              <a:solidFill>
                <a:schemeClr val="tx2">
                  <a:lumMod val="75000"/>
                </a:schemeClr>
              </a:solidFill>
              <a:effectLst>
                <a:outerShdw blurRad="38100" dist="38100" dir="2700000" algn="tl">
                  <a:srgbClr val="000000">
                    <a:alpha val="43137"/>
                  </a:srgbClr>
                </a:outerShdw>
              </a:effectLst>
            </a:endParaRPr>
          </a:p>
        </p:txBody>
      </p:sp>
      <p:pic>
        <p:nvPicPr>
          <p:cNvPr id="35842" name="Picture 2"/>
          <p:cNvPicPr>
            <a:picLocks noGrp="1" noChangeAspect="1" noChangeArrowheads="1"/>
          </p:cNvPicPr>
          <p:nvPr>
            <p:ph idx="1"/>
          </p:nvPr>
        </p:nvPicPr>
        <p:blipFill>
          <a:blip r:embed="rId2"/>
          <a:srcRect l="53551" t="19888" r="9158" b="9084"/>
          <a:stretch>
            <a:fillRect/>
          </a:stretch>
        </p:blipFill>
        <p:spPr>
          <a:xfrm>
            <a:off x="1928813" y="1500188"/>
            <a:ext cx="4910137" cy="5260975"/>
          </a:xfrm>
        </p:spPr>
      </p:pic>
      <p:sp>
        <p:nvSpPr>
          <p:cNvPr id="6" name="Прямоугольник 5"/>
          <p:cNvSpPr/>
          <p:nvPr/>
        </p:nvSpPr>
        <p:spPr>
          <a:xfrm>
            <a:off x="2857500" y="1428750"/>
            <a:ext cx="1428750" cy="714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Что требуется от ученика</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Char char="•"/>
              <a:defRPr/>
            </a:pPr>
            <a:r>
              <a:rPr lang="ru-RU" dirty="0" smtClean="0">
                <a:latin typeface="Times New Roman" pitchFamily="18" charset="0"/>
                <a:cs typeface="Times New Roman" pitchFamily="18" charset="0"/>
              </a:rPr>
              <a:t> </a:t>
            </a:r>
            <a:r>
              <a:rPr lang="ru-RU" dirty="0" smtClean="0"/>
              <a:t>истолковать смысл высказывания автора, прокомментировать его слова;</a:t>
            </a:r>
          </a:p>
          <a:p>
            <a:pPr eaLnBrk="1" fontAlgn="auto" hangingPunct="1">
              <a:spcAft>
                <a:spcPts val="0"/>
              </a:spcAft>
              <a:buFont typeface="Arial" pitchFamily="34" charset="0"/>
              <a:buChar char="•"/>
              <a:defRPr/>
            </a:pPr>
            <a:r>
              <a:rPr lang="ru-RU" dirty="0" smtClean="0"/>
              <a:t>найти в исходном тексте 2 примера языковых средств, упомянутых (или подразумеваемых) в цитате и определить их роль в тексте;</a:t>
            </a:r>
          </a:p>
          <a:p>
            <a:pPr eaLnBrk="1" fontAlgn="auto" hangingPunct="1">
              <a:spcAft>
                <a:spcPts val="0"/>
              </a:spcAft>
              <a:buFont typeface="Arial" pitchFamily="34" charset="0"/>
              <a:buChar char="•"/>
              <a:defRPr/>
            </a:pPr>
            <a:r>
              <a:rPr lang="ru-RU" dirty="0" smtClean="0"/>
              <a:t>аргументировать в сочинении свой ответ  найденными примерами из прочитанного текста;</a:t>
            </a:r>
          </a:p>
          <a:p>
            <a:pPr eaLnBrk="1" fontAlgn="auto" hangingPunct="1">
              <a:spcAft>
                <a:spcPts val="0"/>
              </a:spcAft>
              <a:buFont typeface="Arial" pitchFamily="34" charset="0"/>
              <a:buChar char="•"/>
              <a:defRPr/>
            </a:pPr>
            <a:r>
              <a:rPr lang="ru-RU" dirty="0" smtClean="0"/>
              <a:t>логично выстроить всю работу и грамотно её написать.</a:t>
            </a:r>
          </a:p>
          <a:p>
            <a:pPr algn="just"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24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Алгоритм работы с текстом</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sz="2400" dirty="0">
              <a:solidFill>
                <a:schemeClr val="tx2">
                  <a:lumMod val="75000"/>
                </a:schemeClr>
              </a:solidFill>
            </a:endParaRPr>
          </a:p>
        </p:txBody>
      </p:sp>
      <p:graphicFrame>
        <p:nvGraphicFramePr>
          <p:cNvPr id="5" name="Схема 4"/>
          <p:cNvGraphicFramePr/>
          <p:nvPr/>
        </p:nvGraphicFramePr>
        <p:xfrm>
          <a:off x="1142976" y="2214554"/>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Композиция сочинения</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sz="2400" dirty="0">
              <a:solidFill>
                <a:schemeClr val="tx2">
                  <a:lumMod val="75000"/>
                </a:schemeClr>
              </a:solidFill>
            </a:endParaRPr>
          </a:p>
        </p:txBody>
      </p:sp>
      <p:graphicFrame>
        <p:nvGraphicFramePr>
          <p:cNvPr id="5" name="Схема 4"/>
          <p:cNvGraphicFramePr/>
          <p:nvPr/>
        </p:nvGraphicFramePr>
        <p:xfrm>
          <a:off x="1142976" y="2214554"/>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Речевые клише</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40000" lnSpcReduction="20000"/>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None/>
              <a:defRPr/>
            </a:pPr>
            <a:endParaRPr lang="ru-RU" sz="2400" dirty="0" smtClean="0">
              <a:solidFill>
                <a:schemeClr val="tx2">
                  <a:lumMod val="75000"/>
                </a:schemeClr>
              </a:solidFill>
            </a:endParaRPr>
          </a:p>
          <a:p>
            <a:pPr algn="just" eaLnBrk="1" fontAlgn="auto" hangingPunct="1">
              <a:spcAft>
                <a:spcPts val="0"/>
              </a:spcAft>
              <a:buFont typeface="Arial" pitchFamily="34" charset="0"/>
              <a:buChar char="•"/>
              <a:defRPr/>
            </a:pPr>
            <a:r>
              <a:rPr lang="ru-RU" sz="5900" b="1" dirty="0" smtClean="0">
                <a:latin typeface="Times New Roman" pitchFamily="18" charset="0"/>
                <a:cs typeface="Times New Roman" pitchFamily="18" charset="0"/>
              </a:rPr>
              <a:t>Автора цитаты</a:t>
            </a:r>
            <a:r>
              <a:rPr lang="ru-RU" sz="5900" dirty="0" smtClean="0">
                <a:latin typeface="Times New Roman" pitchFamily="18" charset="0"/>
                <a:cs typeface="Times New Roman" pitchFamily="18" charset="0"/>
              </a:rPr>
              <a:t> мы можем назвать по-разному: </a:t>
            </a:r>
            <a:r>
              <a:rPr lang="ru-RU" sz="5900" i="1" dirty="0" smtClean="0">
                <a:latin typeface="Times New Roman" pitchFamily="18" charset="0"/>
                <a:cs typeface="Times New Roman" pitchFamily="18" charset="0"/>
              </a:rPr>
              <a:t>лингвист, учёный, языковед, автор высказывания, филолог.     </a:t>
            </a:r>
            <a:endParaRPr lang="ru-RU" sz="5900" dirty="0"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r>
              <a:rPr lang="ru-RU" sz="5900" dirty="0" smtClean="0">
                <a:latin typeface="Times New Roman" pitchFamily="18" charset="0"/>
                <a:cs typeface="Times New Roman" pitchFamily="18" charset="0"/>
              </a:rPr>
              <a:t>Его </a:t>
            </a:r>
            <a:r>
              <a:rPr lang="ru-RU" sz="5900" b="1" dirty="0" smtClean="0">
                <a:latin typeface="Times New Roman" pitchFamily="18" charset="0"/>
                <a:cs typeface="Times New Roman" pitchFamily="18" charset="0"/>
              </a:rPr>
              <a:t>деятельность</a:t>
            </a:r>
            <a:r>
              <a:rPr lang="ru-RU" sz="5900" dirty="0" smtClean="0">
                <a:latin typeface="Times New Roman" pitchFamily="18" charset="0"/>
                <a:cs typeface="Times New Roman" pitchFamily="18" charset="0"/>
              </a:rPr>
              <a:t> также можно передать различными  словами: </a:t>
            </a:r>
            <a:r>
              <a:rPr lang="ru-RU" sz="5900" i="1" dirty="0" smtClean="0">
                <a:latin typeface="Times New Roman" pitchFamily="18" charset="0"/>
                <a:cs typeface="Times New Roman" pitchFamily="18" charset="0"/>
              </a:rPr>
              <a:t>утверждает, считает, пишет, рассуждает.</a:t>
            </a:r>
            <a:endParaRPr lang="ru-RU" sz="5900" dirty="0"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r>
              <a:rPr lang="ru-RU" sz="5900" dirty="0" smtClean="0">
                <a:latin typeface="Times New Roman" pitchFamily="18" charset="0"/>
                <a:cs typeface="Times New Roman" pitchFamily="18" charset="0"/>
              </a:rPr>
              <a:t>Кроме существительного </a:t>
            </a:r>
            <a:r>
              <a:rPr lang="ru-RU" sz="5900" b="1" dirty="0" smtClean="0">
                <a:latin typeface="Times New Roman" pitchFamily="18" charset="0"/>
                <a:cs typeface="Times New Roman" pitchFamily="18" charset="0"/>
              </a:rPr>
              <a:t>высказывание, </a:t>
            </a:r>
            <a:r>
              <a:rPr lang="ru-RU" sz="5900" dirty="0" smtClean="0">
                <a:latin typeface="Times New Roman" pitchFamily="18" charset="0"/>
                <a:cs typeface="Times New Roman" pitchFamily="18" charset="0"/>
              </a:rPr>
              <a:t> можно использовать слова </a:t>
            </a:r>
            <a:r>
              <a:rPr lang="ru-RU" sz="5900" i="1" dirty="0" smtClean="0">
                <a:latin typeface="Times New Roman" pitchFamily="18" charset="0"/>
                <a:cs typeface="Times New Roman" pitchFamily="18" charset="0"/>
              </a:rPr>
              <a:t> цитата, мысль, утверждение, суждение, мнение, слова.</a:t>
            </a:r>
            <a:endParaRPr lang="ru-RU" sz="5900" dirty="0" smtClean="0">
              <a:latin typeface="Times New Roman" pitchFamily="18" charset="0"/>
              <a:cs typeface="Times New Roman" pitchFamily="18" charset="0"/>
            </a:endParaRPr>
          </a:p>
          <a:p>
            <a:pPr algn="just" eaLnBrk="1" fontAlgn="auto" hangingPunct="1">
              <a:spcAft>
                <a:spcPts val="0"/>
              </a:spcAft>
              <a:buFont typeface="Arial" pitchFamily="34" charset="0"/>
              <a:buChar char="•"/>
              <a:defRPr/>
            </a:pPr>
            <a:r>
              <a:rPr lang="ru-RU" sz="5900" b="1" dirty="0" smtClean="0">
                <a:latin typeface="Times New Roman" pitchFamily="18" charset="0"/>
                <a:cs typeface="Times New Roman" pitchFamily="18" charset="0"/>
              </a:rPr>
              <a:t>Оценка</a:t>
            </a:r>
            <a:r>
              <a:rPr lang="ru-RU" sz="5900" dirty="0" smtClean="0">
                <a:latin typeface="Times New Roman" pitchFamily="18" charset="0"/>
                <a:cs typeface="Times New Roman" pitchFamily="18" charset="0"/>
              </a:rPr>
              <a:t> высказывания может быть передана словами </a:t>
            </a:r>
            <a:r>
              <a:rPr lang="ru-RU" sz="5900" i="1" dirty="0" smtClean="0">
                <a:latin typeface="Times New Roman" pitchFamily="18" charset="0"/>
                <a:cs typeface="Times New Roman" pitchFamily="18" charset="0"/>
              </a:rPr>
              <a:t>понятно, справедливо, верно, неоспоримо, бесспорно.</a:t>
            </a:r>
            <a:endParaRPr lang="ru-RU" sz="59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ru-RU" sz="2400" dirty="0" smtClean="0">
                <a:solidFill>
                  <a:schemeClr val="tx2">
                    <a:lumMod val="75000"/>
                  </a:schemeClr>
                </a:solidFill>
              </a:rPr>
              <a:t> </a:t>
            </a:r>
            <a:endParaRPr lang="ru-RU" sz="24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Речевые клише. Вступление</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25000" lnSpcReduction="20000"/>
          </a:bodyPr>
          <a:lstStyle/>
          <a:p>
            <a:pPr eaLnBrk="1" fontAlgn="auto" hangingPunct="1">
              <a:spcAft>
                <a:spcPts val="0"/>
              </a:spcAft>
              <a:buFont typeface="Arial" pitchFamily="34" charset="0"/>
              <a:buNone/>
              <a:defRPr/>
            </a:pPr>
            <a:endParaRPr lang="ru-RU" sz="6600" i="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Автор пишет о...</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В высказывании ... говорится о...    Действительно...</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Как отмечает... </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Бесспорно мнение автора о том, что...</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Я полностью согласен с ...</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Не могу не согласиться с ...</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Я поддерживаю мнение...</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Попробуем разобраться в смысле этого высказывания.</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1200" i="1" dirty="0" smtClean="0">
                <a:latin typeface="Times New Roman" pitchFamily="18" charset="0"/>
                <a:cs typeface="Times New Roman" pitchFamily="18" charset="0"/>
              </a:rPr>
              <a:t>Попробую доказать эту мысль примерами из текста.</a:t>
            </a:r>
            <a:endParaRPr lang="ru-RU" sz="112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ru-RU" sz="11200" b="1" dirty="0" smtClean="0">
                <a:latin typeface="Times New Roman" pitchFamily="18" charset="0"/>
                <a:cs typeface="Times New Roman" pitchFamily="18" charset="0"/>
              </a:rPr>
              <a:t> </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ru-RU" sz="11200" dirty="0" smtClean="0">
                <a:solidFill>
                  <a:schemeClr val="tx2">
                    <a:lumMod val="75000"/>
                  </a:schemeClr>
                </a:solidFill>
                <a:latin typeface="Times New Roman" pitchFamily="18" charset="0"/>
                <a:cs typeface="Times New Roman" pitchFamily="18" charset="0"/>
              </a:rPr>
              <a:t> </a:t>
            </a:r>
            <a:endParaRPr lang="ru-RU" sz="112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200" b="1" i="1" dirty="0" smtClean="0"/>
              <a:t> </a:t>
            </a:r>
            <a:r>
              <a:rPr lang="ru-RU" sz="3200" b="1" dirty="0" smtClean="0">
                <a:solidFill>
                  <a:schemeClr val="tx2">
                    <a:lumMod val="75000"/>
                  </a:schemeClr>
                </a:solidFill>
                <a:effectLst>
                  <a:outerShdw blurRad="38100" dist="38100" dir="2700000" algn="tl">
                    <a:srgbClr val="000000">
                      <a:alpha val="43137"/>
                    </a:srgbClr>
                  </a:outerShdw>
                </a:effectLst>
              </a:rPr>
              <a:t>Задание 15.3.</a:t>
            </a:r>
            <a:r>
              <a:rPr lang="ru-RU" sz="3200" b="1" i="1" dirty="0" smtClean="0">
                <a:solidFill>
                  <a:schemeClr val="tx2">
                    <a:lumMod val="75000"/>
                  </a:schemeClr>
                </a:solidFill>
                <a:effectLst>
                  <a:outerShdw blurRad="38100" dist="38100" dir="2700000" algn="tl">
                    <a:srgbClr val="000000">
                      <a:alpha val="43137"/>
                    </a:srgbClr>
                  </a:outerShdw>
                </a:effectLst>
              </a:rPr>
              <a:t> </a:t>
            </a:r>
            <a:br>
              <a:rPr lang="ru-RU" sz="3200" b="1" i="1" dirty="0" smtClean="0">
                <a:solidFill>
                  <a:schemeClr val="tx2">
                    <a:lumMod val="75000"/>
                  </a:schemeClr>
                </a:solidFill>
                <a:effectLst>
                  <a:outerShdw blurRad="38100" dist="38100" dir="2700000" algn="tl">
                    <a:srgbClr val="000000">
                      <a:alpha val="43137"/>
                    </a:srgbClr>
                  </a:outerShdw>
                </a:effectLst>
              </a:rPr>
            </a:br>
            <a:r>
              <a:rPr lang="ru-RU" sz="3200" b="1" dirty="0" smtClean="0">
                <a:solidFill>
                  <a:schemeClr val="tx2">
                    <a:lumMod val="75000"/>
                  </a:schemeClr>
                </a:solidFill>
                <a:effectLst>
                  <a:outerShdw blurRad="38100" dist="38100" dir="2700000" algn="tl">
                    <a:srgbClr val="000000">
                      <a:alpha val="43137"/>
                    </a:srgbClr>
                  </a:outerShdw>
                </a:effectLst>
              </a:rPr>
              <a:t>Критерии оценивания</a:t>
            </a:r>
            <a:r>
              <a:rPr lang="ru-RU" sz="3200" b="1" i="1" dirty="0" smtClean="0">
                <a:solidFill>
                  <a:schemeClr val="tx2">
                    <a:lumMod val="75000"/>
                  </a:schemeClr>
                </a:solidFill>
                <a:effectLst>
                  <a:outerShdw blurRad="38100" dist="38100" dir="2700000" algn="tl">
                    <a:srgbClr val="000000">
                      <a:alpha val="43137"/>
                    </a:srgbClr>
                  </a:outerShdw>
                </a:effectLst>
              </a:rPr>
              <a:t> </a:t>
            </a:r>
            <a:endParaRPr lang="ru-RU" sz="3200" dirty="0">
              <a:solidFill>
                <a:schemeClr val="tx2">
                  <a:lumMod val="75000"/>
                </a:schemeClr>
              </a:solidFill>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2"/>
          <a:srcRect l="10846" t="21315" r="28558" b="32545"/>
          <a:stretch>
            <a:fillRect/>
          </a:stretch>
        </p:blipFill>
        <p:spPr>
          <a:xfrm>
            <a:off x="539750" y="1916113"/>
            <a:ext cx="8231188" cy="36734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Речевые клише. Основная часть</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25000" lnSpcReduction="20000"/>
          </a:bodyPr>
          <a:lstStyle/>
          <a:p>
            <a:pPr eaLnBrk="1" fontAlgn="auto" hangingPunct="1">
              <a:spcAft>
                <a:spcPts val="0"/>
              </a:spcAft>
              <a:buFont typeface="Arial" pitchFamily="34" charset="0"/>
              <a:buNone/>
              <a:defRPr/>
            </a:pPr>
            <a:endParaRPr lang="ru-RU" sz="4400" i="1" dirty="0" smtClean="0"/>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Прекрасным подтверждением этой мысли является текст…</a:t>
            </a:r>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Чтобы подтвердить сказанное, обратимся к предложению № …</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Проиллюстрировать названное языковое явление можно на примере предложения ..</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Пример можно найти в предложении № …</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Рассмотрим предложение... В нём использовано такое лексическое (грамматическое) явление, как...</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Справедливость этого вывода можно доказать на примере … предложения, в котором автор использует…</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9600" i="1" dirty="0" smtClean="0">
                <a:latin typeface="Times New Roman" pitchFamily="18" charset="0"/>
                <a:cs typeface="Times New Roman" pitchFamily="18" charset="0"/>
              </a:rPr>
              <a:t>Рассмотрим в качестве примера предложение №… Это подтверждает наш вывод о том, что…</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6600" i="1"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112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ru-RU" sz="11200" b="1" dirty="0" smtClean="0">
                <a:latin typeface="Times New Roman" pitchFamily="18" charset="0"/>
                <a:cs typeface="Times New Roman" pitchFamily="18" charset="0"/>
              </a:rPr>
              <a:t> </a:t>
            </a: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ru-RU" sz="11200" dirty="0" smtClean="0">
                <a:solidFill>
                  <a:schemeClr val="tx2">
                    <a:lumMod val="75000"/>
                  </a:schemeClr>
                </a:solidFill>
                <a:latin typeface="Times New Roman" pitchFamily="18" charset="0"/>
                <a:cs typeface="Times New Roman" pitchFamily="18" charset="0"/>
              </a:rPr>
              <a:t> </a:t>
            </a:r>
            <a:endParaRPr lang="ru-RU" sz="112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Речевые клише. Заключение</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25000" lnSpcReduction="20000"/>
          </a:bodyPr>
          <a:lstStyle/>
          <a:p>
            <a:pPr eaLnBrk="1" fontAlgn="auto" hangingPunct="1">
              <a:spcAft>
                <a:spcPts val="0"/>
              </a:spcAft>
              <a:buFont typeface="Arial" pitchFamily="34" charset="0"/>
              <a:buNone/>
              <a:defRPr/>
            </a:pPr>
            <a:endParaRPr lang="ru-RU" sz="6600" i="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2800" i="1" dirty="0" smtClean="0">
                <a:latin typeface="Times New Roman" pitchFamily="18" charset="0"/>
                <a:cs typeface="Times New Roman" pitchFamily="18" charset="0"/>
              </a:rPr>
              <a:t>Таким образом, итак, в заключение, как видим…</a:t>
            </a:r>
            <a:endParaRPr lang="ru-RU" sz="1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2800" i="1" dirty="0" smtClean="0">
                <a:latin typeface="Times New Roman" pitchFamily="18" charset="0"/>
                <a:cs typeface="Times New Roman" pitchFamily="18" charset="0"/>
              </a:rPr>
              <a:t>Итак, можно увидеть, что…</a:t>
            </a:r>
            <a:endParaRPr lang="ru-RU" sz="1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2800" i="1" dirty="0" smtClean="0">
                <a:latin typeface="Times New Roman" pitchFamily="18" charset="0"/>
                <a:cs typeface="Times New Roman" pitchFamily="18" charset="0"/>
              </a:rPr>
              <a:t>Нам удалось доказать, что...</a:t>
            </a:r>
            <a:endParaRPr lang="ru-RU" sz="1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2800" i="1" dirty="0" smtClean="0">
                <a:latin typeface="Times New Roman" pitchFamily="18" charset="0"/>
                <a:cs typeface="Times New Roman" pitchFamily="18" charset="0"/>
              </a:rPr>
              <a:t>В результате рассуждения мы пришли к выводу о том, что…</a:t>
            </a:r>
            <a:endParaRPr lang="ru-RU" sz="128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ru-RU" sz="12800" i="1" dirty="0" smtClean="0">
                <a:latin typeface="Times New Roman" pitchFamily="18" charset="0"/>
                <a:cs typeface="Times New Roman" pitchFamily="18" charset="0"/>
              </a:rPr>
              <a:t>Эти примеры из текста стали убедительным доказательством того, что…</a:t>
            </a:r>
            <a:endParaRPr lang="ru-RU" sz="128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ru-RU" sz="12800" b="1" dirty="0" smtClean="0">
                <a:latin typeface="Times New Roman" pitchFamily="18" charset="0"/>
                <a:cs typeface="Times New Roman" pitchFamily="18" charset="0"/>
              </a:rPr>
              <a:t> </a:t>
            </a:r>
            <a:endParaRPr lang="ru-RU" sz="128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ru-RU" sz="11200" dirty="0" smtClean="0">
                <a:solidFill>
                  <a:schemeClr val="tx2">
                    <a:lumMod val="75000"/>
                  </a:schemeClr>
                </a:solidFill>
                <a:latin typeface="Times New Roman" pitchFamily="18" charset="0"/>
                <a:cs typeface="Times New Roman" pitchFamily="18" charset="0"/>
              </a:rPr>
              <a:t> </a:t>
            </a:r>
            <a:endParaRPr lang="ru-RU" sz="112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Как использовать  клише </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fontScale="25000" lnSpcReduction="20000"/>
          </a:bodyPr>
          <a:lstStyle/>
          <a:p>
            <a:pPr eaLnBrk="1" fontAlgn="auto" hangingPunct="1">
              <a:spcAft>
                <a:spcPts val="0"/>
              </a:spcAft>
              <a:buFont typeface="Arial" pitchFamily="34" charset="0"/>
              <a:buNone/>
              <a:defRPr/>
            </a:pPr>
            <a:endParaRPr lang="ru-RU" sz="6600" i="1"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6600" i="1" dirty="0" smtClean="0">
              <a:latin typeface="Times New Roman" pitchFamily="18" charset="0"/>
              <a:cs typeface="Times New Roman" pitchFamily="18" charset="0"/>
            </a:endParaRPr>
          </a:p>
          <a:p>
            <a:pPr indent="432000" algn="just" eaLnBrk="1" fontAlgn="auto" hangingPunct="1">
              <a:lnSpc>
                <a:spcPct val="120000"/>
              </a:lnSpc>
              <a:spcBef>
                <a:spcPts val="0"/>
              </a:spcBef>
              <a:spcAft>
                <a:spcPts val="0"/>
              </a:spcAft>
              <a:buFont typeface="Arial" pitchFamily="34" charset="0"/>
              <a:buChar char="•"/>
              <a:defRPr/>
            </a:pPr>
            <a:r>
              <a:rPr lang="ru-RU" sz="9600" dirty="0" smtClean="0">
                <a:latin typeface="Times New Roman" pitchFamily="18" charset="0"/>
                <a:cs typeface="Times New Roman" pitchFamily="18" charset="0"/>
              </a:rPr>
              <a:t>Выбирайте из списка предложенных конструкций те, которые наиболее точно передают вашу мысль или мысль автора исходного текста.</a:t>
            </a:r>
          </a:p>
          <a:p>
            <a:pPr indent="432000" algn="just" eaLnBrk="1" fontAlgn="auto" hangingPunct="1">
              <a:lnSpc>
                <a:spcPct val="120000"/>
              </a:lnSpc>
              <a:spcBef>
                <a:spcPts val="0"/>
              </a:spcBef>
              <a:spcAft>
                <a:spcPts val="0"/>
              </a:spcAft>
              <a:buFont typeface="Arial" pitchFamily="34" charset="0"/>
              <a:buChar char="•"/>
              <a:defRPr/>
            </a:pPr>
            <a:r>
              <a:rPr lang="ru-RU" sz="9600" dirty="0" smtClean="0">
                <a:latin typeface="Times New Roman" pitchFamily="18" charset="0"/>
                <a:cs typeface="Times New Roman" pitchFamily="18" charset="0"/>
              </a:rPr>
              <a:t>  Правильно включайте информацию исходного текста в готовые речевые формулы, при необходимости изменяйте их (не забывая о требованиях грамматики и культуры речи).</a:t>
            </a:r>
          </a:p>
          <a:p>
            <a:pPr indent="432000" algn="just" eaLnBrk="1" fontAlgn="auto" hangingPunct="1">
              <a:lnSpc>
                <a:spcPct val="120000"/>
              </a:lnSpc>
              <a:spcBef>
                <a:spcPts val="0"/>
              </a:spcBef>
              <a:spcAft>
                <a:spcPts val="0"/>
              </a:spcAft>
              <a:buFont typeface="Arial" pitchFamily="34" charset="0"/>
              <a:buChar char="•"/>
              <a:defRPr/>
            </a:pPr>
            <a:r>
              <a:rPr lang="ru-RU" sz="9600" dirty="0" smtClean="0">
                <a:latin typeface="Times New Roman" pitchFamily="18" charset="0"/>
                <a:cs typeface="Times New Roman" pitchFamily="18" charset="0"/>
              </a:rPr>
              <a:t>Продумывайте логические переходы от одной мысли к другой. Каждый абзац сочинения должен представлять относительно законченное целое.   </a:t>
            </a:r>
            <a:r>
              <a:rPr lang="ru-RU" sz="9600" b="1" dirty="0" smtClean="0">
                <a:latin typeface="Times New Roman" pitchFamily="18" charset="0"/>
                <a:cs typeface="Times New Roman" pitchFamily="18" charset="0"/>
              </a:rPr>
              <a:t> </a:t>
            </a:r>
            <a:endParaRPr lang="ru-RU" sz="96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sz="11200" dirty="0" smtClean="0">
              <a:latin typeface="Times New Roman" pitchFamily="18" charset="0"/>
              <a:cs typeface="Times New Roman" pitchFamily="18" charset="0"/>
            </a:endParaRPr>
          </a:p>
          <a:p>
            <a:pPr eaLnBrk="1" fontAlgn="auto" hangingPunct="1">
              <a:spcAft>
                <a:spcPts val="0"/>
              </a:spcAft>
              <a:buFont typeface="Arial" pitchFamily="34" charset="0"/>
              <a:buNone/>
              <a:defRPr/>
            </a:pPr>
            <a:r>
              <a:rPr lang="ru-RU" sz="11200" dirty="0" smtClean="0">
                <a:solidFill>
                  <a:schemeClr val="tx2">
                    <a:lumMod val="75000"/>
                  </a:schemeClr>
                </a:solidFill>
                <a:latin typeface="Times New Roman" pitchFamily="18" charset="0"/>
                <a:cs typeface="Times New Roman" pitchFamily="18" charset="0"/>
              </a:rPr>
              <a:t> </a:t>
            </a:r>
            <a:endParaRPr lang="ru-RU" sz="11200" dirty="0">
              <a:solidFill>
                <a:schemeClr val="tx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3600" b="1" dirty="0" smtClean="0"/>
              <a:t> </a:t>
            </a:r>
            <a:r>
              <a:rPr lang="ru-RU" sz="3600" b="1" dirty="0" smtClean="0">
                <a:solidFill>
                  <a:schemeClr val="tx2">
                    <a:lumMod val="75000"/>
                  </a:schemeClr>
                </a:solidFill>
                <a:effectLst>
                  <a:outerShdw blurRad="38100" dist="38100" dir="2700000" algn="tl">
                    <a:srgbClr val="000000">
                      <a:alpha val="43137"/>
                    </a:srgbClr>
                  </a:outerShdw>
                </a:effectLst>
              </a:rPr>
              <a:t>  Правило шести шагов</a:t>
            </a:r>
            <a:endParaRPr lang="ru-RU" sz="3600" dirty="0">
              <a:solidFill>
                <a:schemeClr val="tx2">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ru-RU" sz="2400" dirty="0" smtClean="0">
              <a:solidFill>
                <a:schemeClr val="tx2">
                  <a:lumMod val="75000"/>
                </a:schemeClr>
              </a:solidFill>
            </a:endParaRPr>
          </a:p>
          <a:p>
            <a:pPr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sz="2400" dirty="0">
              <a:solidFill>
                <a:schemeClr val="tx2">
                  <a:lumMod val="75000"/>
                </a:schemeClr>
              </a:solidFill>
            </a:endParaRPr>
          </a:p>
        </p:txBody>
      </p:sp>
      <p:graphicFrame>
        <p:nvGraphicFramePr>
          <p:cNvPr id="5" name="Схема 4"/>
          <p:cNvGraphicFramePr/>
          <p:nvPr/>
        </p:nvGraphicFramePr>
        <p:xfrm>
          <a:off x="1142976" y="2214554"/>
          <a:ext cx="6786610"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Autofit/>
          </a:bodyPr>
          <a:lstStyle/>
          <a:p>
            <a:pPr eaLnBrk="1" fontAlgn="auto" hangingPunct="1">
              <a:spcAft>
                <a:spcPts val="0"/>
              </a:spcAft>
              <a:defRPr/>
            </a:pPr>
            <a:r>
              <a:rPr lang="ru-RU" sz="2000" b="1" i="1" dirty="0" smtClean="0"/>
              <a:t>  </a:t>
            </a:r>
            <a:r>
              <a:rPr lang="ru-RU" sz="3200" b="1" dirty="0" smtClean="0">
                <a:solidFill>
                  <a:srgbClr val="002060"/>
                </a:solidFill>
                <a:effectLst>
                  <a:outerShdw blurRad="38100" dist="38100" dir="2700000" algn="tl">
                    <a:srgbClr val="000000">
                      <a:alpha val="43137"/>
                    </a:srgbClr>
                  </a:outerShdw>
                </a:effectLst>
              </a:rPr>
              <a:t>Задание 15.3.</a:t>
            </a:r>
            <a:r>
              <a:rPr lang="ru-RU" sz="2000" b="1" i="1" dirty="0" smtClean="0">
                <a:solidFill>
                  <a:srgbClr val="002060"/>
                </a:solidFill>
                <a:effectLst>
                  <a:outerShdw blurRad="38100" dist="38100" dir="2700000" algn="tl">
                    <a:srgbClr val="000000">
                      <a:alpha val="43137"/>
                    </a:srgbClr>
                  </a:outerShdw>
                </a:effectLst>
              </a:rPr>
              <a:t> </a:t>
            </a:r>
            <a:br>
              <a:rPr lang="ru-RU" sz="2000" b="1" i="1" dirty="0" smtClean="0">
                <a:solidFill>
                  <a:srgbClr val="002060"/>
                </a:solidFill>
                <a:effectLst>
                  <a:outerShdw blurRad="38100" dist="38100" dir="2700000" algn="tl">
                    <a:srgbClr val="000000">
                      <a:alpha val="43137"/>
                    </a:srgbClr>
                  </a:outerShdw>
                </a:effectLst>
              </a:rPr>
            </a:br>
            <a:r>
              <a:rPr lang="ru-RU" sz="3200" b="1" dirty="0" smtClean="0">
                <a:solidFill>
                  <a:srgbClr val="002060"/>
                </a:solidFill>
                <a:effectLst>
                  <a:outerShdw blurRad="38100" dist="38100" dir="2700000" algn="tl">
                    <a:srgbClr val="000000">
                      <a:alpha val="43137"/>
                    </a:srgbClr>
                  </a:outerShdw>
                </a:effectLst>
              </a:rPr>
              <a:t>Критерии оценивания</a:t>
            </a:r>
            <a:r>
              <a:rPr lang="ru-RU" sz="2000" b="1" i="1" dirty="0" smtClean="0">
                <a:solidFill>
                  <a:srgbClr val="002060"/>
                </a:solidFill>
                <a:effectLst>
                  <a:outerShdw blurRad="38100" dist="38100" dir="2700000" algn="tl">
                    <a:srgbClr val="000000">
                      <a:alpha val="43137"/>
                    </a:srgbClr>
                  </a:outerShdw>
                </a:effectLst>
              </a:rPr>
              <a:t> </a:t>
            </a:r>
            <a:endParaRPr lang="ru-RU" sz="3600" dirty="0">
              <a:solidFill>
                <a:srgbClr val="002060"/>
              </a:solidFill>
              <a:effectLst>
                <a:outerShdw blurRad="38100" dist="38100" dir="2700000" algn="tl">
                  <a:srgbClr val="000000">
                    <a:alpha val="43137"/>
                  </a:srgbClr>
                </a:outerShdw>
              </a:effectLst>
            </a:endParaRPr>
          </a:p>
        </p:txBody>
      </p:sp>
      <p:pic>
        <p:nvPicPr>
          <p:cNvPr id="17410" name="Picture 2"/>
          <p:cNvPicPr>
            <a:picLocks noGrp="1" noChangeAspect="1" noChangeArrowheads="1"/>
          </p:cNvPicPr>
          <p:nvPr>
            <p:ph idx="1"/>
          </p:nvPr>
        </p:nvPicPr>
        <p:blipFill>
          <a:blip r:embed="rId2"/>
          <a:srcRect l="10847" t="40407" r="29491" b="15045"/>
          <a:stretch>
            <a:fillRect/>
          </a:stretch>
        </p:blipFill>
        <p:spPr>
          <a:xfrm>
            <a:off x="255588" y="1844675"/>
            <a:ext cx="8888412" cy="38877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2"/>
          <p:cNvPicPr>
            <a:picLocks noChangeAspect="1" noChangeArrowheads="1"/>
          </p:cNvPicPr>
          <p:nvPr/>
        </p:nvPicPr>
        <p:blipFill>
          <a:blip r:embed="rId2"/>
          <a:srcRect l="54439" t="12619" r="9158" b="16975"/>
          <a:stretch>
            <a:fillRect/>
          </a:stretch>
        </p:blipFill>
        <p:spPr bwMode="auto">
          <a:xfrm>
            <a:off x="1476375" y="0"/>
            <a:ext cx="63039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gradFill rotWithShape="1">
            <a:gsLst>
              <a:gs pos="0">
                <a:srgbClr val="ABC3DF">
                  <a:gamma/>
                  <a:shade val="46275"/>
                  <a:invGamma/>
                </a:srgbClr>
              </a:gs>
              <a:gs pos="100000">
                <a:srgbClr val="ABC3DF"/>
              </a:gs>
            </a:gsLst>
            <a:lin ang="5400000" scaled="1"/>
          </a:gradFill>
        </p:spPr>
        <p:txBody>
          <a:bodyPr/>
          <a:lstStyle/>
          <a:p>
            <a:r>
              <a:rPr lang="ru-RU" sz="4000" b="1" smtClean="0"/>
              <a:t>Критерии оценивания сочинения-рассуждения</a:t>
            </a:r>
          </a:p>
        </p:txBody>
      </p:sp>
      <p:graphicFrame>
        <p:nvGraphicFramePr>
          <p:cNvPr id="65567" name="Group 31"/>
          <p:cNvGraphicFramePr>
            <a:graphicFrameLocks noGrp="1"/>
          </p:cNvGraphicFramePr>
          <p:nvPr>
            <p:ph idx="1"/>
          </p:nvPr>
        </p:nvGraphicFramePr>
        <p:xfrm>
          <a:off x="457200" y="1600200"/>
          <a:ext cx="8229600" cy="3916681"/>
        </p:xfrm>
        <a:graphic>
          <a:graphicData uri="http://schemas.openxmlformats.org/drawingml/2006/table">
            <a:tbl>
              <a:tblPr/>
              <a:tblGrid>
                <a:gridCol w="4114800"/>
                <a:gridCol w="4114800"/>
              </a:tblGrid>
              <a:tr h="7556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Средний процент выполнения</a:t>
                      </a:r>
                      <a:r>
                        <a:rPr kumimoji="0" lang="ru-RU" sz="2800" b="0" i="0" u="none" strike="noStrike" cap="none" normalizeH="0" baseline="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СК1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СК2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СК3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СК4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5567"/>
                                        </p:tgtEl>
                                        <p:attrNameLst>
                                          <p:attrName>style.visibility</p:attrName>
                                        </p:attrNameLst>
                                      </p:cBhvr>
                                      <p:to>
                                        <p:strVal val="visible"/>
                                      </p:to>
                                    </p:set>
                                    <p:animEffect transition="in" filter="diamond(in)">
                                      <p:cBhvr>
                                        <p:cTn id="12" dur="2000"/>
                                        <p:tgtEl>
                                          <p:spTgt spid="65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gradFill rotWithShape="1">
            <a:gsLst>
              <a:gs pos="0">
                <a:srgbClr val="ABC3DF">
                  <a:gamma/>
                  <a:shade val="46275"/>
                  <a:invGamma/>
                </a:srgbClr>
              </a:gs>
              <a:gs pos="100000">
                <a:srgbClr val="ABC3DF"/>
              </a:gs>
            </a:gsLst>
            <a:lin ang="5400000" scaled="1"/>
          </a:gradFill>
        </p:spPr>
        <p:txBody>
          <a:bodyPr/>
          <a:lstStyle/>
          <a:p>
            <a:r>
              <a:rPr lang="ru-RU" sz="2800" b="1" smtClean="0">
                <a:latin typeface="Times New Roman" pitchFamily="18" charset="0"/>
              </a:rPr>
              <a:t>Средний процент выполнения выпускниками части С разным уровнем подготовки</a:t>
            </a:r>
          </a:p>
        </p:txBody>
      </p:sp>
      <p:graphicFrame>
        <p:nvGraphicFramePr>
          <p:cNvPr id="67628" name="Group 44"/>
          <p:cNvGraphicFramePr>
            <a:graphicFrameLocks noGrp="1"/>
          </p:cNvGraphicFramePr>
          <p:nvPr>
            <p:ph idx="1"/>
          </p:nvPr>
        </p:nvGraphicFramePr>
        <p:xfrm>
          <a:off x="457200" y="1600200"/>
          <a:ext cx="8229600" cy="4525963"/>
        </p:xfrm>
        <a:graphic>
          <a:graphicData uri="http://schemas.openxmlformats.org/drawingml/2006/table">
            <a:tbl>
              <a:tblPr/>
              <a:tblGrid>
                <a:gridCol w="1646238"/>
                <a:gridCol w="1646237"/>
                <a:gridCol w="1644650"/>
                <a:gridCol w="1646238"/>
                <a:gridCol w="1646237"/>
              </a:tblGrid>
              <a:tr h="90487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rgbClr val="FF0000"/>
                          </a:solidFill>
                          <a:effectLst/>
                          <a:latin typeface="Calibri"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hlink"/>
                          </a:solidFill>
                          <a:effectLst/>
                          <a:latin typeface="Calibri" pitchFamily="34" charset="0"/>
                        </a:rPr>
                        <a:t>СК1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hlink"/>
                          </a:solidFill>
                          <a:effectLst/>
                          <a:latin typeface="Calibri" pitchFamily="34" charset="0"/>
                        </a:rPr>
                        <a:t>СК2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hlink"/>
                          </a:solidFill>
                          <a:effectLst/>
                          <a:latin typeface="Calibri" pitchFamily="34" charset="0"/>
                        </a:rPr>
                        <a:t>СК3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hlink"/>
                          </a:solidFill>
                          <a:effectLst/>
                          <a:latin typeface="Calibri" pitchFamily="34" charset="0"/>
                        </a:rPr>
                        <a:t>СК4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800" b="1" i="0" u="none" strike="noStrike" cap="none" normalizeH="0" baseline="0" smtClean="0">
                          <a:ln>
                            <a:noFill/>
                          </a:ln>
                          <a:solidFill>
                            <a:schemeClr val="tx1"/>
                          </a:solidFill>
                          <a:effectLst/>
                          <a:latin typeface="Calibri" pitchFamily="34" charset="0"/>
                        </a:rPr>
                        <a:t>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ssolve">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7628"/>
                                        </p:tgtEl>
                                        <p:attrNameLst>
                                          <p:attrName>style.visibility</p:attrName>
                                        </p:attrNameLst>
                                      </p:cBhvr>
                                      <p:to>
                                        <p:strVal val="visible"/>
                                      </p:to>
                                    </p:set>
                                    <p:animEffect transition="in" filter="diamond(in)">
                                      <p:cBhvr>
                                        <p:cTn id="12" dur="2000"/>
                                        <p:tgtEl>
                                          <p:spTgt spid="6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endParaRPr lang="ru-RU" smtClean="0"/>
          </a:p>
        </p:txBody>
      </p:sp>
      <p:sp>
        <p:nvSpPr>
          <p:cNvPr id="71683" name="Rectangle 3"/>
          <p:cNvSpPr>
            <a:spLocks noGrp="1"/>
          </p:cNvSpPr>
          <p:nvPr>
            <p:ph type="body" idx="1"/>
          </p:nvPr>
        </p:nvSpPr>
        <p:spPr>
          <a:xfrm>
            <a:off x="457200" y="549275"/>
            <a:ext cx="8229600" cy="5576888"/>
          </a:xfrm>
        </p:spPr>
        <p:txBody>
          <a:bodyPr/>
          <a:lstStyle/>
          <a:p>
            <a:pPr>
              <a:lnSpc>
                <a:spcPct val="80000"/>
              </a:lnSpc>
              <a:buFont typeface="Arial" charset="0"/>
              <a:buNone/>
            </a:pPr>
            <a:r>
              <a:rPr lang="ru-RU" sz="2800" smtClean="0">
                <a:latin typeface="Times New Roman" pitchFamily="18" charset="0"/>
              </a:rPr>
              <a:t>           Приведенные в таблице статистические данные свидетельствуют о неготовности выпускников, получивших на экзамене отметку «2», как и выпускников, получивших отметку «3», к выполнению части 3 работы – созданию текста в соответствии с заданной темой и функционально-смысловым типом речи. Наибольшие затруднения у выпускников этих групп возникли тогда, когда необходимо было аргументировать свои утверждения с опорой на содержание прочитанного текста, а также при продуцировании собственного       цельного, связного и последовательного сочинения-рассуждения с сохранением его композиционной стройности (критерии СК3 и СК4).</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1694</Words>
  <Application>Microsoft Office PowerPoint</Application>
  <PresentationFormat>Экран (4:3)</PresentationFormat>
  <Paragraphs>291</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  Методика подготовки учащихся  к написанию сочинения  на ОГЭ по русскому языку   (задания 15.1, 15.2, 15.3)    </vt:lpstr>
      <vt:lpstr>Основные подходы к проверке и оценке сочинения-рассуждения </vt:lpstr>
      <vt:lpstr>  Задание 15.3 </vt:lpstr>
      <vt:lpstr> Задание 15.3.  Критерии оценивания </vt:lpstr>
      <vt:lpstr>  Задание 15.3.  Критерии оценивания </vt:lpstr>
      <vt:lpstr>Слайд 6</vt:lpstr>
      <vt:lpstr>Критерии оценивания сочинения-рассуждения</vt:lpstr>
      <vt:lpstr>Средний процент выполнения выпускниками части С разным уровнем подготовки</vt:lpstr>
      <vt:lpstr>Слайд 9</vt:lpstr>
      <vt:lpstr>15.3.  Композиция сочинения</vt:lpstr>
      <vt:lpstr>  Способы толкования значения слова</vt:lpstr>
      <vt:lpstr>  Способы толкования значения слова</vt:lpstr>
      <vt:lpstr>  Способы толкования значения слова</vt:lpstr>
      <vt:lpstr> Вступление. Толкование значения слова</vt:lpstr>
      <vt:lpstr>  Комментарий</vt:lpstr>
      <vt:lpstr>Клише </vt:lpstr>
      <vt:lpstr>  Логический переход. Пример из текста</vt:lpstr>
      <vt:lpstr>Клише </vt:lpstr>
      <vt:lpstr>  Логический переход. Пример из опыта</vt:lpstr>
      <vt:lpstr>Клише</vt:lpstr>
      <vt:lpstr>  Вывод</vt:lpstr>
      <vt:lpstr>Слайд 22</vt:lpstr>
      <vt:lpstr>Слайд 23</vt:lpstr>
      <vt:lpstr>  Задание 15.2</vt:lpstr>
      <vt:lpstr>  Задание 15.2  Критерии оценивания </vt:lpstr>
      <vt:lpstr>  Задание 15.2  Критерии оценивания </vt:lpstr>
      <vt:lpstr>15.2.  Композиция сочинения</vt:lpstr>
      <vt:lpstr> Вступление.  Моё понимание высказывания</vt:lpstr>
      <vt:lpstr>  Первый пример из текста</vt:lpstr>
      <vt:lpstr>   Второй пример из текста</vt:lpstr>
      <vt:lpstr>   Заключение</vt:lpstr>
      <vt:lpstr> Задание 15.1</vt:lpstr>
      <vt:lpstr> Задание 15.1 Критерии оценивания</vt:lpstr>
      <vt:lpstr> Задание 15.1 Критерии оценивания</vt:lpstr>
      <vt:lpstr>    Что требуется от ученика</vt:lpstr>
      <vt:lpstr>  Алгоритм работы с текстом</vt:lpstr>
      <vt:lpstr> Композиция сочинения</vt:lpstr>
      <vt:lpstr>  Речевые клише</vt:lpstr>
      <vt:lpstr>  Речевые клише. Вступление</vt:lpstr>
      <vt:lpstr>  Речевые клише. Основная часть</vt:lpstr>
      <vt:lpstr>  Речевые клише. Заключение</vt:lpstr>
      <vt:lpstr>  Как использовать  клише </vt:lpstr>
      <vt:lpstr>   Правило шести шагов</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Andrei</dc:creator>
  <cp:lastModifiedBy>Альвина</cp:lastModifiedBy>
  <cp:revision>160</cp:revision>
  <dcterms:created xsi:type="dcterms:W3CDTF">2013-05-20T20:59:09Z</dcterms:created>
  <dcterms:modified xsi:type="dcterms:W3CDTF">2015-02-13T17:55:25Z</dcterms:modified>
</cp:coreProperties>
</file>