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4" r:id="rId6"/>
    <p:sldId id="273" r:id="rId7"/>
    <p:sldId id="260" r:id="rId8"/>
    <p:sldId id="261" r:id="rId9"/>
    <p:sldId id="262" r:id="rId10"/>
    <p:sldId id="276" r:id="rId11"/>
    <p:sldId id="275" r:id="rId12"/>
    <p:sldId id="277" r:id="rId13"/>
    <p:sldId id="278" r:id="rId14"/>
    <p:sldId id="279" r:id="rId15"/>
    <p:sldId id="267" r:id="rId16"/>
    <p:sldId id="268" r:id="rId17"/>
    <p:sldId id="269" r:id="rId18"/>
    <p:sldId id="270" r:id="rId19"/>
    <p:sldId id="271" r:id="rId20"/>
    <p:sldId id="281" r:id="rId21"/>
    <p:sldId id="280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DDAA0-FF3D-4160-AA2C-1A99AC2AE12B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DC429-247D-4262-B9A1-6097D71C8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54C1EF-1719-41FC-A14A-65882A9ED0C9}" type="slidenum">
              <a:rPr lang="ru-RU"/>
              <a:pPr/>
              <a:t>12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A869A6-D348-4D3F-B10D-69AD50E87516}" type="slidenum">
              <a:rPr lang="ru-RU"/>
              <a:pPr/>
              <a:t>13</a:t>
            </a:fld>
            <a:endParaRPr lang="ru-RU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D1B6E-F711-4752-9FF5-361708083E31}" type="slidenum">
              <a:rPr lang="ru-RU"/>
              <a:pPr/>
              <a:t>14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BA53A6-2E8D-4F67-9429-D907BFE425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7901014" cy="307183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6600" b="1" dirty="0" smtClean="0">
                <a:latin typeface="Bookman Old Style" pitchFamily="18" charset="0"/>
              </a:rPr>
              <a:t>Тема:</a:t>
            </a:r>
          </a:p>
          <a:p>
            <a:pPr algn="ctr">
              <a:buNone/>
            </a:pPr>
            <a:r>
              <a:rPr lang="ru-RU" sz="6600" b="1" dirty="0" smtClean="0">
                <a:latin typeface="Bookman Old Style" pitchFamily="18" charset="0"/>
              </a:rPr>
              <a:t> «Права ребенка – обязанности родителей»</a:t>
            </a:r>
            <a:endParaRPr lang="ru-RU" sz="6600" b="1" dirty="0">
              <a:latin typeface="Bookman Old Style" pitchFamily="18" charset="0"/>
            </a:endParaRPr>
          </a:p>
        </p:txBody>
      </p:sp>
      <p:pic>
        <p:nvPicPr>
          <p:cNvPr id="7" name="Picture 4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500438"/>
            <a:ext cx="762000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ru-RU" sz="4000" b="1" dirty="0" smtClean="0"/>
              <a:t>КАКИЕ ПРАВА ИМЕЮТ ДЕТИ?</a:t>
            </a:r>
          </a:p>
        </p:txBody>
      </p:sp>
      <p:pic>
        <p:nvPicPr>
          <p:cNvPr id="4098" name="Содержимое 3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1571612"/>
            <a:ext cx="7467600" cy="45259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hangingPunct="1"/>
            <a:r>
              <a:rPr lang="ru-RU" sz="4400" b="1" dirty="0" smtClean="0"/>
              <a:t>Какое право, на Ваш взгляд является самым главным?</a:t>
            </a:r>
          </a:p>
        </p:txBody>
      </p:sp>
      <p:pic>
        <p:nvPicPr>
          <p:cNvPr id="5122" name="Содержимое 3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571625"/>
            <a:ext cx="7467600" cy="45259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077200" cy="91122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Обязанности родителей:</a:t>
            </a:r>
            <a:br>
              <a:rPr lang="ru-RU" sz="4000" b="1" dirty="0" smtClean="0"/>
            </a:br>
            <a:r>
              <a:rPr lang="ru-RU" sz="4000" b="1" dirty="0" smtClean="0"/>
              <a:t>КОНСТИТУЦИЯ </a:t>
            </a:r>
            <a:r>
              <a:rPr lang="ru-RU" sz="4000" b="1" dirty="0"/>
              <a:t>РФ</a:t>
            </a:r>
            <a:r>
              <a:rPr lang="ru-RU" sz="4000" b="1" i="1" dirty="0"/>
              <a:t/>
            </a:r>
            <a:br>
              <a:rPr lang="ru-RU" sz="4000" b="1" i="1" dirty="0"/>
            </a:br>
            <a:endParaRPr lang="ru-RU" sz="40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</a:t>
            </a:r>
            <a:r>
              <a:rPr lang="ru-RU" b="1" dirty="0" err="1">
                <a:solidFill>
                  <a:srgbClr val="FFFF00"/>
                </a:solidFill>
              </a:rPr>
              <a:t>татья</a:t>
            </a:r>
            <a:r>
              <a:rPr lang="ru-RU" b="1" dirty="0">
                <a:solidFill>
                  <a:srgbClr val="FFFF00"/>
                </a:solidFill>
              </a:rPr>
              <a:t> 38</a:t>
            </a:r>
            <a:r>
              <a:rPr lang="ru-RU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2. Забота о детях, их воспитание - равное право и обязанность родителей.</a:t>
            </a:r>
            <a:endParaRPr lang="ru-RU" b="1" dirty="0"/>
          </a:p>
          <a:p>
            <a:r>
              <a:rPr lang="ru-RU" b="1" dirty="0">
                <a:solidFill>
                  <a:srgbClr val="FFFF00"/>
                </a:solidFill>
              </a:rPr>
              <a:t>Статья 43</a:t>
            </a:r>
            <a:r>
              <a:rPr lang="ru-RU" dirty="0">
                <a:solidFill>
                  <a:srgbClr val="FFFF00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4. Основное общее образование обязательно. Родители или лица, их заменяющие, обеспечивают получение детьми основного общего образования.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СЕМЕЙНЫЙ КОДЕКС РФ</a:t>
            </a:r>
            <a:r>
              <a:rPr lang="ru-RU" sz="4000" b="1" i="1" dirty="0"/>
              <a:t/>
            </a:r>
            <a:br>
              <a:rPr lang="ru-RU" sz="4000" b="1" i="1" dirty="0"/>
            </a:br>
            <a:endParaRPr lang="ru-RU" sz="4000" b="1" i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FFFF00"/>
                </a:solidFill>
              </a:rPr>
              <a:t>Статья 63. Права и обязанности родителей по воспитанию и образованию детей</a:t>
            </a:r>
            <a:endParaRPr lang="ru-RU" sz="28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/>
              <a:t>Родители имеют право и обязаны воспитывать своих детей.</a:t>
            </a:r>
          </a:p>
          <a:p>
            <a:pPr>
              <a:lnSpc>
                <a:spcPct val="80000"/>
              </a:lnSpc>
            </a:pPr>
            <a:r>
              <a:rPr lang="ru-RU" sz="2800"/>
              <a:t>Родители несут ответственность за воспитание и развитие своих детей. Они обязаны заботиться о здоровье, физическом, психическом, духовном и нравственном развитии своих детей. </a:t>
            </a:r>
          </a:p>
          <a:p>
            <a:pPr>
              <a:lnSpc>
                <a:spcPct val="80000"/>
              </a:lnSpc>
            </a:pPr>
            <a:r>
              <a:rPr lang="ru-RU" sz="2800"/>
              <a:t>Родители имеют преимущественное право на воспитание своих детей перед всеми другими лицами.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ДЕКЛАРАЦИЯ ПРАВ ЧЕЛОВЕКА</a:t>
            </a:r>
            <a:r>
              <a:rPr lang="ru-RU" sz="4000" b="1" i="1" dirty="0"/>
              <a:t/>
            </a:r>
            <a:br>
              <a:rPr lang="ru-RU" sz="4000" b="1" i="1" dirty="0"/>
            </a:br>
            <a:endParaRPr lang="ru-RU" sz="4000" b="1" i="1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835525" cy="4400550"/>
          </a:xfrm>
        </p:spPr>
        <p:txBody>
          <a:bodyPr/>
          <a:lstStyle/>
          <a:p>
            <a:r>
              <a:rPr lang="ru-RU" sz="3600" b="1" dirty="0">
                <a:solidFill>
                  <a:srgbClr val="FFFF00"/>
                </a:solidFill>
              </a:rPr>
              <a:t>Статья 26 </a:t>
            </a:r>
            <a:endParaRPr lang="ru-RU" sz="3600" dirty="0">
              <a:solidFill>
                <a:srgbClr val="FFFF00"/>
              </a:solidFill>
            </a:endParaRPr>
          </a:p>
          <a:p>
            <a:r>
              <a:rPr lang="ru-RU" sz="3600" dirty="0"/>
              <a:t>Родители имеют право приоритета в выборе вида образования для своих малолетних детей. </a:t>
            </a:r>
          </a:p>
        </p:txBody>
      </p:sp>
      <p:pic>
        <p:nvPicPr>
          <p:cNvPr id="34820" name="Picture 4" descr="pic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3913" y="2349500"/>
            <a:ext cx="2868612" cy="420687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71472" y="588508"/>
            <a:ext cx="785818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54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Быть таким, какой есть.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54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Иногда ставить себя на первое место.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54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Быть безупречным на все сто процентов.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54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Просить о помощи и эмоциональной поддержке.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54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Любить людей, приносящих мне вред.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54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Чувствовать себя виноватым за свои желания.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54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Говорить «нет, спасибо», «извините, нет».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54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Протестовать против несправедливого обращения.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54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Жертвовать своими душевными потребностями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ради кого-нибудь.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54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Менять убеждения по требованию кого-либо.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54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Выполнять неразумные приказы.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54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Отвечать за свои поступки.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54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Следовать за толпой, быть как все.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54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Выбиваться из сил ради других.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54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Побыть в одиночестве.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Проблемные ситуации</a:t>
            </a:r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42910" y="1528127"/>
            <a:ext cx="8215338" cy="50167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Ситуация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Мама.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Сколько раз тебе говорить: В 10 часов вечера все твои гости должны быть дома, своих гостей ты должен отправить пораньше. Ваша ужасная музыка всем действует на нервы.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Сын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Но мама ты же все равно еще не спишь. Кроме того я имею право на свободу общения?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14348" y="42331"/>
            <a:ext cx="7929618" cy="60016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0988" algn="l"/>
                <a:tab pos="28035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Ситуация 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0988" algn="l"/>
                <a:tab pos="2803525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0988" algn="l"/>
                <a:tab pos="280352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Мама.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Доченька, я ухожу  на работу, прибе­рись,  пожалуйста,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помой после себя посуду, сходи в магазин.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0988" algn="l"/>
                <a:tab pos="28035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Дочь.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Мама, у меня завтра контрольная.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0988" algn="l"/>
                <a:tab pos="280352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Мама.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Ты решишь свои задачи. Нельзя же оставлять в доме бардак!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0988" algn="l"/>
                <a:tab pos="280352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Дочь.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есть, между прочим, такой закон: я имею право не выполнять любую работу, которая препятствует получению образования.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14348" y="1104898"/>
            <a:ext cx="785818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Права человека заканчиваются там, где начинается нарушение прав другого человека.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Кто сегодня нарушает права слабого должен знать, что завтра найдется другой, более сильный, кто нарушит его права.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Поступайте с другим так, как бы вы хотели, чтобы поступали с вами.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Каждое право порождает определенную обязанность, и, выполняя ее, вы создаете права для тех, кто рядом с вами.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428760"/>
          </a:xfrm>
        </p:spPr>
        <p:txBody>
          <a:bodyPr>
            <a:noAutofit/>
          </a:bodyPr>
          <a:lstStyle/>
          <a:p>
            <a:pPr lvl="0"/>
            <a:r>
              <a:rPr lang="ru-RU" sz="2800" b="1" i="1" dirty="0" smtClean="0"/>
              <a:t>Уважаемые родители, продолжите одну из нескольких фраз:</a:t>
            </a: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551836"/>
            <a:ext cx="83582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Я сегодня задумался о ...</a:t>
            </a:r>
            <a:br>
              <a:rPr lang="ru-RU" sz="3200" dirty="0" smtClean="0"/>
            </a:br>
            <a:r>
              <a:rPr lang="ru-RU" sz="3200" dirty="0" smtClean="0"/>
              <a:t>Мне сегодня понравилось (не понравилось)...</a:t>
            </a:r>
            <a:br>
              <a:rPr lang="ru-RU" sz="3200" dirty="0" smtClean="0"/>
            </a:br>
            <a:r>
              <a:rPr lang="ru-RU" sz="3200" dirty="0" smtClean="0"/>
              <a:t>Я</a:t>
            </a:r>
            <a:r>
              <a:rPr lang="ru-RU" sz="3200" baseline="-25000" dirty="0" smtClean="0"/>
              <a:t> </a:t>
            </a:r>
            <a:r>
              <a:rPr lang="ru-RU" sz="3200" dirty="0" smtClean="0"/>
              <a:t>изменил мнение о...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5786" y="500042"/>
            <a:ext cx="7929618" cy="595472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 smtClean="0"/>
              <a:t>             </a:t>
            </a:r>
            <a:r>
              <a:rPr lang="ru-RU" sz="3600" b="1" dirty="0" smtClean="0">
                <a:latin typeface="Ariston" pitchFamily="66" charset="0"/>
              </a:rPr>
              <a:t>«Отец и мать создают новое существо - сына, дочь. Это самое высокое, бессмертное творчество. Путь к бессмертию заключается здесь в том, чтобы повторить в своих детях самого себя. Но повторить на высшей основе- воспитать человека  лучше, чем ты сам».</a:t>
            </a:r>
          </a:p>
          <a:p>
            <a:pPr>
              <a:buNone/>
            </a:pPr>
            <a:r>
              <a:rPr lang="ru-RU" dirty="0" smtClean="0"/>
              <a:t>                                            </a:t>
            </a:r>
            <a:r>
              <a:rPr lang="ru-RU" dirty="0" smtClean="0">
                <a:latin typeface="AnastasiaScript" pitchFamily="2" charset="0"/>
              </a:rPr>
              <a:t>    </a:t>
            </a:r>
            <a:r>
              <a:rPr lang="ru-RU" sz="1800" dirty="0" smtClean="0">
                <a:latin typeface="AnastasiaScript" pitchFamily="2" charset="0"/>
              </a:rPr>
              <a:t>             В.А. Сухомлинский</a:t>
            </a:r>
            <a:endParaRPr lang="ru-RU" sz="1800" dirty="0">
              <a:latin typeface="Anastasi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642910" y="385429"/>
            <a:ext cx="785818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Какими дети рождаются,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ни от кого не зависит,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чтобы они путём воспитания          сделались хорошими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в нашей власти.</a:t>
            </a:r>
          </a:p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Плутарх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/>
          </p:cNvSpPr>
          <p:nvPr>
            <p:ph type="title"/>
          </p:nvPr>
        </p:nvSpPr>
        <p:spPr>
          <a:xfrm>
            <a:off x="468313" y="765175"/>
            <a:ext cx="8002587" cy="18764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4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4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</a:t>
            </a:r>
            <a:r>
              <a:rPr lang="ru-RU" sz="4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Дети определяют будущее, потому что они уже живут будущим.</a:t>
            </a:r>
            <a:br>
              <a:rPr lang="ru-RU" sz="4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00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5587" name="Rectangle 3"/>
          <p:cNvSpPr>
            <a:spLocks noGrp="1"/>
          </p:cNvSpPr>
          <p:nvPr>
            <p:ph type="body" idx="1"/>
          </p:nvPr>
        </p:nvSpPr>
        <p:spPr>
          <a:xfrm>
            <a:off x="323850" y="3141663"/>
            <a:ext cx="8229600" cy="30607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sz="4400" smtClean="0"/>
              <a:t>  </a:t>
            </a:r>
            <a:endParaRPr lang="ru-RU" sz="4400" smtClean="0">
              <a:solidFill>
                <a:srgbClr val="FFFF00"/>
              </a:solidFill>
            </a:endParaRPr>
          </a:p>
        </p:txBody>
      </p:sp>
      <p:pic>
        <p:nvPicPr>
          <p:cNvPr id="195589" name="Picture 5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2636838"/>
            <a:ext cx="2522537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0" name="Picture 6" descr="russ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997200"/>
            <a:ext cx="28082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1" name="Picture 7" descr="фла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3500438"/>
            <a:ext cx="29527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/>
      <p:bldP spid="19558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3" name="Rectangle 3"/>
          <p:cNvSpPr>
            <a:spLocks noGrp="1"/>
          </p:cNvSpPr>
          <p:nvPr>
            <p:ph type="body" idx="1"/>
          </p:nvPr>
        </p:nvSpPr>
        <p:spPr>
          <a:xfrm>
            <a:off x="0" y="2133600"/>
            <a:ext cx="9144000" cy="30813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Arial" charset="0"/>
              </a:rPr>
              <a:t>                   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Презентацию  подготовила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                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Классный руководитель :6 класса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                  Крупинская Наталья Владимировна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                                         МОУ СОШ №7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                                        п.Владимировка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240644" name="WordArt 4"/>
          <p:cNvSpPr>
            <a:spLocks noChangeArrowheads="1" noChangeShapeType="1" noTextEdit="1"/>
          </p:cNvSpPr>
          <p:nvPr/>
        </p:nvSpPr>
        <p:spPr bwMode="auto">
          <a:xfrm>
            <a:off x="1979613" y="692150"/>
            <a:ext cx="6624637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2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Спасибо за внимание!</a:t>
            </a:r>
          </a:p>
        </p:txBody>
      </p:sp>
      <p:pic>
        <p:nvPicPr>
          <p:cNvPr id="36868" name="Picture 5" descr="509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857625"/>
            <a:ext cx="20161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8258204" cy="569755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b="1" i="1" dirty="0" smtClean="0"/>
              <a:t>Жизненные ценности</a:t>
            </a:r>
          </a:p>
          <a:p>
            <a:pPr>
              <a:buNone/>
            </a:pPr>
            <a:r>
              <a:rPr lang="ru-RU" dirty="0" smtClean="0"/>
              <a:t>                                              Жизнь  </a:t>
            </a:r>
          </a:p>
          <a:p>
            <a:pPr>
              <a:buNone/>
            </a:pPr>
            <a:r>
              <a:rPr lang="ru-RU" dirty="0" smtClean="0"/>
              <a:t>             Здоровье                                       Семья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Друзья                                                   Мир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Родина</a:t>
            </a:r>
          </a:p>
          <a:p>
            <a:pPr>
              <a:buNone/>
            </a:pPr>
            <a:r>
              <a:rPr lang="ru-RU" dirty="0" smtClean="0"/>
              <a:t>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Солнце 4"/>
          <p:cNvSpPr/>
          <p:nvPr/>
        </p:nvSpPr>
        <p:spPr>
          <a:xfrm>
            <a:off x="2786050" y="1500174"/>
            <a:ext cx="3929090" cy="3643338"/>
          </a:xfrm>
          <a:prstGeom prst="sun">
            <a:avLst>
              <a:gd name="adj" fmla="val 2660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ООН – обеспечение прав человека во всем мире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71744"/>
            <a:ext cx="4038600" cy="269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4668"/>
            <a:ext cx="4038600" cy="303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429388" y="5429264"/>
            <a:ext cx="2194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Женева здание ООН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5357826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Флаг ООН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user\Мои документы\Мои рисунк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643182"/>
            <a:ext cx="2578100" cy="3724275"/>
          </a:xfrm>
          <a:prstGeom prst="rect">
            <a:avLst/>
          </a:prstGeom>
          <a:noFill/>
        </p:spPr>
      </p:pic>
      <p:pic>
        <p:nvPicPr>
          <p:cNvPr id="37892" name="Picture 4" descr="C:\Documents and Settings\user\Мои документы\Мои рисунки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00306"/>
            <a:ext cx="2651125" cy="3937000"/>
          </a:xfrm>
          <a:prstGeom prst="rect">
            <a:avLst/>
          </a:prstGeom>
          <a:noFill/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714375" y="428625"/>
            <a:ext cx="7572375" cy="15700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Правовые документы, направленные на защиту прав и свобод детей</a:t>
            </a:r>
          </a:p>
        </p:txBody>
      </p:sp>
      <p:pic>
        <p:nvPicPr>
          <p:cNvPr id="7" name="Picture 5" descr="Об основных гарантиях прав ребенка в Российской Федер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214554"/>
            <a:ext cx="2357454" cy="3397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/>
          </p:cNvSpPr>
          <p:nvPr>
            <p:ph type="body" idx="1"/>
          </p:nvPr>
        </p:nvSpPr>
        <p:spPr>
          <a:xfrm>
            <a:off x="1785938" y="1268413"/>
            <a:ext cx="7143750" cy="10890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i="1" dirty="0" smtClean="0">
                <a:solidFill>
                  <a:srgbClr val="C00000"/>
                </a:solidFill>
              </a:rPr>
              <a:t>Права россиян записаны в главном законе – Конституции Российской Федерации</a:t>
            </a:r>
          </a:p>
        </p:txBody>
      </p:sp>
      <p:sp>
        <p:nvSpPr>
          <p:cNvPr id="216067" name="WordArt 3"/>
          <p:cNvSpPr>
            <a:spLocks noChangeArrowheads="1" noChangeShapeType="1" noTextEdit="1"/>
          </p:cNvSpPr>
          <p:nvPr/>
        </p:nvSpPr>
        <p:spPr bwMode="auto">
          <a:xfrm>
            <a:off x="1857375" y="500063"/>
            <a:ext cx="6891338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18000">
                  <a:solidFill>
                    <a:srgbClr val="D73A36"/>
                  </a:solidFill>
                  <a:miter lim="800000"/>
                  <a:headEnd/>
                  <a:tailEnd/>
                </a:ln>
                <a:noFill/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Мы - граждане России</a:t>
            </a:r>
          </a:p>
        </p:txBody>
      </p:sp>
      <p:pic>
        <p:nvPicPr>
          <p:cNvPr id="216068" name="Picture 4" descr="констит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420959"/>
            <a:ext cx="3024188" cy="4151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4282" y="2428868"/>
            <a:ext cx="4644527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/>
              <a:t>Есть книга правды и свободы</a:t>
            </a:r>
          </a:p>
          <a:p>
            <a:r>
              <a:rPr lang="ru-RU" sz="3200" dirty="0" smtClean="0"/>
              <a:t>Вся наша жизнь ее слова,</a:t>
            </a:r>
          </a:p>
          <a:p>
            <a:r>
              <a:rPr lang="ru-RU" sz="3200" dirty="0" smtClean="0"/>
              <a:t>Запечатлели в ней народы</a:t>
            </a:r>
          </a:p>
          <a:p>
            <a:r>
              <a:rPr lang="ru-RU" sz="3200" dirty="0" smtClean="0"/>
              <a:t>Свои священные права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60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60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3000"/>
                                        <p:tgtEl>
                                          <p:spTgt spid="216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6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00240"/>
            <a:ext cx="8229600" cy="39290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-Закон РФ «Об основных гарантиях прав ребенка »</a:t>
            </a:r>
            <a:br>
              <a:rPr lang="ru-RU" dirty="0" smtClean="0"/>
            </a:br>
            <a:r>
              <a:rPr lang="ru-RU" dirty="0" smtClean="0"/>
              <a:t>-Декларация прав человека</a:t>
            </a:r>
            <a:br>
              <a:rPr lang="ru-RU" dirty="0" smtClean="0"/>
            </a:br>
            <a:r>
              <a:rPr lang="ru-RU" dirty="0" smtClean="0"/>
              <a:t>-Конвенция о правах ребенка</a:t>
            </a:r>
            <a:br>
              <a:rPr lang="ru-RU" dirty="0" smtClean="0"/>
            </a:br>
            <a:r>
              <a:rPr lang="ru-RU" dirty="0" smtClean="0"/>
              <a:t>-Семейный кодекс РФ</a:t>
            </a:r>
            <a:endParaRPr lang="ru-RU" dirty="0"/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714375" y="428625"/>
            <a:ext cx="7572375" cy="10772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Правовые документы, направленные на защиту прав и свобод </a:t>
            </a:r>
            <a:r>
              <a:rPr lang="ru-RU" sz="3200" b="1" dirty="0" smtClean="0">
                <a:solidFill>
                  <a:srgbClr val="FFFF00"/>
                </a:solidFill>
              </a:rPr>
              <a:t> детей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Права ребенка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643050"/>
            <a:ext cx="7527061" cy="42473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Право на жизнь. Право на имя.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Право на гражданство.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Отсутствие дискриминации.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Право на свободу совести и религиозных убеждений.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Право на жизнь с родителями.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Право на труд.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Право на отдых.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Право на защиту жизни и здоровья.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Право на образование.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Право на отсутствие рабства.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Право на жилище.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Право на свободу слова.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Право на получение информации.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Право пользоваться достижениями культуры.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Право участвовать в научно-техническом, художественном творчестве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j151910_12580357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357166"/>
            <a:ext cx="4251325" cy="621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j151910_12580359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27025"/>
            <a:ext cx="4356100" cy="623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702</Words>
  <Application>Microsoft Office PowerPoint</Application>
  <PresentationFormat>Экран (4:3)</PresentationFormat>
  <Paragraphs>111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ООН – обеспечение прав человека во всем мире</vt:lpstr>
      <vt:lpstr>Слайд 5</vt:lpstr>
      <vt:lpstr>Слайд 6</vt:lpstr>
      <vt:lpstr>-Закон РФ «Об основных гарантиях прав ребенка » -Декларация прав человека -Конвенция о правах ребенка -Семейный кодекс РФ</vt:lpstr>
      <vt:lpstr>Права ребенка</vt:lpstr>
      <vt:lpstr>Слайд 9</vt:lpstr>
      <vt:lpstr>КАКИЕ ПРАВА ИМЕЮТ ДЕТИ?</vt:lpstr>
      <vt:lpstr>Какое право, на Ваш взгляд является самым главным?</vt:lpstr>
      <vt:lpstr> Обязанности родителей: КОНСТИТУЦИЯ РФ </vt:lpstr>
      <vt:lpstr>СЕМЕЙНЫЙ КОДЕКС РФ </vt:lpstr>
      <vt:lpstr>ДЕКЛАРАЦИЯ ПРАВ ЧЕЛОВЕКА </vt:lpstr>
      <vt:lpstr>Слайд 15</vt:lpstr>
      <vt:lpstr>Проблемные ситуации</vt:lpstr>
      <vt:lpstr>Слайд 17</vt:lpstr>
      <vt:lpstr>Слайд 18</vt:lpstr>
      <vt:lpstr>Уважаемые родители, продолжите одну из нескольких фраз:</vt:lpstr>
      <vt:lpstr>Слайд 20</vt:lpstr>
      <vt:lpstr>          Дети определяют будущее, потому что они уже живут будущим.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Alex</cp:lastModifiedBy>
  <cp:revision>19</cp:revision>
  <dcterms:modified xsi:type="dcterms:W3CDTF">2014-12-06T16:15:23Z</dcterms:modified>
</cp:coreProperties>
</file>