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7" r:id="rId7"/>
    <p:sldId id="269" r:id="rId8"/>
    <p:sldId id="271" r:id="rId9"/>
    <p:sldId id="273" r:id="rId10"/>
    <p:sldId id="275" r:id="rId11"/>
    <p:sldId id="277" r:id="rId12"/>
    <p:sldId id="279" r:id="rId13"/>
    <p:sldId id="281" r:id="rId14"/>
    <p:sldId id="283" r:id="rId15"/>
    <p:sldId id="284" r:id="rId16"/>
    <p:sldId id="285" r:id="rId17"/>
    <p:sldId id="294" r:id="rId18"/>
    <p:sldId id="293" r:id="rId19"/>
    <p:sldId id="292" r:id="rId20"/>
    <p:sldId id="295" r:id="rId21"/>
    <p:sldId id="290" r:id="rId22"/>
    <p:sldId id="291" r:id="rId23"/>
    <p:sldId id="26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EEF"/>
    <a:srgbClr val="D45E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429309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mtClean="0"/>
              <a:t>	Учитель родного </a:t>
            </a:r>
            <a:r>
              <a:rPr lang="ru-RU"/>
              <a:t>языка и литературы МКОУ КГО </a:t>
            </a:r>
            <a:r>
              <a:rPr lang="ru-RU" smtClean="0"/>
              <a:t>«СОШ </a:t>
            </a:r>
            <a:r>
              <a:rPr lang="ru-RU"/>
              <a:t>№ 1 </a:t>
            </a:r>
            <a:r>
              <a:rPr lang="ru-RU" smtClean="0"/>
              <a:t>        г</a:t>
            </a:r>
            <a:r>
              <a:rPr lang="ru-RU"/>
              <a:t>. Теберды им. И. П. </a:t>
            </a:r>
            <a:r>
              <a:rPr lang="ru-RU" err="1" smtClean="0"/>
              <a:t>Крымшамхалова</a:t>
            </a:r>
            <a:r>
              <a:rPr lang="ru-RU" smtClean="0"/>
              <a:t>»</a:t>
            </a:r>
            <a:endParaRPr lang="ru-RU"/>
          </a:p>
          <a:p>
            <a:r>
              <a:rPr lang="ru-RU" err="1"/>
              <a:t>А</a:t>
            </a:r>
            <a:r>
              <a:rPr lang="ru-RU" err="1" smtClean="0"/>
              <a:t>байханова</a:t>
            </a:r>
            <a:r>
              <a:rPr lang="ru-RU" smtClean="0"/>
              <a:t> </a:t>
            </a:r>
            <a:r>
              <a:rPr lang="ru-RU" smtClean="0"/>
              <a:t>Людмила  </a:t>
            </a:r>
            <a:r>
              <a:rPr lang="ru-RU" smtClean="0"/>
              <a:t>Магомедовна</a:t>
            </a:r>
          </a:p>
          <a:p>
            <a:r>
              <a:rPr lang="ru-RU" smtClean="0"/>
              <a:t>(учитель </a:t>
            </a:r>
            <a:r>
              <a:rPr lang="ru-RU"/>
              <a:t>высшей </a:t>
            </a:r>
            <a:r>
              <a:rPr lang="ru-RU" smtClean="0"/>
              <a:t>категории)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2530" y="1196752"/>
            <a:ext cx="87818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методический прием</a:t>
            </a:r>
            <a:endParaRPr lang="ru-RU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4392488" cy="2448272"/>
          </a:xfrm>
        </p:spPr>
        <p:txBody>
          <a:bodyPr/>
          <a:lstStyle/>
          <a:p>
            <a:pPr marL="0" indent="0" algn="ctr">
              <a:buNone/>
            </a:pPr>
            <a:r>
              <a:rPr lang="ru-RU" sz="10000" smtClean="0">
                <a:solidFill>
                  <a:srgbClr val="00B050"/>
                </a:solidFill>
              </a:rPr>
              <a:t>си1иу</a:t>
            </a:r>
            <a:endParaRPr lang="ru-RU" sz="10000">
              <a:solidFill>
                <a:srgbClr val="00B050"/>
              </a:solidFill>
            </a:endParaRPr>
          </a:p>
        </p:txBody>
      </p:sp>
      <p:pic>
        <p:nvPicPr>
          <p:cNvPr id="3" name="Рисунок 2" descr="http://im1-tub-ru.yandex.net/i?id=80e63b22717d348df536d561acd6e0f8-128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628800"/>
            <a:ext cx="4536504" cy="468052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4652020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904656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0000" smtClean="0">
                <a:solidFill>
                  <a:srgbClr val="00B050"/>
                </a:solidFill>
              </a:rPr>
              <a:t>100ерге</a:t>
            </a:r>
            <a:endParaRPr lang="ru-RU" sz="10000">
              <a:solidFill>
                <a:srgbClr val="00B050"/>
              </a:solidFill>
            </a:endParaRPr>
          </a:p>
        </p:txBody>
      </p:sp>
      <p:pic>
        <p:nvPicPr>
          <p:cNvPr id="3" name="Рисунок 2" descr="http://im3-tub-ru.yandex.net/i?id=600587a2b258834fae892a2b6b0e5704-32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60848"/>
            <a:ext cx="4248472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31879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3888432" cy="2160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0000" smtClean="0">
                <a:solidFill>
                  <a:srgbClr val="00B050"/>
                </a:solidFill>
              </a:rPr>
              <a:t>к3лю</a:t>
            </a:r>
            <a:endParaRPr lang="ru-RU" sz="10000">
              <a:solidFill>
                <a:srgbClr val="00B050"/>
              </a:solidFill>
            </a:endParaRPr>
          </a:p>
        </p:txBody>
      </p:sp>
      <p:pic>
        <p:nvPicPr>
          <p:cNvPr id="4098" name="Picture 2" descr="Легенды Борьбы: Зал Славы КЧ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938" y="764704"/>
            <a:ext cx="4996126" cy="550961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5289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0-tub-ru.yandex.net/i?id=bfe3078e825794bca4d71b53c4605f70-130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56792"/>
            <a:ext cx="4248472" cy="468052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5400600" cy="1647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0000" smtClean="0">
                <a:solidFill>
                  <a:srgbClr val="00B050"/>
                </a:solidFill>
              </a:rPr>
              <a:t>7ширге</a:t>
            </a:r>
            <a:endParaRPr lang="ru-RU" sz="100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424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23762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>
                <a:solidFill>
                  <a:srgbClr val="C00000"/>
                </a:solidFill>
              </a:rPr>
              <a:t>Математика </a:t>
            </a:r>
            <a:r>
              <a:rPr lang="ru-RU" sz="4800" err="1">
                <a:solidFill>
                  <a:srgbClr val="C00000"/>
                </a:solidFill>
              </a:rPr>
              <a:t>терминле</a:t>
            </a:r>
            <a:r>
              <a:rPr lang="ru-RU" sz="4800">
                <a:solidFill>
                  <a:srgbClr val="C00000"/>
                </a:solidFill>
              </a:rPr>
              <a:t> </a:t>
            </a:r>
            <a:r>
              <a:rPr lang="ru-RU" sz="4800" err="1">
                <a:solidFill>
                  <a:srgbClr val="C00000"/>
                </a:solidFill>
              </a:rPr>
              <a:t>къарачай</a:t>
            </a:r>
            <a:r>
              <a:rPr lang="ru-RU" sz="4800">
                <a:solidFill>
                  <a:srgbClr val="C00000"/>
                </a:solidFill>
              </a:rPr>
              <a:t> </a:t>
            </a:r>
            <a:r>
              <a:rPr lang="ru-RU" sz="4800" err="1">
                <a:solidFill>
                  <a:srgbClr val="C00000"/>
                </a:solidFill>
              </a:rPr>
              <a:t>тилде</a:t>
            </a:r>
            <a:endParaRPr lang="ru-RU" sz="4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48859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24744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err="1" smtClean="0">
                <a:solidFill>
                  <a:srgbClr val="00B050"/>
                </a:solidFill>
              </a:rPr>
              <a:t>Къошаргъа</a:t>
            </a:r>
            <a:r>
              <a:rPr lang="ru-RU" sz="3600" smtClean="0">
                <a:solidFill>
                  <a:srgbClr val="00B050"/>
                </a:solidFill>
              </a:rPr>
              <a:t>		</a:t>
            </a:r>
            <a:r>
              <a:rPr lang="ru-RU" sz="3600" smtClean="0">
                <a:solidFill>
                  <a:srgbClr val="00B050"/>
                </a:solidFill>
              </a:rPr>
              <a:t>	</a:t>
            </a:r>
            <a:r>
              <a:rPr lang="ru-RU" sz="3600" smtClean="0">
                <a:solidFill>
                  <a:schemeClr val="tx2">
                    <a:lumMod val="75000"/>
                  </a:schemeClr>
                </a:solidFill>
              </a:rPr>
              <a:t>Делить</a:t>
            </a:r>
            <a:endParaRPr lang="ru-RU" sz="360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err="1" smtClean="0">
                <a:solidFill>
                  <a:srgbClr val="00B050"/>
                </a:solidFill>
              </a:rPr>
              <a:t>Юлешиу</a:t>
            </a:r>
            <a:r>
              <a:rPr lang="ru-RU" sz="3600" smtClean="0"/>
              <a:t> 			</a:t>
            </a:r>
            <a:r>
              <a:rPr lang="ru-RU" sz="3600" smtClean="0">
                <a:solidFill>
                  <a:schemeClr val="tx2">
                    <a:lumMod val="75000"/>
                  </a:schemeClr>
                </a:solidFill>
              </a:rPr>
              <a:t>Произведение</a:t>
            </a:r>
            <a:endParaRPr lang="ru-RU" sz="360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err="1" smtClean="0">
                <a:solidFill>
                  <a:srgbClr val="00B050"/>
                </a:solidFill>
              </a:rPr>
              <a:t>Керелеу</a:t>
            </a:r>
            <a:r>
              <a:rPr lang="ru-RU" sz="3600" smtClean="0">
                <a:solidFill>
                  <a:srgbClr val="00B050"/>
                </a:solidFill>
              </a:rPr>
              <a:t>			</a:t>
            </a:r>
            <a:r>
              <a:rPr lang="ru-RU" sz="3600" smtClean="0">
                <a:solidFill>
                  <a:srgbClr val="00B050"/>
                </a:solidFill>
              </a:rPr>
              <a:t>	</a:t>
            </a:r>
            <a:r>
              <a:rPr lang="ru-RU" sz="3600" smtClean="0">
                <a:solidFill>
                  <a:schemeClr val="tx2">
                    <a:lumMod val="75000"/>
                  </a:schemeClr>
                </a:solidFill>
              </a:rPr>
              <a:t>Больше</a:t>
            </a:r>
            <a:endParaRPr lang="ru-RU" sz="3600" smtClean="0">
              <a:solidFill>
                <a:srgbClr val="00B050"/>
              </a:solidFill>
            </a:endParaRPr>
          </a:p>
          <a:p>
            <a:r>
              <a:rPr lang="ru-RU" sz="3600" err="1" smtClean="0">
                <a:solidFill>
                  <a:srgbClr val="00B050"/>
                </a:solidFill>
              </a:rPr>
              <a:t>Чыкъгъаны</a:t>
            </a:r>
            <a:r>
              <a:rPr lang="ru-RU" sz="3600" smtClean="0">
                <a:solidFill>
                  <a:srgbClr val="00B050"/>
                </a:solidFill>
              </a:rPr>
              <a:t>			</a:t>
            </a:r>
            <a:r>
              <a:rPr lang="ru-RU" sz="3600" smtClean="0">
                <a:solidFill>
                  <a:schemeClr val="tx2">
                    <a:lumMod val="75000"/>
                  </a:schemeClr>
                </a:solidFill>
              </a:rPr>
              <a:t>Меньше</a:t>
            </a:r>
            <a:endParaRPr lang="ru-RU" sz="360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err="1" smtClean="0">
                <a:solidFill>
                  <a:srgbClr val="00B050"/>
                </a:solidFill>
              </a:rPr>
              <a:t>Ауурлукъ</a:t>
            </a:r>
            <a:r>
              <a:rPr lang="ru-RU" sz="3600" smtClean="0">
                <a:solidFill>
                  <a:srgbClr val="00B050"/>
                </a:solidFill>
              </a:rPr>
              <a:t>		</a:t>
            </a:r>
            <a:r>
              <a:rPr lang="ru-RU" sz="3600" smtClean="0">
                <a:solidFill>
                  <a:srgbClr val="00B050"/>
                </a:solidFill>
              </a:rPr>
              <a:t>	</a:t>
            </a:r>
            <a:r>
              <a:rPr lang="ru-RU" sz="3600" smtClean="0">
                <a:solidFill>
                  <a:schemeClr val="tx2">
                    <a:lumMod val="75000"/>
                  </a:schemeClr>
                </a:solidFill>
              </a:rPr>
              <a:t>Прибавить</a:t>
            </a:r>
            <a:endParaRPr lang="ru-RU" sz="360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err="1" smtClean="0">
                <a:solidFill>
                  <a:srgbClr val="00B050"/>
                </a:solidFill>
              </a:rPr>
              <a:t>Мийиклик</a:t>
            </a:r>
            <a:r>
              <a:rPr lang="ru-RU" sz="3600" smtClean="0">
                <a:solidFill>
                  <a:srgbClr val="00B050"/>
                </a:solidFill>
              </a:rPr>
              <a:t>		</a:t>
            </a:r>
            <a:r>
              <a:rPr lang="ru-RU" sz="3600" smtClean="0">
                <a:solidFill>
                  <a:srgbClr val="00B050"/>
                </a:solidFill>
              </a:rPr>
              <a:t>	</a:t>
            </a:r>
            <a:r>
              <a:rPr lang="ru-RU" sz="3600" smtClean="0">
                <a:solidFill>
                  <a:schemeClr val="tx2">
                    <a:lumMod val="75000"/>
                  </a:schemeClr>
                </a:solidFill>
              </a:rPr>
              <a:t>Масса</a:t>
            </a:r>
            <a:endParaRPr lang="ru-RU" sz="360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err="1" smtClean="0">
                <a:solidFill>
                  <a:srgbClr val="00B050"/>
                </a:solidFill>
              </a:rPr>
              <a:t>Азыракъ</a:t>
            </a:r>
            <a:r>
              <a:rPr lang="ru-RU" sz="3600" smtClean="0">
                <a:solidFill>
                  <a:srgbClr val="00B050"/>
                </a:solidFill>
              </a:rPr>
              <a:t>		</a:t>
            </a:r>
            <a:r>
              <a:rPr lang="ru-RU" sz="3600" smtClean="0">
                <a:solidFill>
                  <a:srgbClr val="00B050"/>
                </a:solidFill>
              </a:rPr>
              <a:t>	</a:t>
            </a:r>
            <a:r>
              <a:rPr lang="ru-RU" sz="3600" smtClean="0">
                <a:solidFill>
                  <a:schemeClr val="tx2">
                    <a:lumMod val="75000"/>
                  </a:schemeClr>
                </a:solidFill>
              </a:rPr>
              <a:t>Высота</a:t>
            </a:r>
            <a:endParaRPr lang="ru-RU" sz="3600" smtClean="0">
              <a:solidFill>
                <a:srgbClr val="00B050"/>
              </a:solidFill>
            </a:endParaRPr>
          </a:p>
          <a:p>
            <a:r>
              <a:rPr lang="ru-RU" sz="3600" err="1" smtClean="0">
                <a:solidFill>
                  <a:srgbClr val="00B050"/>
                </a:solidFill>
              </a:rPr>
              <a:t>Кебюрек</a:t>
            </a:r>
            <a:r>
              <a:rPr lang="ru-RU" sz="3600" smtClean="0">
                <a:solidFill>
                  <a:srgbClr val="00B050"/>
                </a:solidFill>
              </a:rPr>
              <a:t>		</a:t>
            </a:r>
            <a:r>
              <a:rPr lang="ru-RU" sz="3600" smtClean="0">
                <a:solidFill>
                  <a:srgbClr val="00B050"/>
                </a:solidFill>
              </a:rPr>
              <a:t>	</a:t>
            </a:r>
            <a:r>
              <a:rPr lang="ru-RU" sz="3600" smtClean="0">
                <a:solidFill>
                  <a:schemeClr val="tx2">
                    <a:lumMod val="75000"/>
                  </a:schemeClr>
                </a:solidFill>
              </a:rPr>
              <a:t>Умножение</a:t>
            </a:r>
            <a:endParaRPr lang="ru-RU" sz="360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3203848" y="1484784"/>
            <a:ext cx="1872208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2699792" y="1484784"/>
            <a:ext cx="21602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627784" y="2600908"/>
            <a:ext cx="2376264" cy="2700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203848" y="2060848"/>
            <a:ext cx="187220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699792" y="3717032"/>
            <a:ext cx="23762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915816" y="4221088"/>
            <a:ext cx="21602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555776" y="3140968"/>
            <a:ext cx="252028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555776" y="2600908"/>
            <a:ext cx="2520280" cy="2700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2936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556792"/>
            <a:ext cx="5544616" cy="438912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ru-RU" sz="7200" smtClean="0"/>
              <a:t>15+20=</a:t>
            </a:r>
          </a:p>
          <a:p>
            <a:r>
              <a:rPr lang="ru-RU" sz="7200" smtClean="0"/>
              <a:t>20-6=</a:t>
            </a:r>
          </a:p>
          <a:p>
            <a:r>
              <a:rPr lang="ru-RU" sz="7200" smtClean="0"/>
              <a:t>2*4=</a:t>
            </a:r>
          </a:p>
          <a:p>
            <a:r>
              <a:rPr lang="ru-RU" sz="7200" smtClean="0"/>
              <a:t>16:2=</a:t>
            </a:r>
            <a:endParaRPr lang="ru-RU" sz="72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err="1" smtClean="0">
                <a:solidFill>
                  <a:srgbClr val="073EEF"/>
                </a:solidFill>
              </a:rPr>
              <a:t>Бегитиу</a:t>
            </a:r>
            <a:r>
              <a:rPr lang="ru-RU" smtClean="0">
                <a:solidFill>
                  <a:srgbClr val="073EEF"/>
                </a:solidFill>
              </a:rPr>
              <a:t>:</a:t>
            </a:r>
            <a:endParaRPr lang="ru-RU">
              <a:solidFill>
                <a:srgbClr val="073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7834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556792"/>
            <a:ext cx="5544616" cy="438912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ru-RU" sz="7200" smtClean="0"/>
              <a:t>15+20=35</a:t>
            </a:r>
          </a:p>
          <a:p>
            <a:r>
              <a:rPr lang="ru-RU" sz="7200" smtClean="0"/>
              <a:t>20-6=</a:t>
            </a:r>
          </a:p>
          <a:p>
            <a:r>
              <a:rPr lang="ru-RU" sz="7200" smtClean="0"/>
              <a:t>2*4=</a:t>
            </a:r>
          </a:p>
          <a:p>
            <a:r>
              <a:rPr lang="ru-RU" sz="7200" smtClean="0"/>
              <a:t>16:2=</a:t>
            </a:r>
            <a:endParaRPr lang="ru-RU" sz="72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err="1" smtClean="0">
                <a:solidFill>
                  <a:srgbClr val="073EEF"/>
                </a:solidFill>
              </a:rPr>
              <a:t>Бегитиу</a:t>
            </a:r>
            <a:r>
              <a:rPr lang="ru-RU" smtClean="0">
                <a:solidFill>
                  <a:srgbClr val="073EEF"/>
                </a:solidFill>
              </a:rPr>
              <a:t>:</a:t>
            </a:r>
            <a:endParaRPr lang="ru-RU">
              <a:solidFill>
                <a:srgbClr val="073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815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556792"/>
            <a:ext cx="5544616" cy="438912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ru-RU" sz="7200" smtClean="0"/>
              <a:t>15+20=35</a:t>
            </a:r>
          </a:p>
          <a:p>
            <a:r>
              <a:rPr lang="ru-RU" sz="7200" smtClean="0"/>
              <a:t>20-6=14</a:t>
            </a:r>
          </a:p>
          <a:p>
            <a:r>
              <a:rPr lang="ru-RU" sz="7200" smtClean="0"/>
              <a:t>2*4=</a:t>
            </a:r>
          </a:p>
          <a:p>
            <a:r>
              <a:rPr lang="ru-RU" sz="7200" smtClean="0"/>
              <a:t>16:2=</a:t>
            </a:r>
            <a:endParaRPr lang="ru-RU" sz="72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err="1" smtClean="0">
                <a:solidFill>
                  <a:srgbClr val="073EEF"/>
                </a:solidFill>
              </a:rPr>
              <a:t>Бегитиу</a:t>
            </a:r>
            <a:r>
              <a:rPr lang="ru-RU" smtClean="0">
                <a:solidFill>
                  <a:srgbClr val="073EEF"/>
                </a:solidFill>
              </a:rPr>
              <a:t>:</a:t>
            </a:r>
            <a:endParaRPr lang="ru-RU">
              <a:solidFill>
                <a:srgbClr val="073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815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556792"/>
            <a:ext cx="5544616" cy="438912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ru-RU" sz="7200" smtClean="0"/>
              <a:t>15+20=35</a:t>
            </a:r>
          </a:p>
          <a:p>
            <a:r>
              <a:rPr lang="ru-RU" sz="7200" smtClean="0"/>
              <a:t>20-6=14</a:t>
            </a:r>
          </a:p>
          <a:p>
            <a:r>
              <a:rPr lang="ru-RU" sz="7200" smtClean="0"/>
              <a:t>2*4=8</a:t>
            </a:r>
          </a:p>
          <a:p>
            <a:r>
              <a:rPr lang="ru-RU" sz="7200" smtClean="0"/>
              <a:t>16:2=</a:t>
            </a:r>
            <a:endParaRPr lang="ru-RU" sz="72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err="1" smtClean="0">
                <a:solidFill>
                  <a:srgbClr val="073EEF"/>
                </a:solidFill>
              </a:rPr>
              <a:t>Бегитиу</a:t>
            </a:r>
            <a:r>
              <a:rPr lang="ru-RU" smtClean="0">
                <a:solidFill>
                  <a:srgbClr val="073EEF"/>
                </a:solidFill>
              </a:rPr>
              <a:t>:</a:t>
            </a:r>
            <a:endParaRPr lang="ru-RU">
              <a:solidFill>
                <a:srgbClr val="073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815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smtClean="0"/>
              <a:t>	</a:t>
            </a:r>
            <a:r>
              <a:rPr lang="ru-RU" sz="4800" err="1" smtClean="0">
                <a:solidFill>
                  <a:srgbClr val="073EEF"/>
                </a:solidFill>
              </a:rPr>
              <a:t>Къарачай</a:t>
            </a:r>
            <a:r>
              <a:rPr lang="ru-RU" sz="4800" smtClean="0">
                <a:solidFill>
                  <a:srgbClr val="073EEF"/>
                </a:solidFill>
              </a:rPr>
              <a:t> </a:t>
            </a:r>
            <a:r>
              <a:rPr lang="ru-RU" sz="4800" err="1" smtClean="0">
                <a:solidFill>
                  <a:srgbClr val="073EEF"/>
                </a:solidFill>
              </a:rPr>
              <a:t>халкъны</a:t>
            </a:r>
            <a:r>
              <a:rPr lang="ru-RU" sz="4800" smtClean="0">
                <a:solidFill>
                  <a:srgbClr val="073EEF"/>
                </a:solidFill>
              </a:rPr>
              <a:t> </a:t>
            </a:r>
            <a:r>
              <a:rPr lang="ru-RU" sz="4800" err="1" smtClean="0">
                <a:solidFill>
                  <a:srgbClr val="073EEF"/>
                </a:solidFill>
              </a:rPr>
              <a:t>аууз</a:t>
            </a:r>
            <a:r>
              <a:rPr lang="ru-RU" sz="4800" smtClean="0">
                <a:solidFill>
                  <a:srgbClr val="073EEF"/>
                </a:solidFill>
              </a:rPr>
              <a:t> </a:t>
            </a:r>
            <a:r>
              <a:rPr lang="ru-RU" sz="4800" err="1" smtClean="0">
                <a:solidFill>
                  <a:srgbClr val="073EEF"/>
                </a:solidFill>
              </a:rPr>
              <a:t>чыгъармасында</a:t>
            </a:r>
            <a:r>
              <a:rPr lang="ru-RU" sz="4800" smtClean="0">
                <a:solidFill>
                  <a:srgbClr val="073EEF"/>
                </a:solidFill>
              </a:rPr>
              <a:t> </a:t>
            </a:r>
            <a:r>
              <a:rPr lang="ru-RU" sz="4800" err="1" smtClean="0">
                <a:solidFill>
                  <a:srgbClr val="073EEF"/>
                </a:solidFill>
              </a:rPr>
              <a:t>санаула</a:t>
            </a:r>
            <a:r>
              <a:rPr lang="ru-RU" sz="4800" smtClean="0">
                <a:solidFill>
                  <a:srgbClr val="073EEF"/>
                </a:solidFill>
              </a:rPr>
              <a:t>.</a:t>
            </a:r>
            <a:endParaRPr lang="ru-RU" sz="4800">
              <a:solidFill>
                <a:srgbClr val="073EE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sz="4800" i="1" err="1" smtClean="0">
                <a:solidFill>
                  <a:srgbClr val="C00000"/>
                </a:solidFill>
              </a:rPr>
              <a:t>Дерсни</a:t>
            </a:r>
            <a:r>
              <a:rPr lang="ru-RU" sz="4800" i="1" smtClean="0">
                <a:solidFill>
                  <a:srgbClr val="C00000"/>
                </a:solidFill>
              </a:rPr>
              <a:t> </a:t>
            </a:r>
            <a:r>
              <a:rPr lang="ru-RU" sz="4800" i="1" err="1" smtClean="0">
                <a:solidFill>
                  <a:srgbClr val="C00000"/>
                </a:solidFill>
              </a:rPr>
              <a:t>темасы</a:t>
            </a:r>
            <a:r>
              <a:rPr lang="ru-RU" sz="4800" i="1" smtClean="0">
                <a:solidFill>
                  <a:srgbClr val="C00000"/>
                </a:solidFill>
              </a:rPr>
              <a:t>:</a:t>
            </a:r>
            <a:endParaRPr lang="ru-RU" sz="4800" i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6424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556792"/>
            <a:ext cx="5544616" cy="438912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ru-RU" sz="7200" smtClean="0"/>
              <a:t>15+20=35</a:t>
            </a:r>
          </a:p>
          <a:p>
            <a:r>
              <a:rPr lang="ru-RU" sz="7200" smtClean="0"/>
              <a:t>20-6=14</a:t>
            </a:r>
          </a:p>
          <a:p>
            <a:r>
              <a:rPr lang="ru-RU" sz="7200" smtClean="0"/>
              <a:t>2*4=8</a:t>
            </a:r>
          </a:p>
          <a:p>
            <a:r>
              <a:rPr lang="ru-RU" sz="7200" smtClean="0"/>
              <a:t>16:2=8</a:t>
            </a:r>
            <a:endParaRPr lang="ru-RU" sz="72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err="1" smtClean="0">
                <a:solidFill>
                  <a:srgbClr val="073EEF"/>
                </a:solidFill>
              </a:rPr>
              <a:t>Бегитиу</a:t>
            </a:r>
            <a:r>
              <a:rPr lang="ru-RU" smtClean="0">
                <a:solidFill>
                  <a:srgbClr val="073EEF"/>
                </a:solidFill>
              </a:rPr>
              <a:t>:</a:t>
            </a:r>
            <a:endParaRPr lang="ru-RU">
              <a:solidFill>
                <a:srgbClr val="073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815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559" y="692696"/>
            <a:ext cx="756084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	</a:t>
            </a:r>
            <a:r>
              <a:rPr lang="ru-RU" sz="2800" smtClean="0">
                <a:solidFill>
                  <a:srgbClr val="002060"/>
                </a:solidFill>
              </a:rPr>
              <a:t>Кёкде учуб баргъан бир къазлагъа джерден бир къаз: «О-о кёкде баргъан джюз къаз, мени да ала барыгъыз», - деб къычыргъанды. Ала уа анга джууабха: «О биз джюз тюлбюз, бизге бизни тенгли бир къошулса, анга да аны джарымы тенгли бир къошулса, </a:t>
            </a:r>
            <a:r>
              <a:rPr lang="ru-RU" sz="2800">
                <a:solidFill>
                  <a:srgbClr val="002060"/>
                </a:solidFill>
              </a:rPr>
              <a:t>анга да аны джарымы тенгли бир къошулса</a:t>
            </a:r>
            <a:r>
              <a:rPr lang="ru-RU" sz="2800">
                <a:solidFill>
                  <a:srgbClr val="002060"/>
                </a:solidFill>
              </a:rPr>
              <a:t>, </a:t>
            </a:r>
            <a:r>
              <a:rPr lang="ru-RU" sz="2800" smtClean="0">
                <a:solidFill>
                  <a:srgbClr val="002060"/>
                </a:solidFill>
              </a:rPr>
              <a:t>дагъыда джерден сен да къошулсанг, ол заманда джюз болукъбуз», дегендиле.</a:t>
            </a:r>
          </a:p>
          <a:p>
            <a:r>
              <a:rPr lang="ru-RU" sz="2800" smtClean="0">
                <a:solidFill>
                  <a:srgbClr val="002060"/>
                </a:solidFill>
              </a:rPr>
              <a:t>Кёкде баргъан къазла ненчадыла?</a:t>
            </a:r>
          </a:p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444208" y="5594305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smtClean="0">
                <a:solidFill>
                  <a:srgbClr val="002060"/>
                </a:solidFill>
              </a:rPr>
              <a:t>36</a:t>
            </a:r>
            <a:endParaRPr lang="ru-RU" sz="4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890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Рефлексия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196752"/>
            <a:ext cx="72728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Кесигизни дерсигизде хайырландырырлай не джангы зат билдигиз?</a:t>
            </a:r>
          </a:p>
          <a:p>
            <a:pPr marL="342900" indent="-342900">
              <a:buAutoNum type="arabicPeriod"/>
            </a:pP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Математика терминле:</a:t>
            </a:r>
          </a:p>
          <a:p>
            <a:r>
              <a:rPr lang="ru-RU" sz="240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     	</a:t>
            </a:r>
            <a:r>
              <a:rPr lang="ru-RU" sz="2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делить: </a:t>
            </a:r>
          </a:p>
          <a:p>
            <a:r>
              <a:rPr lang="ru-RU" sz="240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а) керелеу</a:t>
            </a:r>
          </a:p>
          <a:p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	б) юлешиу</a:t>
            </a:r>
          </a:p>
          <a:p>
            <a:r>
              <a:rPr lang="ru-RU" sz="240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в) чыкъгъаны</a:t>
            </a:r>
          </a:p>
          <a:p>
            <a:r>
              <a:rPr lang="ru-RU" sz="240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ауурлукъ</a:t>
            </a:r>
          </a:p>
          <a:p>
            <a:r>
              <a:rPr lang="ru-RU" sz="240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а) высота</a:t>
            </a:r>
          </a:p>
          <a:p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	б) масса</a:t>
            </a:r>
          </a:p>
          <a:p>
            <a:r>
              <a:rPr lang="ru-RU" sz="240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в) глубина</a:t>
            </a:r>
          </a:p>
          <a:p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3. Санауу болгъан ребус къурагъыз.</a:t>
            </a:r>
          </a:p>
          <a:p>
            <a:pPr marL="342900" indent="-342900">
              <a:buAutoNum type="arabicPeriod"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4369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3943" y="1340768"/>
            <a:ext cx="806489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Сау  болугъуз,</a:t>
            </a:r>
          </a:p>
          <a:p>
            <a:pPr algn="ctr"/>
            <a:r>
              <a:rPr lang="ru-RU" sz="5400" b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r>
              <a:rPr lang="ru-RU" sz="54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агъалы устазла!</a:t>
            </a:r>
          </a:p>
          <a:p>
            <a:pPr algn="ctr"/>
            <a:r>
              <a:rPr lang="ru-RU" sz="5400" b="1" cap="none" spc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Ишигизден къууаныгъыз!</a:t>
            </a:r>
            <a:endParaRPr lang="ru-RU" sz="5400" b="1" cap="none" spc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3342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4320480"/>
          </a:xfrm>
        </p:spPr>
        <p:txBody>
          <a:bodyPr>
            <a:normAutofit fontScale="90000"/>
          </a:bodyPr>
          <a:lstStyle/>
          <a:p>
            <a:pPr algn="l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	</a:t>
            </a:r>
            <a:r>
              <a:rPr lang="ru-RU" smtClean="0">
                <a:solidFill>
                  <a:srgbClr val="0070C0"/>
                </a:solidFill>
              </a:rPr>
              <a:t>1. </a:t>
            </a:r>
            <a:r>
              <a:rPr lang="ru-RU" err="1" smtClean="0">
                <a:solidFill>
                  <a:srgbClr val="0070C0"/>
                </a:solidFill>
              </a:rPr>
              <a:t>Джангы</a:t>
            </a:r>
            <a:r>
              <a:rPr lang="ru-RU" smtClean="0">
                <a:solidFill>
                  <a:srgbClr val="0070C0"/>
                </a:solidFill>
              </a:rPr>
              <a:t> </a:t>
            </a:r>
            <a:r>
              <a:rPr lang="ru-RU" err="1" smtClean="0">
                <a:solidFill>
                  <a:srgbClr val="0070C0"/>
                </a:solidFill>
              </a:rPr>
              <a:t>сезлени</a:t>
            </a:r>
            <a:r>
              <a:rPr lang="ru-RU" smtClean="0">
                <a:solidFill>
                  <a:srgbClr val="0070C0"/>
                </a:solidFill>
              </a:rPr>
              <a:t> </a:t>
            </a:r>
            <a:r>
              <a:rPr lang="ru-RU" err="1" smtClean="0">
                <a:solidFill>
                  <a:srgbClr val="0070C0"/>
                </a:solidFill>
              </a:rPr>
              <a:t>юретиу</a:t>
            </a:r>
            <a:r>
              <a:rPr lang="ru-RU" smtClean="0">
                <a:solidFill>
                  <a:srgbClr val="0070C0"/>
                </a:solidFill>
              </a:rPr>
              <a:t>.</a:t>
            </a:r>
            <a:br>
              <a:rPr lang="ru-RU" smtClean="0">
                <a:solidFill>
                  <a:srgbClr val="0070C0"/>
                </a:solidFill>
              </a:rPr>
            </a:br>
            <a:r>
              <a:rPr lang="ru-RU" smtClean="0">
                <a:solidFill>
                  <a:srgbClr val="0070C0"/>
                </a:solidFill>
              </a:rPr>
              <a:t>	2. </a:t>
            </a:r>
            <a:r>
              <a:rPr lang="ru-RU" err="1" smtClean="0">
                <a:solidFill>
                  <a:srgbClr val="0070C0"/>
                </a:solidFill>
              </a:rPr>
              <a:t>Тил</a:t>
            </a:r>
            <a:r>
              <a:rPr lang="ru-RU" smtClean="0">
                <a:solidFill>
                  <a:srgbClr val="0070C0"/>
                </a:solidFill>
              </a:rPr>
              <a:t> </a:t>
            </a:r>
            <a:r>
              <a:rPr lang="ru-RU" err="1" smtClean="0">
                <a:solidFill>
                  <a:srgbClr val="0070C0"/>
                </a:solidFill>
              </a:rPr>
              <a:t>байлыгъыгъызны</a:t>
            </a:r>
            <a:r>
              <a:rPr lang="ru-RU" smtClean="0">
                <a:solidFill>
                  <a:srgbClr val="0070C0"/>
                </a:solidFill>
              </a:rPr>
              <a:t> </a:t>
            </a:r>
            <a:r>
              <a:rPr lang="ru-RU" err="1" smtClean="0">
                <a:solidFill>
                  <a:srgbClr val="0070C0"/>
                </a:solidFill>
              </a:rPr>
              <a:t>есдюрюу</a:t>
            </a:r>
            <a:r>
              <a:rPr lang="ru-RU" smtClean="0">
                <a:solidFill>
                  <a:srgbClr val="0070C0"/>
                </a:solidFill>
              </a:rPr>
              <a:t>.</a:t>
            </a:r>
            <a:br>
              <a:rPr lang="ru-RU" smtClean="0">
                <a:solidFill>
                  <a:srgbClr val="0070C0"/>
                </a:solidFill>
              </a:rPr>
            </a:br>
            <a:r>
              <a:rPr lang="ru-RU" smtClean="0">
                <a:solidFill>
                  <a:srgbClr val="0070C0"/>
                </a:solidFill>
              </a:rPr>
              <a:t>	3. </a:t>
            </a:r>
            <a:r>
              <a:rPr lang="ru-RU" err="1" smtClean="0">
                <a:solidFill>
                  <a:srgbClr val="0070C0"/>
                </a:solidFill>
              </a:rPr>
              <a:t>Дерсни</a:t>
            </a:r>
            <a:r>
              <a:rPr lang="ru-RU" smtClean="0">
                <a:solidFill>
                  <a:srgbClr val="0070C0"/>
                </a:solidFill>
              </a:rPr>
              <a:t> </a:t>
            </a:r>
            <a:r>
              <a:rPr lang="ru-RU" err="1" smtClean="0">
                <a:solidFill>
                  <a:srgbClr val="0070C0"/>
                </a:solidFill>
              </a:rPr>
              <a:t>оюн</a:t>
            </a:r>
            <a:r>
              <a:rPr lang="ru-RU" smtClean="0">
                <a:solidFill>
                  <a:srgbClr val="0070C0"/>
                </a:solidFill>
              </a:rPr>
              <a:t> халда </a:t>
            </a:r>
            <a:r>
              <a:rPr lang="ru-RU" err="1" smtClean="0">
                <a:solidFill>
                  <a:srgbClr val="0070C0"/>
                </a:solidFill>
              </a:rPr>
              <a:t>айтыб</a:t>
            </a:r>
            <a:r>
              <a:rPr lang="ru-RU" smtClean="0">
                <a:solidFill>
                  <a:srgbClr val="0070C0"/>
                </a:solidFill>
              </a:rPr>
              <a:t>, </a:t>
            </a:r>
            <a:r>
              <a:rPr lang="ru-RU" err="1" smtClean="0">
                <a:solidFill>
                  <a:srgbClr val="0070C0"/>
                </a:solidFill>
              </a:rPr>
              <a:t>оюнланы</a:t>
            </a:r>
            <a:r>
              <a:rPr lang="ru-RU" smtClean="0">
                <a:solidFill>
                  <a:srgbClr val="0070C0"/>
                </a:solidFill>
              </a:rPr>
              <a:t> </a:t>
            </a:r>
            <a:r>
              <a:rPr lang="ru-RU" err="1" smtClean="0">
                <a:solidFill>
                  <a:srgbClr val="0070C0"/>
                </a:solidFill>
              </a:rPr>
              <a:t>кючю</a:t>
            </a:r>
            <a:r>
              <a:rPr lang="ru-RU" smtClean="0">
                <a:solidFill>
                  <a:srgbClr val="0070C0"/>
                </a:solidFill>
              </a:rPr>
              <a:t> </a:t>
            </a:r>
            <a:r>
              <a:rPr lang="ru-RU" err="1" smtClean="0">
                <a:solidFill>
                  <a:srgbClr val="0070C0"/>
                </a:solidFill>
              </a:rPr>
              <a:t>бла</a:t>
            </a:r>
            <a:r>
              <a:rPr lang="ru-RU" smtClean="0">
                <a:solidFill>
                  <a:srgbClr val="0070C0"/>
                </a:solidFill>
              </a:rPr>
              <a:t> </a:t>
            </a:r>
            <a:r>
              <a:rPr lang="ru-RU" err="1" smtClean="0">
                <a:solidFill>
                  <a:srgbClr val="0070C0"/>
                </a:solidFill>
              </a:rPr>
              <a:t>дерсни</a:t>
            </a:r>
            <a:r>
              <a:rPr lang="ru-RU" smtClean="0">
                <a:solidFill>
                  <a:srgbClr val="0070C0"/>
                </a:solidFill>
              </a:rPr>
              <a:t> </a:t>
            </a:r>
            <a:r>
              <a:rPr lang="ru-RU" err="1" smtClean="0">
                <a:solidFill>
                  <a:srgbClr val="0070C0"/>
                </a:solidFill>
              </a:rPr>
              <a:t>бегитиу</a:t>
            </a:r>
            <a:r>
              <a:rPr lang="ru-RU" smtClean="0">
                <a:solidFill>
                  <a:srgbClr val="0070C0"/>
                </a:solidFill>
              </a:rPr>
              <a:t>.</a:t>
            </a:r>
            <a:br>
              <a:rPr lang="ru-RU" smtClean="0">
                <a:solidFill>
                  <a:srgbClr val="0070C0"/>
                </a:solidFill>
              </a:rPr>
            </a:br>
            <a:endParaRPr lang="ru-RU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836712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err="1">
                <a:solidFill>
                  <a:srgbClr val="C00000"/>
                </a:solidFill>
              </a:rPr>
              <a:t>Дерсни</a:t>
            </a:r>
            <a:r>
              <a:rPr lang="ru-RU" sz="4400">
                <a:solidFill>
                  <a:srgbClr val="C00000"/>
                </a:solidFill>
              </a:rPr>
              <a:t> </a:t>
            </a:r>
            <a:r>
              <a:rPr lang="ru-RU" sz="4400" err="1">
                <a:solidFill>
                  <a:srgbClr val="C00000"/>
                </a:solidFill>
              </a:rPr>
              <a:t>мураты</a:t>
            </a:r>
            <a:r>
              <a:rPr lang="ru-RU" sz="4400" smtClean="0">
                <a:solidFill>
                  <a:srgbClr val="C00000"/>
                </a:solidFill>
              </a:rPr>
              <a:t>:</a:t>
            </a:r>
            <a:endParaRPr lang="ru-RU" sz="4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787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24744"/>
            <a:ext cx="6974160" cy="3310304"/>
          </a:xfrm>
        </p:spPr>
        <p:txBody>
          <a:bodyPr>
            <a:normAutofit/>
          </a:bodyPr>
          <a:lstStyle/>
          <a:p>
            <a:pPr algn="ctr"/>
            <a:r>
              <a:rPr lang="ru-RU" sz="4800" err="1" smtClean="0">
                <a:solidFill>
                  <a:srgbClr val="C00000"/>
                </a:solidFill>
              </a:rPr>
              <a:t>Сезлюк</a:t>
            </a:r>
            <a:r>
              <a:rPr lang="ru-RU" sz="4800" smtClean="0">
                <a:solidFill>
                  <a:srgbClr val="C00000"/>
                </a:solidFill>
              </a:rPr>
              <a:t> </a:t>
            </a:r>
            <a:r>
              <a:rPr lang="ru-RU" sz="4800" err="1" smtClean="0">
                <a:solidFill>
                  <a:srgbClr val="C00000"/>
                </a:solidFill>
              </a:rPr>
              <a:t>иш</a:t>
            </a:r>
            <a:endParaRPr lang="ru-RU" sz="4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1683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980728"/>
            <a:ext cx="5400600" cy="54006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4176464" cy="13681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0000" smtClean="0">
                <a:solidFill>
                  <a:srgbClr val="00B050"/>
                </a:solidFill>
              </a:rPr>
              <a:t>100юк</a:t>
            </a:r>
            <a:endParaRPr lang="ru-RU" sz="100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1277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0-tub-ru.yandex.net/i?id=3628d292da934db3df2aa07d18132f6f-136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84784"/>
            <a:ext cx="5616624" cy="475252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4104456" cy="2592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0000" smtClean="0">
                <a:solidFill>
                  <a:srgbClr val="00B050"/>
                </a:solidFill>
              </a:rPr>
              <a:t>тю5иу</a:t>
            </a:r>
            <a:endParaRPr lang="ru-RU" sz="100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3419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Овощечистка с вращающимся лезвием (858130) - Кухонные принадлежности FISKARS - Functional 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24744"/>
            <a:ext cx="5210944" cy="52109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81" y="-24636"/>
            <a:ext cx="7406208" cy="2304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0000" smtClean="0">
                <a:solidFill>
                  <a:srgbClr val="00B050"/>
                </a:solidFill>
              </a:rPr>
              <a:t>дж10аргъа</a:t>
            </a:r>
            <a:endParaRPr lang="ru-RU" sz="100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6533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одопады - Природа - Приколы - bigmir)ne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12776"/>
            <a:ext cx="5472607" cy="4896544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155160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0000" smtClean="0">
                <a:solidFill>
                  <a:srgbClr val="00B050"/>
                </a:solidFill>
              </a:rPr>
              <a:t>с2ртме</a:t>
            </a:r>
            <a:endParaRPr lang="ru-RU" sz="100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8292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3384376" cy="2655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0000" smtClean="0">
                <a:solidFill>
                  <a:srgbClr val="00B050"/>
                </a:solidFill>
              </a:rPr>
              <a:t>5ик</a:t>
            </a:r>
            <a:endParaRPr lang="ru-RU" sz="10000">
              <a:solidFill>
                <a:srgbClr val="00B050"/>
              </a:solidFill>
            </a:endParaRPr>
          </a:p>
        </p:txBody>
      </p:sp>
      <p:pic>
        <p:nvPicPr>
          <p:cNvPr id="3" name="Рисунок 2" descr="http://im2-tub-ru.yandex.net/i?id=cd00d45ebc196d3379755052ee919fdd-124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84784"/>
            <a:ext cx="5040559" cy="468052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9110513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88</Words>
  <Application>Microsoft Office PowerPoint</Application>
  <PresentationFormat>Экран (4:3)</PresentationFormat>
  <Paragraphs>70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Дерсни темасы:</vt:lpstr>
      <vt:lpstr>   1. Джангы сезлени юретиу.  2. Тил байлыгъыгъызны есдюрюу.  3. Дерсни оюн халда айтыб, оюнланы кючю бла дерсни бегитиу. </vt:lpstr>
      <vt:lpstr>Сезлюк иш</vt:lpstr>
      <vt:lpstr>100юк</vt:lpstr>
      <vt:lpstr>тю5иу</vt:lpstr>
      <vt:lpstr>дж10аргъа</vt:lpstr>
      <vt:lpstr>с2ртме</vt:lpstr>
      <vt:lpstr>5ик</vt:lpstr>
      <vt:lpstr>си1иу</vt:lpstr>
      <vt:lpstr>100ерге</vt:lpstr>
      <vt:lpstr>к3лю</vt:lpstr>
      <vt:lpstr>7ширге</vt:lpstr>
      <vt:lpstr>Презентация PowerPoint</vt:lpstr>
      <vt:lpstr>Презентация PowerPoint</vt:lpstr>
      <vt:lpstr>Бегитиу:</vt:lpstr>
      <vt:lpstr>Бегитиу:</vt:lpstr>
      <vt:lpstr>Бегитиу:</vt:lpstr>
      <vt:lpstr>Бегитиу:</vt:lpstr>
      <vt:lpstr>Бегитиу:</vt:lpstr>
      <vt:lpstr>Презентация PowerPoint</vt:lpstr>
      <vt:lpstr>Рефлексия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Фатима</cp:lastModifiedBy>
  <cp:revision>19</cp:revision>
  <dcterms:created xsi:type="dcterms:W3CDTF">2013-08-20T22:02:58Z</dcterms:created>
  <dcterms:modified xsi:type="dcterms:W3CDTF">2014-11-14T12:27:40Z</dcterms:modified>
</cp:coreProperties>
</file>