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9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0" r:id="rId17"/>
    <p:sldId id="285" r:id="rId18"/>
    <p:sldId id="292" r:id="rId19"/>
    <p:sldId id="274" r:id="rId20"/>
    <p:sldId id="283" r:id="rId21"/>
    <p:sldId id="290" r:id="rId22"/>
    <p:sldId id="291" r:id="rId23"/>
    <p:sldId id="275" r:id="rId24"/>
    <p:sldId id="282" r:id="rId25"/>
    <p:sldId id="286" r:id="rId26"/>
    <p:sldId id="293" r:id="rId27"/>
    <p:sldId id="276" r:id="rId28"/>
    <p:sldId id="284" r:id="rId29"/>
    <p:sldId id="288" r:id="rId30"/>
    <p:sldId id="296" r:id="rId31"/>
    <p:sldId id="277" r:id="rId32"/>
    <p:sldId id="279" r:id="rId33"/>
    <p:sldId id="287" r:id="rId34"/>
    <p:sldId id="295" r:id="rId35"/>
    <p:sldId id="278" r:id="rId36"/>
    <p:sldId id="281" r:id="rId37"/>
    <p:sldId id="289" r:id="rId38"/>
    <p:sldId id="294" r:id="rId39"/>
    <p:sldId id="297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6FDA1"/>
    <a:srgbClr val="3CE44C"/>
    <a:srgbClr val="EAFC04"/>
    <a:srgbClr val="DCA1FD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3.xml"/><Relationship Id="rId18" Type="http://schemas.openxmlformats.org/officeDocument/2006/relationships/slide" Target="slide33.xml"/><Relationship Id="rId26" Type="http://schemas.openxmlformats.org/officeDocument/2006/relationships/slide" Target="slide41.xml"/><Relationship Id="rId3" Type="http://schemas.openxmlformats.org/officeDocument/2006/relationships/slide" Target="slide15.xml"/><Relationship Id="rId21" Type="http://schemas.openxmlformats.org/officeDocument/2006/relationships/slide" Target="slide20.xml"/><Relationship Id="rId7" Type="http://schemas.openxmlformats.org/officeDocument/2006/relationships/slide" Target="slide14.xml"/><Relationship Id="rId12" Type="http://schemas.openxmlformats.org/officeDocument/2006/relationships/slide" Target="slide34.xml"/><Relationship Id="rId17" Type="http://schemas.openxmlformats.org/officeDocument/2006/relationships/slide" Target="slide29.xml"/><Relationship Id="rId25" Type="http://schemas.openxmlformats.org/officeDocument/2006/relationships/slide" Target="slide40.xml"/><Relationship Id="rId2" Type="http://schemas.openxmlformats.org/officeDocument/2006/relationships/slide" Target="slide11.xml"/><Relationship Id="rId16" Type="http://schemas.openxmlformats.org/officeDocument/2006/relationships/slide" Target="slide25.xml"/><Relationship Id="rId20" Type="http://schemas.openxmlformats.org/officeDocument/2006/relationships/slide" Target="slide16.xml"/><Relationship Id="rId29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11" Type="http://schemas.openxmlformats.org/officeDocument/2006/relationships/slide" Target="slide26.xml"/><Relationship Id="rId24" Type="http://schemas.openxmlformats.org/officeDocument/2006/relationships/slide" Target="slide36.xml"/><Relationship Id="rId5" Type="http://schemas.openxmlformats.org/officeDocument/2006/relationships/slide" Target="slide31.xml"/><Relationship Id="rId15" Type="http://schemas.openxmlformats.org/officeDocument/2006/relationships/slide" Target="slide21.xml"/><Relationship Id="rId23" Type="http://schemas.openxmlformats.org/officeDocument/2006/relationships/slide" Target="slide32.xml"/><Relationship Id="rId28" Type="http://schemas.openxmlformats.org/officeDocument/2006/relationships/slide" Target="slide43.xml"/><Relationship Id="rId10" Type="http://schemas.openxmlformats.org/officeDocument/2006/relationships/slide" Target="slide22.xml"/><Relationship Id="rId19" Type="http://schemas.openxmlformats.org/officeDocument/2006/relationships/slide" Target="slide37.xml"/><Relationship Id="rId4" Type="http://schemas.openxmlformats.org/officeDocument/2006/relationships/slide" Target="slide19.xml"/><Relationship Id="rId9" Type="http://schemas.openxmlformats.org/officeDocument/2006/relationships/slide" Target="slide18.xml"/><Relationship Id="rId14" Type="http://schemas.openxmlformats.org/officeDocument/2006/relationships/slide" Target="slide17.xml"/><Relationship Id="rId22" Type="http://schemas.openxmlformats.org/officeDocument/2006/relationships/slide" Target="slide28.xml"/><Relationship Id="rId27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5943600"/>
            <a:ext cx="3962400" cy="609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Своя игра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Семь чудес русского языка</a:t>
            </a:r>
            <a:endParaRPr lang="ru-RU" sz="60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Вы проиграли </a:t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6600" dirty="0" smtClean="0">
                <a:solidFill>
                  <a:srgbClr val="C00000"/>
                </a:solidFill>
              </a:rPr>
              <a:t>40 баллов…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2895600" y="4191000"/>
            <a:ext cx="3276600" cy="1676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1905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С какого звука не могут начинаться слова в русском языке? 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9400" y="4267200"/>
            <a:ext cx="3200400" cy="18288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</a:rPr>
              <a:t>[</a:t>
            </a:r>
            <a:r>
              <a:rPr lang="ru-RU" sz="8800" dirty="0" smtClean="0">
                <a:solidFill>
                  <a:srgbClr val="C00000"/>
                </a:solidFill>
              </a:rPr>
              <a:t>Ы</a:t>
            </a:r>
            <a:r>
              <a:rPr lang="en-US" sz="8800" dirty="0" smtClean="0">
                <a:solidFill>
                  <a:srgbClr val="C00000"/>
                </a:solidFill>
              </a:rPr>
              <a:t>]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7086600" y="4876800"/>
            <a:ext cx="1295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33400" y="4876800"/>
            <a:ext cx="1295400" cy="1066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581400"/>
          </a:xfrm>
          <a:solidFill>
            <a:schemeClr val="bg2">
              <a:alpha val="50000"/>
            </a:schemeClr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6000" dirty="0" smtClean="0"/>
              <a:t>Каким фонетическим процессом объясняется произношение слов: [</a:t>
            </a:r>
            <a:r>
              <a:rPr lang="ru-RU" sz="6000" dirty="0" smtClean="0">
                <a:solidFill>
                  <a:srgbClr val="C00000"/>
                </a:solidFill>
              </a:rPr>
              <a:t>с</a:t>
            </a:r>
            <a:r>
              <a:rPr lang="en-US" sz="6000" dirty="0" smtClean="0">
                <a:solidFill>
                  <a:srgbClr val="C00000"/>
                </a:solidFill>
              </a:rPr>
              <a:t>’</a:t>
            </a:r>
            <a:r>
              <a:rPr lang="ru-RU" sz="6000" dirty="0" smtClean="0">
                <a:solidFill>
                  <a:srgbClr val="C00000"/>
                </a:solidFill>
              </a:rPr>
              <a:t>т</a:t>
            </a:r>
            <a:r>
              <a:rPr lang="en-US" sz="6000" dirty="0" smtClean="0">
                <a:solidFill>
                  <a:srgbClr val="C00000"/>
                </a:solidFill>
              </a:rPr>
              <a:t>’</a:t>
            </a:r>
            <a:r>
              <a:rPr lang="ru-RU" sz="6000" dirty="0" err="1" smtClean="0"/>
              <a:t>эп</a:t>
            </a:r>
            <a:r>
              <a:rPr lang="en-US" sz="6000" dirty="0" smtClean="0"/>
              <a:t>’</a:t>
            </a:r>
            <a:r>
              <a:rPr lang="ru-RU" sz="6000" dirty="0" smtClean="0"/>
              <a:t>], [</a:t>
            </a:r>
            <a:r>
              <a:rPr lang="ru-RU" sz="6000" dirty="0" err="1" smtClean="0">
                <a:solidFill>
                  <a:srgbClr val="C00000"/>
                </a:solidFill>
              </a:rPr>
              <a:t>зд</a:t>
            </a:r>
            <a:r>
              <a:rPr lang="ru-RU" sz="6000" dirty="0" err="1" smtClean="0"/>
              <a:t>ач</a:t>
            </a:r>
            <a:r>
              <a:rPr lang="en-US" sz="6000" dirty="0" smtClean="0"/>
              <a:t>’</a:t>
            </a:r>
            <a:r>
              <a:rPr lang="ru-RU" sz="6000" dirty="0" smtClean="0"/>
              <a:t>а], [</a:t>
            </a:r>
            <a:r>
              <a:rPr lang="ru-RU" sz="6000" dirty="0" err="1" smtClean="0"/>
              <a:t>кн</a:t>
            </a:r>
            <a:r>
              <a:rPr lang="en-US" sz="6000" dirty="0" smtClean="0"/>
              <a:t>’</a:t>
            </a:r>
            <a:r>
              <a:rPr lang="ru-RU" sz="6000" dirty="0" err="1" smtClean="0"/>
              <a:t>и</a:t>
            </a:r>
            <a:r>
              <a:rPr lang="ru-RU" sz="6000" dirty="0" err="1" smtClean="0">
                <a:solidFill>
                  <a:srgbClr val="C00000"/>
                </a:solidFill>
              </a:rPr>
              <a:t>шк</a:t>
            </a:r>
            <a:r>
              <a:rPr lang="ru-RU" sz="6000" dirty="0" err="1" smtClean="0"/>
              <a:t>а</a:t>
            </a:r>
            <a:r>
              <a:rPr lang="ru-RU" sz="6000" dirty="0" smtClean="0"/>
              <a:t>]?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010400" y="4800600"/>
            <a:ext cx="152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9600" y="4724400"/>
            <a:ext cx="1524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3200" y="4419600"/>
            <a:ext cx="3886200" cy="18288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Ассимиляция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038600"/>
          </a:xfrm>
          <a:solidFill>
            <a:schemeClr val="bg2">
              <a:lumMod val="90000"/>
              <a:alpha val="58000"/>
            </a:schemeClr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dirty="0" smtClean="0"/>
              <a:t>Слово </a:t>
            </a:r>
            <a:r>
              <a:rPr lang="ru-RU" b="1" dirty="0" smtClean="0">
                <a:solidFill>
                  <a:srgbClr val="FF0000"/>
                </a:solidFill>
              </a:rPr>
              <a:t>атлас</a:t>
            </a:r>
            <a:r>
              <a:rPr lang="ru-RU" dirty="0" smtClean="0"/>
              <a:t> может быть прочитано как атлас и атлас.  Сколько слов у вас получится, если вы прочитаете: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квартал, гусеница, хлопок, компас, свекла, пироги?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629400" y="4800600"/>
            <a:ext cx="20574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8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9600" y="4724400"/>
            <a:ext cx="20574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6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581400" y="4800600"/>
            <a:ext cx="20574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7</a:t>
            </a:r>
            <a:endParaRPr lang="ru-RU" sz="6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029200" y="762000"/>
            <a:ext cx="2286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7543800" y="762000"/>
            <a:ext cx="229394" cy="2278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Сколько звуков </a:t>
            </a:r>
            <a:r>
              <a:rPr lang="en-US" sz="4800" b="1" dirty="0" smtClean="0"/>
              <a:t>[</a:t>
            </a:r>
            <a:r>
              <a:rPr lang="ru-RU" sz="4800" b="1" dirty="0" smtClean="0"/>
              <a:t>о</a:t>
            </a:r>
            <a:r>
              <a:rPr lang="en-US" sz="4800" b="1" dirty="0" smtClean="0"/>
              <a:t>]</a:t>
            </a:r>
            <a:r>
              <a:rPr lang="ru-RU" sz="4800" b="1" dirty="0" smtClean="0"/>
              <a:t> </a:t>
            </a:r>
            <a:r>
              <a:rPr lang="ru-RU" sz="4800" dirty="0" smtClean="0"/>
              <a:t>в данном предложении: </a:t>
            </a:r>
            <a:br>
              <a:rPr lang="ru-RU" sz="4800" dirty="0" smtClean="0"/>
            </a:br>
            <a:r>
              <a:rPr lang="ru-RU" sz="4800" b="1" dirty="0" smtClean="0"/>
              <a:t>Звонят во все колокола?</a:t>
            </a:r>
            <a:endParaRPr lang="ru-RU" sz="4800" b="1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62000" y="4572000"/>
            <a:ext cx="17526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0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581400" y="4572000"/>
            <a:ext cx="17526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1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553200" y="4572000"/>
            <a:ext cx="17526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2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32004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[</a:t>
            </a:r>
            <a:r>
              <a:rPr lang="ru-RU" sz="5400" dirty="0" smtClean="0">
                <a:solidFill>
                  <a:srgbClr val="C00000"/>
                </a:solidFill>
              </a:rPr>
              <a:t>зван</a:t>
            </a:r>
            <a:r>
              <a:rPr lang="en-US" sz="5400" dirty="0" smtClean="0">
                <a:solidFill>
                  <a:srgbClr val="C00000"/>
                </a:solidFill>
              </a:rPr>
              <a:t>’á </a:t>
            </a:r>
            <a:r>
              <a:rPr lang="ru-RU" sz="5400" dirty="0" smtClean="0">
                <a:solidFill>
                  <a:srgbClr val="C00000"/>
                </a:solidFill>
              </a:rPr>
              <a:t>т </a:t>
            </a:r>
            <a:r>
              <a:rPr lang="en-US" sz="5400" dirty="0" smtClean="0">
                <a:solidFill>
                  <a:srgbClr val="C00000"/>
                </a:solidFill>
              </a:rPr>
              <a:t>  </a:t>
            </a:r>
            <a:r>
              <a:rPr lang="ru-RU" sz="5400" dirty="0" err="1" smtClean="0">
                <a:solidFill>
                  <a:srgbClr val="C00000"/>
                </a:solidFill>
              </a:rPr>
              <a:t>ва</a:t>
            </a:r>
            <a:r>
              <a:rPr lang="en-US" sz="5400" dirty="0" smtClean="0">
                <a:solidFill>
                  <a:srgbClr val="C00000"/>
                </a:solidFill>
              </a:rPr>
              <a:t>  </a:t>
            </a:r>
            <a:r>
              <a:rPr lang="ru-RU" sz="5400" dirty="0" smtClean="0">
                <a:solidFill>
                  <a:srgbClr val="C00000"/>
                </a:solidFill>
              </a:rPr>
              <a:t> </a:t>
            </a:r>
            <a:r>
              <a:rPr lang="ru-RU" sz="5400" dirty="0" err="1" smtClean="0">
                <a:solidFill>
                  <a:srgbClr val="C00000"/>
                </a:solidFill>
              </a:rPr>
              <a:t>фс</a:t>
            </a:r>
            <a:r>
              <a:rPr lang="en-US" sz="5400" dirty="0" smtClean="0">
                <a:solidFill>
                  <a:srgbClr val="C00000"/>
                </a:solidFill>
              </a:rPr>
              <a:t>’</a:t>
            </a:r>
            <a:r>
              <a:rPr lang="ru-RU" sz="5400" dirty="0" smtClean="0">
                <a:solidFill>
                  <a:srgbClr val="C00000"/>
                </a:solidFill>
              </a:rPr>
              <a:t>э</a:t>
            </a:r>
            <a:r>
              <a:rPr lang="en-US" sz="5400" dirty="0" smtClean="0">
                <a:solidFill>
                  <a:srgbClr val="C00000"/>
                </a:solidFill>
              </a:rPr>
              <a:t>  </a:t>
            </a:r>
            <a:r>
              <a:rPr lang="ru-RU" sz="5400" dirty="0" smtClean="0">
                <a:solidFill>
                  <a:srgbClr val="C00000"/>
                </a:solidFill>
              </a:rPr>
              <a:t> </a:t>
            </a:r>
            <a:r>
              <a:rPr lang="ru-RU" sz="5400" dirty="0" err="1" smtClean="0">
                <a:solidFill>
                  <a:srgbClr val="C00000"/>
                </a:solidFill>
              </a:rPr>
              <a:t>калакал</a:t>
            </a:r>
            <a:r>
              <a:rPr lang="en-US" sz="5400" dirty="0" smtClean="0">
                <a:solidFill>
                  <a:srgbClr val="C00000"/>
                </a:solidFill>
              </a:rPr>
              <a:t>á]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276600"/>
          </a:xfrm>
          <a:solidFill>
            <a:schemeClr val="accent6">
              <a:lumMod val="20000"/>
              <a:lumOff val="80000"/>
              <a:alpha val="50000"/>
            </a:schemeClr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Эти пять слов оканчиваются одинаково. Какое слово по составу отличается от остальных?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4648200" y="3733800"/>
            <a:ext cx="4114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prstClr val="black"/>
                </a:solidFill>
                <a:ea typeface="+mj-ea"/>
                <a:cs typeface="+mj-cs"/>
              </a:rPr>
              <a:t>казак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733800"/>
            <a:ext cx="4114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рыбак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5029200"/>
            <a:ext cx="4114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простак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648200" y="5029200"/>
            <a:ext cx="4114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чужак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572000"/>
          </a:xfrm>
          <a:solidFill>
            <a:schemeClr val="accent6">
              <a:lumMod val="20000"/>
              <a:lumOff val="80000"/>
              <a:alpha val="51000"/>
            </a:schemeClr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b="1" dirty="0" smtClean="0"/>
              <a:t>Сколько приставок в сумме содержат следующие слова?  </a:t>
            </a:r>
            <a:br>
              <a:rPr lang="ru-RU" b="1" dirty="0" smtClean="0"/>
            </a:br>
            <a:r>
              <a:rPr lang="ru-RU" b="1" dirty="0" smtClean="0"/>
              <a:t>Назовите все приставки.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/>
              <a:t>Взобраться, вскочить,</a:t>
            </a:r>
            <a:br>
              <a:rPr lang="ru-RU" sz="5300" b="1" dirty="0" smtClean="0"/>
            </a:br>
            <a:r>
              <a:rPr lang="ru-RU" sz="5300" b="1" dirty="0" smtClean="0"/>
              <a:t> вспомнить, самообслуживание, </a:t>
            </a:r>
            <a:r>
              <a:rPr lang="ru-RU" sz="5300" b="1" dirty="0" err="1" smtClean="0"/>
              <a:t>понавыдумывать</a:t>
            </a:r>
            <a:r>
              <a:rPr lang="ru-RU" sz="5300" b="1" dirty="0" smtClean="0"/>
              <a:t>. 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0" y="5029200"/>
            <a:ext cx="13716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7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828800" y="5029200"/>
            <a:ext cx="13716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6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867400" y="5029200"/>
            <a:ext cx="13716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8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676400"/>
          </a:xfrm>
          <a:solidFill>
            <a:schemeClr val="accent6">
              <a:lumMod val="20000"/>
              <a:lumOff val="80000"/>
              <a:alpha val="58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ru-RU" sz="4900" b="1" dirty="0" smtClean="0"/>
              <a:t>Нулевыми морфемами в русском языке могут быть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2133600"/>
            <a:ext cx="845537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суффикс и окончание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429000"/>
            <a:ext cx="845537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корень и окончание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724400"/>
            <a:ext cx="845537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приставка и окончание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3048000"/>
          </a:xfrm>
          <a:solidFill>
            <a:schemeClr val="bg2">
              <a:alpha val="51000"/>
            </a:schemeClr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Какой из этих  глаголов  относится к совершенному виду и при этом не содержит  приставки?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172200" y="3352800"/>
            <a:ext cx="2590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стать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828800" y="4648200"/>
            <a:ext cx="25146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спать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495800" y="4648200"/>
            <a:ext cx="2743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слать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276600" y="3352800"/>
            <a:ext cx="2743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сжать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57200" y="3352800"/>
            <a:ext cx="2667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сдать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  <a:solidFill>
            <a:schemeClr val="bg2">
              <a:alpha val="49000"/>
            </a:scheme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ru-RU" b="1" dirty="0" smtClean="0"/>
              <a:t>На эти две группы делятся способы словообразования </a:t>
            </a:r>
            <a:endParaRPr lang="ru-RU" b="1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2438400"/>
            <a:ext cx="8534400" cy="1143000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Морфологические и неморфологические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810000"/>
            <a:ext cx="8534400" cy="1143000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Морфологические и синтаксические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5181600"/>
            <a:ext cx="8534400" cy="1143000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Синтаксические и лексические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Фонетика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9906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Морфемика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19812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Словообразование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29718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Лексика и фразеология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9624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Морфология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49530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Синтаксис и пунктуация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5943600"/>
            <a:ext cx="228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Орфография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7" name="Заголовок 1">
            <a:hlinkClick r:id="rId2" action="ppaction://hlinksldjump"/>
          </p:cNvPr>
          <p:cNvSpPr txBox="1">
            <a:spLocks/>
          </p:cNvSpPr>
          <p:nvPr/>
        </p:nvSpPr>
        <p:spPr>
          <a:xfrm>
            <a:off x="2362200" y="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1">
            <a:hlinkClick r:id="rId3" action="ppaction://hlinksldjump"/>
          </p:cNvPr>
          <p:cNvSpPr txBox="1">
            <a:spLocks/>
          </p:cNvSpPr>
          <p:nvPr/>
        </p:nvSpPr>
        <p:spPr>
          <a:xfrm>
            <a:off x="2362200" y="9906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1">
            <a:hlinkClick r:id="rId4" action="ppaction://hlinksldjump"/>
          </p:cNvPr>
          <p:cNvSpPr txBox="1">
            <a:spLocks/>
          </p:cNvSpPr>
          <p:nvPr/>
        </p:nvSpPr>
        <p:spPr>
          <a:xfrm>
            <a:off x="2362200" y="19812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5" name="Заголовок 1">
            <a:hlinkClick r:id="rId5" action="ppaction://hlinksldjump"/>
          </p:cNvPr>
          <p:cNvSpPr txBox="1">
            <a:spLocks/>
          </p:cNvSpPr>
          <p:nvPr/>
        </p:nvSpPr>
        <p:spPr>
          <a:xfrm>
            <a:off x="2362200" y="49530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6" name="Заголовок 1">
            <a:hlinkClick r:id="rId6" action="ppaction://hlinksldjump"/>
          </p:cNvPr>
          <p:cNvSpPr txBox="1">
            <a:spLocks/>
          </p:cNvSpPr>
          <p:nvPr/>
        </p:nvSpPr>
        <p:spPr>
          <a:xfrm>
            <a:off x="2362200" y="59436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7" name="Заголовок 1">
            <a:hlinkClick r:id="rId7" action="ppaction://hlinksldjump"/>
          </p:cNvPr>
          <p:cNvSpPr txBox="1">
            <a:spLocks/>
          </p:cNvSpPr>
          <p:nvPr/>
        </p:nvSpPr>
        <p:spPr>
          <a:xfrm>
            <a:off x="7467600" y="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8" name="Заголовок 1">
            <a:hlinkClick r:id="rId8" action="ppaction://hlinksldjump"/>
          </p:cNvPr>
          <p:cNvSpPr txBox="1">
            <a:spLocks/>
          </p:cNvSpPr>
          <p:nvPr/>
        </p:nvSpPr>
        <p:spPr>
          <a:xfrm>
            <a:off x="4038600" y="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9" name="Заголовок 1">
            <a:hlinkClick r:id="rId9" action="ppaction://hlinksldjump"/>
          </p:cNvPr>
          <p:cNvSpPr txBox="1">
            <a:spLocks/>
          </p:cNvSpPr>
          <p:nvPr/>
        </p:nvSpPr>
        <p:spPr>
          <a:xfrm>
            <a:off x="7467600" y="9906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Заголовок 1">
            <a:hlinkClick r:id="rId10" action="ppaction://hlinksldjump"/>
          </p:cNvPr>
          <p:cNvSpPr txBox="1">
            <a:spLocks/>
          </p:cNvSpPr>
          <p:nvPr/>
        </p:nvSpPr>
        <p:spPr>
          <a:xfrm>
            <a:off x="7467600" y="19812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1" name="Заголовок 1">
            <a:hlinkClick r:id="rId11" action="ppaction://hlinksldjump"/>
          </p:cNvPr>
          <p:cNvSpPr txBox="1">
            <a:spLocks/>
          </p:cNvSpPr>
          <p:nvPr/>
        </p:nvSpPr>
        <p:spPr>
          <a:xfrm>
            <a:off x="7467600" y="29718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" name="Заголовок 1">
            <a:hlinkClick r:id="rId12" action="ppaction://hlinksldjump"/>
          </p:cNvPr>
          <p:cNvSpPr txBox="1">
            <a:spLocks/>
          </p:cNvSpPr>
          <p:nvPr/>
        </p:nvSpPr>
        <p:spPr>
          <a:xfrm>
            <a:off x="7467600" y="49530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5" name="Заголовок 1">
            <a:hlinkClick r:id="rId13" action="ppaction://hlinksldjump"/>
          </p:cNvPr>
          <p:cNvSpPr txBox="1">
            <a:spLocks/>
          </p:cNvSpPr>
          <p:nvPr/>
        </p:nvSpPr>
        <p:spPr>
          <a:xfrm>
            <a:off x="5715000" y="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6" name="Заголовок 1">
            <a:hlinkClick r:id="rId14" action="ppaction://hlinksldjump"/>
          </p:cNvPr>
          <p:cNvSpPr txBox="1">
            <a:spLocks/>
          </p:cNvSpPr>
          <p:nvPr/>
        </p:nvSpPr>
        <p:spPr>
          <a:xfrm>
            <a:off x="5715000" y="9906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7" name="Заголовок 1">
            <a:hlinkClick r:id="rId15" action="ppaction://hlinksldjump"/>
          </p:cNvPr>
          <p:cNvSpPr txBox="1">
            <a:spLocks/>
          </p:cNvSpPr>
          <p:nvPr/>
        </p:nvSpPr>
        <p:spPr>
          <a:xfrm>
            <a:off x="5715000" y="19812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8" name="Заголовок 1">
            <a:hlinkClick r:id="rId16" action="ppaction://hlinksldjump"/>
          </p:cNvPr>
          <p:cNvSpPr txBox="1">
            <a:spLocks/>
          </p:cNvSpPr>
          <p:nvPr/>
        </p:nvSpPr>
        <p:spPr>
          <a:xfrm>
            <a:off x="5715000" y="29718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9" name="Заголовок 1">
            <a:hlinkClick r:id="rId17" action="ppaction://hlinksldjump"/>
          </p:cNvPr>
          <p:cNvSpPr txBox="1">
            <a:spLocks/>
          </p:cNvSpPr>
          <p:nvPr/>
        </p:nvSpPr>
        <p:spPr>
          <a:xfrm>
            <a:off x="5715000" y="39624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0" name="Заголовок 1">
            <a:hlinkClick r:id="rId18" action="ppaction://hlinksldjump"/>
          </p:cNvPr>
          <p:cNvSpPr txBox="1">
            <a:spLocks/>
          </p:cNvSpPr>
          <p:nvPr/>
        </p:nvSpPr>
        <p:spPr>
          <a:xfrm>
            <a:off x="5715000" y="49530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1" name="Заголовок 1">
            <a:hlinkClick r:id="rId19" action="ppaction://hlinksldjump"/>
          </p:cNvPr>
          <p:cNvSpPr txBox="1">
            <a:spLocks/>
          </p:cNvSpPr>
          <p:nvPr/>
        </p:nvSpPr>
        <p:spPr>
          <a:xfrm>
            <a:off x="5715000" y="5943600"/>
            <a:ext cx="1676400" cy="91440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" name="Заголовок 1">
            <a:hlinkClick r:id="rId20" action="ppaction://hlinksldjump"/>
          </p:cNvPr>
          <p:cNvSpPr txBox="1">
            <a:spLocks/>
          </p:cNvSpPr>
          <p:nvPr/>
        </p:nvSpPr>
        <p:spPr>
          <a:xfrm>
            <a:off x="4038600" y="9906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3" name="Заголовок 1">
            <a:hlinkClick r:id="rId21" action="ppaction://hlinksldjump"/>
          </p:cNvPr>
          <p:cNvSpPr txBox="1">
            <a:spLocks/>
          </p:cNvSpPr>
          <p:nvPr/>
        </p:nvSpPr>
        <p:spPr>
          <a:xfrm>
            <a:off x="4038600" y="19812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5" name="Заголовок 1">
            <a:hlinkClick r:id="rId22" action="ppaction://hlinksldjump"/>
          </p:cNvPr>
          <p:cNvSpPr txBox="1">
            <a:spLocks/>
          </p:cNvSpPr>
          <p:nvPr/>
        </p:nvSpPr>
        <p:spPr>
          <a:xfrm>
            <a:off x="4038600" y="39624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6" name="Заголовок 1">
            <a:hlinkClick r:id="rId23" action="ppaction://hlinksldjump"/>
          </p:cNvPr>
          <p:cNvSpPr txBox="1">
            <a:spLocks/>
          </p:cNvSpPr>
          <p:nvPr/>
        </p:nvSpPr>
        <p:spPr>
          <a:xfrm>
            <a:off x="4038600" y="49530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7" name="Заголовок 1">
            <a:hlinkClick r:id="rId24" action="ppaction://hlinksldjump"/>
          </p:cNvPr>
          <p:cNvSpPr txBox="1">
            <a:spLocks/>
          </p:cNvSpPr>
          <p:nvPr/>
        </p:nvSpPr>
        <p:spPr>
          <a:xfrm>
            <a:off x="4038600" y="59436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Заголовок 1">
            <a:hlinkClick r:id="rId25" action="ppaction://hlinksldjump"/>
          </p:cNvPr>
          <p:cNvSpPr txBox="1">
            <a:spLocks/>
          </p:cNvSpPr>
          <p:nvPr/>
        </p:nvSpPr>
        <p:spPr>
          <a:xfrm>
            <a:off x="2362200" y="29718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>
            <a:hlinkClick r:id="rId26" action="ppaction://hlinksldjump"/>
          </p:cNvPr>
          <p:cNvSpPr txBox="1">
            <a:spLocks/>
          </p:cNvSpPr>
          <p:nvPr/>
        </p:nvSpPr>
        <p:spPr>
          <a:xfrm>
            <a:off x="2362200" y="39624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1">
            <a:hlinkClick r:id="rId27" action="ppaction://hlinksldjump"/>
          </p:cNvPr>
          <p:cNvSpPr txBox="1">
            <a:spLocks/>
          </p:cNvSpPr>
          <p:nvPr/>
        </p:nvSpPr>
        <p:spPr>
          <a:xfrm>
            <a:off x="4038600" y="2971800"/>
            <a:ext cx="1676400" cy="914400"/>
          </a:xfrm>
          <a:prstGeom prst="rect">
            <a:avLst/>
          </a:prstGeom>
          <a:solidFill>
            <a:srgbClr val="F6FDA1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1">
            <a:hlinkClick r:id="rId28" action="ppaction://hlinksldjump"/>
          </p:cNvPr>
          <p:cNvSpPr txBox="1">
            <a:spLocks/>
          </p:cNvSpPr>
          <p:nvPr/>
        </p:nvSpPr>
        <p:spPr>
          <a:xfrm>
            <a:off x="7467600" y="39624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Заголовок 1">
            <a:hlinkClick r:id="rId29" action="ppaction://hlinksldjump"/>
          </p:cNvPr>
          <p:cNvSpPr txBox="1">
            <a:spLocks/>
          </p:cNvSpPr>
          <p:nvPr/>
        </p:nvSpPr>
        <p:spPr>
          <a:xfrm>
            <a:off x="7467600" y="5943600"/>
            <a:ext cx="1676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7" grpId="0" animBg="1"/>
      <p:bldP spid="91" grpId="0" animBg="1"/>
      <p:bldP spid="92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6" grpId="0" animBg="1"/>
      <p:bldP spid="117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10-walls.com/data_images/out/34/5001074-doroga-solnce-luna-sneg-zvezdy-zimnyaya-doroga-zimnyaya-noc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384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219200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7620000" y="5486400"/>
            <a:ext cx="11430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85800" y="5562600"/>
            <a:ext cx="1143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28600"/>
            <a:ext cx="4953000" cy="2246769"/>
          </a:xfrm>
          <a:prstGeom prst="rect">
            <a:avLst/>
          </a:prstGeom>
          <a:solidFill>
            <a:schemeClr val="bg1">
              <a:alpha val="51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Найдите в фрагменте из стихотворения С.Есенина "Серебристая дорога" авторский неологизм. Объясните, как он образован.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200400"/>
            <a:ext cx="4572000" cy="1815882"/>
          </a:xfrm>
          <a:prstGeom prst="rect">
            <a:avLst/>
          </a:prstGeom>
          <a:solidFill>
            <a:schemeClr val="bg1">
              <a:alpha val="51000"/>
            </a:schemeClr>
          </a:solidFill>
          <a:effectLst>
            <a:softEdge rad="63500"/>
          </a:effectLst>
        </p:spPr>
        <p:txBody>
          <a:bodyPr>
            <a:spAutoFit/>
          </a:bodyPr>
          <a:lstStyle/>
          <a:p>
            <a:r>
              <a:rPr lang="ru-RU" sz="2800" dirty="0" smtClean="0"/>
              <a:t>Серебристая дорога,</a:t>
            </a:r>
            <a:br>
              <a:rPr lang="ru-RU" sz="2800" dirty="0" smtClean="0"/>
            </a:br>
            <a:r>
              <a:rPr lang="ru-RU" sz="2800" dirty="0" smtClean="0"/>
              <a:t>Ты зовёшь меня куда?</a:t>
            </a:r>
            <a:br>
              <a:rPr lang="ru-RU" sz="2800" dirty="0" smtClean="0"/>
            </a:br>
            <a:r>
              <a:rPr lang="ru-RU" sz="2800" dirty="0" smtClean="0"/>
              <a:t>Свечкой </a:t>
            </a:r>
            <a:r>
              <a:rPr lang="ru-RU" sz="2800" dirty="0" err="1" smtClean="0"/>
              <a:t>чисточетверговой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Над тобой горит звезда.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tihi.ru/pics/2012/07/03/7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333"/>
            <a:ext cx="9144000" cy="70273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9200"/>
            <a:ext cx="4953000" cy="2316162"/>
          </a:xfrm>
        </p:spPr>
        <p:txBody>
          <a:bodyPr>
            <a:noAutofit/>
          </a:bodyPr>
          <a:lstStyle/>
          <a:p>
            <a:r>
              <a:rPr lang="ru-RU" sz="5400" dirty="0" smtClean="0"/>
              <a:t>Образуйте прилагательные от слова </a:t>
            </a:r>
            <a:r>
              <a:rPr lang="ru-RU" sz="5400" b="1" dirty="0" smtClean="0"/>
              <a:t>чайка </a:t>
            </a:r>
            <a:br>
              <a:rPr lang="ru-RU" sz="5400" b="1" dirty="0" smtClean="0"/>
            </a:br>
            <a:r>
              <a:rPr lang="ru-RU" sz="5400" dirty="0" smtClean="0"/>
              <a:t>(морская птица). </a:t>
            </a:r>
            <a:endParaRPr lang="ru-RU" sz="5400" dirty="0"/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7162800" y="49530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85800" y="5029200"/>
            <a:ext cx="16764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200400"/>
          </a:xfrm>
          <a:solidFill>
            <a:schemeClr val="bg2">
              <a:alpha val="45000"/>
            </a:scheme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b="1" dirty="0" smtClean="0"/>
              <a:t>Только одно из этих слов образовано от славянского слова </a:t>
            </a:r>
            <a:r>
              <a:rPr lang="ru-RU" b="1" dirty="0" smtClean="0">
                <a:solidFill>
                  <a:srgbClr val="FF0000"/>
                </a:solidFill>
              </a:rPr>
              <a:t>око</a:t>
            </a:r>
            <a:r>
              <a:rPr lang="ru-RU" b="1" dirty="0" smtClean="0"/>
              <a:t>, имеющее значение «глаз». Какое?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457200" y="3733800"/>
            <a:ext cx="4038600" cy="1219200"/>
          </a:xfrm>
          <a:prstGeom prst="rect">
            <a:avLst/>
          </a:prstGeom>
          <a:solidFill>
            <a:schemeClr val="accent6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prstClr val="black"/>
                </a:solidFill>
                <a:ea typeface="+mj-ea"/>
                <a:cs typeface="+mj-cs"/>
              </a:rPr>
              <a:t>окно</a:t>
            </a:r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4724400" y="3733800"/>
            <a:ext cx="4038600" cy="1219200"/>
          </a:xfrm>
          <a:prstGeom prst="rect">
            <a:avLst/>
          </a:prstGeom>
          <a:solidFill>
            <a:schemeClr val="accent6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prstClr val="black"/>
                </a:solidFill>
                <a:ea typeface="+mj-ea"/>
                <a:cs typeface="+mj-cs"/>
              </a:rPr>
              <a:t>околица</a:t>
            </a:r>
            <a:endParaRPr lang="ru-RU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724400" y="5181600"/>
            <a:ext cx="4038600" cy="1219200"/>
          </a:xfrm>
          <a:prstGeom prst="rect">
            <a:avLst/>
          </a:prstGeom>
          <a:solidFill>
            <a:schemeClr val="accent6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prstClr val="black"/>
                </a:solidFill>
                <a:ea typeface="+mj-ea"/>
                <a:cs typeface="+mj-cs"/>
              </a:rPr>
              <a:t>океан</a:t>
            </a:r>
            <a:endParaRPr lang="ru-RU" dirty="0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57200" y="5181600"/>
            <a:ext cx="4038600" cy="1219200"/>
          </a:xfrm>
          <a:prstGeom prst="rect">
            <a:avLst/>
          </a:prstGeom>
          <a:solidFill>
            <a:schemeClr val="accent6">
              <a:lumMod val="40000"/>
              <a:lumOff val="6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prstClr val="black"/>
                </a:solidFill>
                <a:ea typeface="+mj-ea"/>
                <a:cs typeface="+mj-cs"/>
              </a:rPr>
              <a:t>окинуть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лишнее среди 4 слов: жаловаться, сетовать, хныкать, роптать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6764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0480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4196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«от аза до ижицы» - устаревший фразеологизм (до 1918 г., до реформы азбуки). Назовите его современный аналог. («</a:t>
            </a:r>
            <a:r>
              <a:rPr lang="ru-RU" dirty="0" smtClean="0"/>
              <a:t>от а до я»)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6764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0480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4196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2057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/>
                <a:ea typeface="Times New Roman"/>
              </a:rPr>
              <a:t>Назовите автора фразеологизмов</a:t>
            </a:r>
            <a:r>
              <a:rPr lang="ru-RU" sz="2800" b="1" i="1" dirty="0" smtClean="0">
                <a:latin typeface="Times New Roman"/>
                <a:ea typeface="Times New Roman"/>
              </a:rPr>
              <a:t>: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 С разбором выбирай друзей; 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Беда, коль пироги начнет печи сапожник; 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А сапоги тачать пирожник. 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Ты виноват уж тем, что хочется мне кушать; 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А Ларчик просто открывался; </a:t>
            </a:r>
            <a:br>
              <a:rPr lang="ru-RU" sz="2800" b="1" i="1" dirty="0" smtClean="0">
                <a:latin typeface="Times New Roman"/>
                <a:ea typeface="Times New Roman"/>
              </a:rPr>
            </a:br>
            <a:r>
              <a:rPr lang="ru-RU" sz="2800" b="1" i="1" dirty="0" smtClean="0">
                <a:latin typeface="Times New Roman"/>
                <a:ea typeface="Times New Roman"/>
              </a:rPr>
              <a:t>У сильного всегда бессильный виноват; </a:t>
            </a:r>
            <a:r>
              <a:rPr lang="ru-RU" sz="2800" i="1" dirty="0" smtClean="0">
                <a:latin typeface="Times New Roman"/>
                <a:ea typeface="Times New Roman"/>
              </a:rPr>
              <a:t/>
            </a:r>
            <a:br>
              <a:rPr lang="ru-RU" sz="2800" i="1" dirty="0" smtClean="0">
                <a:latin typeface="Times New Roman"/>
                <a:ea typeface="Times New Roman"/>
              </a:rPr>
            </a:b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324600" y="3429000"/>
            <a:ext cx="2590800" cy="304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228600" y="3505200"/>
            <a:ext cx="2895600" cy="2971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352800" y="3505200"/>
            <a:ext cx="2743200" cy="2971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2mir-istorii.ru/uploads/posts/2014-01/1391082882_krylo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581400"/>
            <a:ext cx="2085975" cy="278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6" name="Picture 6" descr="http://lermontov.niv.ru/images/lermontov/lermontov_2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733800"/>
            <a:ext cx="2209800" cy="2579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8" name="Picture 8" descr="http://www.proza.ru/pics/2011/06/02/431.jpg"/>
          <p:cNvPicPr>
            <a:picLocks noChangeAspect="1" noChangeArrowheads="1"/>
          </p:cNvPicPr>
          <p:nvPr/>
        </p:nvPicPr>
        <p:blipFill>
          <a:blip r:embed="rId6"/>
          <a:srcRect t="2290" r="3283" b="24148"/>
          <a:stretch>
            <a:fillRect/>
          </a:stretch>
        </p:blipFill>
        <p:spPr bwMode="auto">
          <a:xfrm>
            <a:off x="457200" y="3581400"/>
            <a:ext cx="2362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2697162"/>
          </a:xfrm>
        </p:spPr>
        <p:txBody>
          <a:bodyPr>
            <a:norm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>Каков смысл библейского</a:t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>выражения «внести свою</a:t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> </a:t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+mn-lt"/>
                <a:ea typeface="Times New Roman"/>
                <a:cs typeface="Times New Roman"/>
              </a:rPr>
            </a:br>
            <a:r>
              <a:rPr lang="ru-RU" sz="4800" b="1" dirty="0" smtClean="0">
                <a:latin typeface="+mn-lt"/>
                <a:ea typeface="Times New Roman"/>
                <a:cs typeface="Times New Roman"/>
              </a:rPr>
              <a:t>лепту»? </a:t>
            </a:r>
            <a:r>
              <a:rPr lang="ru-RU" sz="4800" dirty="0" smtClean="0">
                <a:latin typeface="+mn-lt"/>
                <a:ea typeface="Times New Roman"/>
                <a:cs typeface="Times New Roman"/>
              </a:rPr>
              <a:t/>
            </a:r>
            <a:br>
              <a:rPr lang="ru-RU" sz="4800" dirty="0" smtClean="0">
                <a:latin typeface="+mn-lt"/>
                <a:ea typeface="Times New Roman"/>
                <a:cs typeface="Times New Roman"/>
              </a:rPr>
            </a:br>
            <a:endParaRPr lang="ru-RU" sz="72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276600" y="5486400"/>
            <a:ext cx="259080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Представим, что перед нами существительные  </a:t>
            </a:r>
            <a:r>
              <a:rPr lang="ru-RU" sz="2800" dirty="0" err="1" smtClean="0">
                <a:solidFill>
                  <a:prstClr val="black"/>
                </a:solidFill>
              </a:rPr>
              <a:t>рашок</a:t>
            </a:r>
            <a:r>
              <a:rPr lang="ru-RU" sz="2800" dirty="0" smtClean="0">
                <a:solidFill>
                  <a:prstClr val="black"/>
                </a:solidFill>
              </a:rPr>
              <a:t>, </a:t>
            </a:r>
            <a:r>
              <a:rPr lang="ru-RU" sz="2800" dirty="0" err="1" smtClean="0">
                <a:solidFill>
                  <a:prstClr val="black"/>
                </a:solidFill>
              </a:rPr>
              <a:t>дучек</a:t>
            </a:r>
            <a:r>
              <a:rPr lang="ru-RU" sz="2800" dirty="0" smtClean="0">
                <a:solidFill>
                  <a:prstClr val="black"/>
                </a:solidFill>
              </a:rPr>
              <a:t>, </a:t>
            </a:r>
            <a:r>
              <a:rPr lang="ru-RU" sz="2800" dirty="0" err="1" smtClean="0">
                <a:solidFill>
                  <a:prstClr val="black"/>
                </a:solidFill>
              </a:rPr>
              <a:t>гружок</a:t>
            </a:r>
            <a:r>
              <a:rPr lang="ru-RU" sz="2800" dirty="0" smtClean="0">
                <a:solidFill>
                  <a:prstClr val="black"/>
                </a:solidFill>
              </a:rPr>
              <a:t>, </a:t>
            </a:r>
            <a:r>
              <a:rPr lang="ru-RU" sz="2800" dirty="0" err="1" smtClean="0">
                <a:solidFill>
                  <a:prstClr val="black"/>
                </a:solidFill>
              </a:rPr>
              <a:t>лажек</a:t>
            </a:r>
            <a:r>
              <a:rPr lang="ru-RU" sz="2800" dirty="0" smtClean="0">
                <a:solidFill>
                  <a:prstClr val="black"/>
                </a:solidFill>
              </a:rPr>
              <a:t>, о которых мы знаем только, что они состоят из корня и суффикса. Можно ли расставить ударения в этих придуманных словах? Почему?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6764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0480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4196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lingvostranovedcheskiy.academic.ru/pictures/lingvostranovedcheskiy/120-233_(128-241)_img_114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 l="13466" r="11038" b="5698"/>
          <a:stretch>
            <a:fillRect/>
          </a:stretch>
        </p:blipFill>
        <p:spPr bwMode="auto">
          <a:xfrm>
            <a:off x="381000" y="1447800"/>
            <a:ext cx="3962400" cy="5129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2209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Эту часть речи В.И. Даль охарактеризовал следующим образом: «… - это часть речи,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7010400" y="51054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4953000" y="5105400"/>
            <a:ext cx="16002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4478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причастная глаголу в образе прилагательного». </a:t>
            </a:r>
          </a:p>
          <a:p>
            <a:r>
              <a:rPr lang="ru-RU" sz="3600" b="1" dirty="0" smtClean="0"/>
              <a:t>Какая это часть речи? 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76800" y="3962400"/>
            <a:ext cx="3886200" cy="8382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Причастие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00600"/>
          </a:xfrm>
          <a:solidFill>
            <a:schemeClr val="accent4">
              <a:lumMod val="20000"/>
              <a:lumOff val="80000"/>
              <a:alpha val="54000"/>
            </a:scheme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ru-RU" sz="4000" dirty="0" smtClean="0"/>
              <a:t>Мы знаем только две</a:t>
            </a:r>
            <a:br>
              <a:rPr lang="ru-RU" sz="4000" dirty="0" smtClean="0"/>
            </a:br>
            <a:r>
              <a:rPr lang="ru-RU" sz="4000" dirty="0" smtClean="0"/>
              <a:t> последние буквы слова: … </a:t>
            </a:r>
            <a:r>
              <a:rPr lang="ru-RU" sz="4800" b="1" dirty="0" err="1" smtClean="0"/>
              <a:t>ло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dirty="0" smtClean="0"/>
              <a:t>К какой части речи может относиться это слово?  </a:t>
            </a:r>
            <a:br>
              <a:rPr lang="ru-RU" sz="4000" dirty="0" smtClean="0"/>
            </a:br>
            <a:r>
              <a:rPr lang="ru-RU" sz="4000" b="1" dirty="0" smtClean="0"/>
              <a:t>Сколько возможных вариантов частей речи?</a:t>
            </a:r>
            <a:br>
              <a:rPr lang="ru-RU" sz="4000" b="1" dirty="0" smtClean="0"/>
            </a:br>
            <a:r>
              <a:rPr lang="ru-RU" sz="4000" dirty="0" smtClean="0"/>
              <a:t>Приведите примеры.</a:t>
            </a:r>
            <a:endParaRPr lang="ru-RU" sz="40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1447800" y="5257800"/>
            <a:ext cx="1219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276600" y="5257800"/>
            <a:ext cx="1219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5105400" y="5257800"/>
            <a:ext cx="1219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6934200" y="5257800"/>
            <a:ext cx="1219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62000" y="3962400"/>
            <a:ext cx="2590800" cy="2286000"/>
          </a:xfrm>
          <a:prstGeom prst="star5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762000"/>
            <a:ext cx="7010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Вы выиграли </a:t>
            </a:r>
          </a:p>
          <a:p>
            <a:pPr algn="ctr"/>
            <a:r>
              <a:rPr lang="ru-RU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 баллов!</a:t>
            </a:r>
            <a:endParaRPr lang="ru-RU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Назовите неизменяемые части речи. (Наречие, деепричастие, союз, частица, предлог)</a:t>
            </a:r>
            <a:endParaRPr lang="ru-RU" sz="28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6764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0480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4196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solidFill>
            <a:schemeClr val="accent4">
              <a:lumMod val="20000"/>
              <a:lumOff val="80000"/>
              <a:alpha val="56000"/>
            </a:schemeClr>
          </a:solidFill>
          <a:effectLst>
            <a:softEdge rad="63500"/>
          </a:effectLst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Каким членом предложения может быть глагол в инфинитиве?</a:t>
            </a:r>
            <a:endParaRPr lang="ru-RU" sz="4000" dirty="0">
              <a:ea typeface="Times New Roman"/>
              <a:cs typeface="Times New Roman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533400" y="5334000"/>
            <a:ext cx="8077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222222"/>
                </a:solidFill>
                <a:ea typeface="Times New Roman"/>
                <a:cs typeface="Times New Roman"/>
              </a:rPr>
              <a:t>4) любым членом предложения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33400" y="4038600"/>
            <a:ext cx="8077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222222"/>
                </a:solidFill>
                <a:ea typeface="Times New Roman"/>
                <a:cs typeface="Times New Roman"/>
              </a:rPr>
              <a:t>3) подлежащим, сказуемым и определением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33400" y="2743200"/>
            <a:ext cx="8077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222222"/>
                </a:solidFill>
                <a:ea typeface="Times New Roman"/>
                <a:cs typeface="Times New Roman"/>
              </a:rPr>
              <a:t>2) подлежащим и сказуемым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33400" y="1447800"/>
            <a:ext cx="8077200" cy="1143000"/>
          </a:xfrm>
          <a:prstGeom prst="rect">
            <a:avLst/>
          </a:prstGeom>
          <a:solidFill>
            <a:schemeClr val="accent4">
              <a:lumMod val="20000"/>
              <a:lumOff val="8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222222"/>
                </a:solidFill>
                <a:ea typeface="Times New Roman"/>
                <a:cs typeface="Times New Roman"/>
              </a:rPr>
              <a:t>1) частью составного глагольного сказуемого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7338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О каком знаке препинания идёт речь?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Когда слова гремели и блистали</a:t>
            </a:r>
            <a:br>
              <a:rPr lang="ru-RU" sz="3600" dirty="0" smtClean="0"/>
            </a:br>
            <a:r>
              <a:rPr lang="ru-RU" sz="3600" dirty="0" smtClean="0"/>
              <a:t>Я в моде был, я был на пьедестале!</a:t>
            </a:r>
            <a:br>
              <a:rPr lang="ru-RU" sz="3600" dirty="0" smtClean="0"/>
            </a:br>
            <a:r>
              <a:rPr lang="ru-RU" sz="3600" dirty="0" smtClean="0"/>
              <a:t>Однако время новое настало – </a:t>
            </a:r>
            <a:br>
              <a:rPr lang="ru-RU" sz="3600" dirty="0" smtClean="0"/>
            </a:br>
            <a:r>
              <a:rPr lang="ru-RU" sz="3600" dirty="0" smtClean="0"/>
              <a:t>Оно меня и свергло с пьедестала.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705600" y="50292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838200" y="5105400"/>
            <a:ext cx="1676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3962400"/>
            <a:ext cx="6324600" cy="10668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Восклицательный знак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4038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/>
                <a:ea typeface="Times New Roman"/>
              </a:rPr>
              <a:t>Составьте слово, выписывая в порядке следования первые буквы грамматической основы.</a:t>
            </a:r>
            <a:r>
              <a:rPr lang="ru-RU" sz="2800" dirty="0" smtClean="0">
                <a:latin typeface="Arial"/>
                <a:ea typeface="Times New Roman"/>
              </a:rPr>
              <a:t/>
            </a:r>
            <a:br>
              <a:rPr lang="ru-RU" sz="2800" dirty="0" smtClean="0">
                <a:latin typeface="Arial"/>
                <a:ea typeface="Times New Roman"/>
              </a:rPr>
            </a:b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r>
              <a:rPr lang="ru-RU" sz="3200" dirty="0" smtClean="0">
                <a:latin typeface="Arial"/>
                <a:ea typeface="Times New Roman"/>
              </a:rPr>
              <a:t>Московские магистрали освещены всю ночь.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sz="3200" dirty="0" smtClean="0">
                <a:latin typeface="Arial"/>
                <a:ea typeface="Times New Roman"/>
              </a:rPr>
              <a:t>Лёнька быстро оглянулся и дёрнул девчонку за косичку.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sz="3200" dirty="0" smtClean="0">
                <a:latin typeface="Arial"/>
                <a:ea typeface="Times New Roman"/>
              </a:rPr>
              <a:t>Лесная ежевика царапала руку.</a:t>
            </a:r>
            <a:r>
              <a:rPr lang="ru-RU" sz="3600" dirty="0" smtClean="0">
                <a:latin typeface="Times New Roman"/>
                <a:ea typeface="Times New Roman"/>
              </a:rPr>
              <a:t/>
            </a:r>
            <a:br>
              <a:rPr lang="ru-RU" sz="3600" dirty="0" smtClean="0">
                <a:latin typeface="Times New Roman"/>
                <a:ea typeface="Times New Roman"/>
              </a:rPr>
            </a:br>
            <a:r>
              <a:rPr lang="ru-RU" sz="3200" dirty="0" smtClean="0">
                <a:latin typeface="Times New Roman"/>
                <a:ea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</a:rPr>
            </a:br>
            <a:endParaRPr lang="ru-RU" sz="20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781800" y="5029200"/>
            <a:ext cx="17526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9600" y="5029200"/>
            <a:ext cx="18288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43000" y="1981200"/>
            <a:ext cx="2971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19600" y="1981200"/>
            <a:ext cx="2971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19600" y="2133600"/>
            <a:ext cx="2971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667000" y="4876800"/>
            <a:ext cx="3886200" cy="13716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Молодец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не менее трех пословиц, представляющих собой односоставные предложения. Укажите их вид.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858000" y="4953000"/>
            <a:ext cx="1600200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9600" y="4953000"/>
            <a:ext cx="1600200" cy="1295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Объясните разницу в написании двух слов: ОТР</a:t>
            </a:r>
            <a:r>
              <a:rPr lang="ru-RU" sz="7300" dirty="0" smtClean="0">
                <a:solidFill>
                  <a:srgbClr val="C00000"/>
                </a:solidFill>
              </a:rPr>
              <a:t>А</a:t>
            </a:r>
            <a:r>
              <a:rPr lang="ru-RU" sz="7300" dirty="0" smtClean="0"/>
              <a:t>СЛИ И ОТР</a:t>
            </a:r>
            <a:r>
              <a:rPr lang="ru-RU" sz="7300" dirty="0" smtClean="0">
                <a:solidFill>
                  <a:srgbClr val="C00000"/>
                </a:solidFill>
              </a:rPr>
              <a:t>О</a:t>
            </a:r>
            <a:r>
              <a:rPr lang="ru-RU" sz="7300" dirty="0" smtClean="0"/>
              <a:t>СЛИ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858000" y="5105400"/>
            <a:ext cx="16764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457200" y="5105400"/>
            <a:ext cx="1600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3886200"/>
            <a:ext cx="4267200" cy="23622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ОТРАСЛИ – </a:t>
            </a:r>
            <a:r>
              <a:rPr lang="ru-RU" sz="3600" dirty="0" err="1" smtClean="0">
                <a:solidFill>
                  <a:srgbClr val="C00000"/>
                </a:solidFill>
              </a:rPr>
              <a:t>искл</a:t>
            </a:r>
            <a:r>
              <a:rPr lang="ru-RU" sz="3600" dirty="0" smtClean="0">
                <a:solidFill>
                  <a:srgbClr val="C00000"/>
                </a:solidFill>
              </a:rPr>
              <a:t>. ОТРОСЛИ – в корне пишется О перед «С»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Выберите неверное утверждение: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828800"/>
            <a:ext cx="85344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Нужно писать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поводок</a:t>
            </a:r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, так как приставки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па-</a:t>
            </a:r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 в русском языке  не существует.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581400"/>
            <a:ext cx="85344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Нужно писать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расцепить</a:t>
            </a:r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, так как после приставки стоит глухой согласный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3200" b="1" i="1" dirty="0" err="1" smtClean="0">
                <a:solidFill>
                  <a:prstClr val="black"/>
                </a:solidFill>
                <a:ea typeface="+mj-ea"/>
                <a:cs typeface="+mj-cs"/>
              </a:rPr>
              <a:t>ц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5334000"/>
            <a:ext cx="8534400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Нужно писать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сбросить</a:t>
            </a:r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, так как приставки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3200" b="1" i="1" dirty="0" err="1" smtClean="0">
                <a:solidFill>
                  <a:prstClr val="black"/>
                </a:solidFill>
                <a:ea typeface="+mj-ea"/>
                <a:cs typeface="+mj-cs"/>
              </a:rPr>
              <a:t>з</a:t>
            </a:r>
            <a:r>
              <a:rPr lang="ru-RU" sz="3200" b="1" i="1" dirty="0" smtClean="0">
                <a:solidFill>
                  <a:prstClr val="black"/>
                </a:solidFill>
                <a:ea typeface="+mj-ea"/>
                <a:cs typeface="+mj-cs"/>
              </a:rPr>
              <a:t>-</a:t>
            </a:r>
            <a:r>
              <a:rPr lang="ru-RU" sz="3200" i="1" dirty="0" smtClean="0">
                <a:solidFill>
                  <a:prstClr val="black"/>
                </a:solidFill>
                <a:ea typeface="+mj-ea"/>
                <a:cs typeface="+mj-cs"/>
              </a:rPr>
              <a:t> в русском языке не существует.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600200"/>
            <a:ext cx="7848600" cy="2971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Цветы,</a:t>
            </a:r>
            <a:r>
              <a:rPr lang="ru-RU" b="1" dirty="0" smtClean="0"/>
              <a:t>  </a:t>
            </a:r>
            <a:r>
              <a:rPr lang="ru-RU" b="1" i="1" dirty="0" smtClean="0"/>
              <a:t>любовь, деревня, праздность, поля! </a:t>
            </a:r>
            <a:br>
              <a:rPr lang="ru-RU" b="1" i="1" dirty="0" smtClean="0"/>
            </a:br>
            <a:r>
              <a:rPr lang="ru-RU" i="1" dirty="0" smtClean="0"/>
              <a:t>Я предан вам душой</a:t>
            </a:r>
            <a:r>
              <a:rPr lang="ru-RU" dirty="0" smtClean="0"/>
              <a:t> </a:t>
            </a:r>
            <a:r>
              <a:rPr lang="ru-RU" i="1" dirty="0" smtClean="0"/>
              <a:t> (А. Пушкин). </a:t>
            </a:r>
            <a:br>
              <a:rPr lang="ru-RU" i="1" dirty="0" smtClean="0"/>
            </a:br>
            <a:r>
              <a:rPr lang="ru-RU" i="1" dirty="0" smtClean="0"/>
              <a:t>Чем являются выделенные слова?</a:t>
            </a: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6781800" y="5105400"/>
            <a:ext cx="1676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33400" y="5029200"/>
            <a:ext cx="16764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800" y="4419600"/>
            <a:ext cx="3886200" cy="18288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Обращения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Найдите ошибку в предложении: Когда я кушаю, я говорю и слушаю. ( В книге К.И. Чуковского «Живой как жизнь» есть интересная информация о глаголе «кушать». При подлежащем Я глагол кушаю лучше не употреблять, т.к. это считается недостатком воспитания и говорит о нескромности человека.)</a:t>
            </a:r>
            <a:endParaRPr lang="ru-RU" sz="20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81000" y="16764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81000" y="30480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1000" y="44196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неПравильно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/>
          <a:lstStyle/>
          <a:p>
            <a:r>
              <a:rPr lang="ru-RU" dirty="0" err="1" smtClean="0"/>
              <a:t>Шкатова</a:t>
            </a:r>
            <a:r>
              <a:rPr lang="ru-RU" dirty="0" smtClean="0"/>
              <a:t> Л.А. Подумай и ответь. Занимательные задачи по русскому языку. Книга для учащихся. М.: Просвещение, 1989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Вы выиграли 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20 баллов!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066800" y="3657600"/>
            <a:ext cx="2590800" cy="2286000"/>
          </a:xfrm>
          <a:prstGeom prst="star5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Найдите лишнее среди 4 слов</a:t>
            </a:r>
            <a:endParaRPr lang="ru-RU" sz="48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2133600" y="4038600"/>
            <a:ext cx="4800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хныкать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2133600" y="1600200"/>
            <a:ext cx="4800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жаловаться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2133600" y="2819400"/>
            <a:ext cx="4800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сетовать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2133600" y="5257800"/>
            <a:ext cx="4800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роптать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Представим, что перед нами существительные  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4000" b="1" dirty="0" err="1" smtClean="0">
                <a:solidFill>
                  <a:prstClr val="black"/>
                </a:solidFill>
              </a:rPr>
              <a:t>рашок</a:t>
            </a:r>
            <a:r>
              <a:rPr lang="ru-RU" sz="4000" b="1" dirty="0" smtClean="0">
                <a:solidFill>
                  <a:prstClr val="black"/>
                </a:solidFill>
              </a:rPr>
              <a:t>, </a:t>
            </a:r>
            <a:r>
              <a:rPr lang="ru-RU" sz="4000" b="1" dirty="0" err="1" smtClean="0">
                <a:solidFill>
                  <a:prstClr val="black"/>
                </a:solidFill>
              </a:rPr>
              <a:t>дучек</a:t>
            </a:r>
            <a:r>
              <a:rPr lang="ru-RU" sz="4000" b="1" dirty="0" smtClean="0">
                <a:solidFill>
                  <a:prstClr val="black"/>
                </a:solidFill>
              </a:rPr>
              <a:t>, </a:t>
            </a:r>
            <a:r>
              <a:rPr lang="ru-RU" sz="4000" b="1" dirty="0" err="1" smtClean="0">
                <a:solidFill>
                  <a:prstClr val="black"/>
                </a:solidFill>
              </a:rPr>
              <a:t>гружок</a:t>
            </a:r>
            <a:r>
              <a:rPr lang="ru-RU" sz="4000" b="1" dirty="0" smtClean="0">
                <a:solidFill>
                  <a:prstClr val="black"/>
                </a:solidFill>
              </a:rPr>
              <a:t>, </a:t>
            </a:r>
            <a:r>
              <a:rPr lang="ru-RU" sz="4000" b="1" dirty="0" err="1" smtClean="0">
                <a:solidFill>
                  <a:prstClr val="black"/>
                </a:solidFill>
              </a:rPr>
              <a:t>лажек</a:t>
            </a:r>
            <a:r>
              <a:rPr lang="ru-RU" sz="3200" dirty="0" smtClean="0">
                <a:solidFill>
                  <a:prstClr val="black"/>
                </a:solidFill>
              </a:rPr>
              <a:t>, 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о которых мы знаем только, что они состоят из корня и суффикса.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 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Можно ли расставить ударения в этих придуманных словах? Как именно?</a:t>
            </a:r>
            <a:endParaRPr lang="ru-RU" sz="48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086600" y="52578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04800" y="5257800"/>
            <a:ext cx="1676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4648200"/>
            <a:ext cx="4343400" cy="1828800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После шипящих в суффиксах существительных под ударением пишется О,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без ударения Е.</a:t>
            </a:r>
            <a:endParaRPr lang="ru-RU" sz="105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«От аза до ижицы» - </a:t>
            </a:r>
            <a:br>
              <a:rPr lang="ru-RU" sz="4800" b="1" dirty="0" smtClean="0"/>
            </a:br>
            <a:r>
              <a:rPr lang="ru-RU" sz="4800" b="1" dirty="0" smtClean="0"/>
              <a:t>устаревший фразеологизм</a:t>
            </a:r>
            <a:br>
              <a:rPr lang="ru-RU" sz="4800" b="1" dirty="0" smtClean="0"/>
            </a:br>
            <a:r>
              <a:rPr lang="ru-RU" sz="4800" b="1" dirty="0" smtClean="0"/>
              <a:t> (до 1918 г., </a:t>
            </a:r>
            <a:br>
              <a:rPr lang="ru-RU" sz="4800" b="1" dirty="0" smtClean="0"/>
            </a:br>
            <a:r>
              <a:rPr lang="ru-RU" sz="4800" b="1" dirty="0" smtClean="0"/>
              <a:t>до реформы азбуки). </a:t>
            </a:r>
            <a:br>
              <a:rPr lang="ru-RU" sz="4800" b="1" dirty="0" smtClean="0"/>
            </a:br>
            <a:r>
              <a:rPr lang="ru-RU" sz="4800" b="1" dirty="0" smtClean="0"/>
              <a:t>Назовите его современный аналог. </a:t>
            </a:r>
            <a:endParaRPr lang="ru-RU" sz="7200" b="1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086600" y="51054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04800" y="5029200"/>
            <a:ext cx="1600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4600" y="4876800"/>
            <a:ext cx="3886200" cy="1521542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«От А до Я»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88423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Разыскивая  тайник,  он  обошёл  вдоль  и  поперёк  дорожки  парка,  заметив  заброшенную  часовню,  обошёл  её  вокруг  и, отыскав  между  кустами  жимолости  ход внутрь, остановился рядом.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Сколько предлогов в данном предложении?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04800" y="3962400"/>
            <a:ext cx="2819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276600" y="3962400"/>
            <a:ext cx="2819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248400" y="3962400"/>
            <a:ext cx="2590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04800" y="5257800"/>
            <a:ext cx="4267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724400" y="5257800"/>
            <a:ext cx="4114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Не меньше пяти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Если  набрать  на  компьютере  слово  </a:t>
            </a:r>
            <a:r>
              <a:rPr lang="ru-RU" sz="4000" b="1" dirty="0" smtClean="0">
                <a:solidFill>
                  <a:srgbClr val="C00000"/>
                </a:solidFill>
              </a:rPr>
              <a:t>надуться</a:t>
            </a:r>
            <a:r>
              <a:rPr lang="ru-RU" sz="4000" dirty="0" smtClean="0"/>
              <a:t>  без  мягкого  знака,  компьютер  укажет,  что  в  слове  есть  ошибка.  В  каком  из  этих  слов,  если  написать  их  без  мягкого знака, компьютер тоже отметит ошибку?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04800" y="4038600"/>
            <a:ext cx="2743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смеяться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04800" y="5410200"/>
            <a:ext cx="4267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хмуриться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648200" y="5410200"/>
            <a:ext cx="42672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улыбнуться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019800" y="4038600"/>
            <a:ext cx="2819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бояться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124200" y="4038600"/>
            <a:ext cx="2819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морщиться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Лепта вдовы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7620000" y="5334000"/>
            <a:ext cx="1219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943600" y="5334000"/>
            <a:ext cx="12954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609600"/>
            <a:ext cx="3048000" cy="4678204"/>
          </a:xfrm>
          <a:prstGeom prst="rect">
            <a:avLst/>
          </a:prstGeom>
          <a:solidFill>
            <a:schemeClr val="bg2">
              <a:lumMod val="90000"/>
              <a:alpha val="42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ru-RU" sz="2800" dirty="0" smtClean="0">
                <a:ea typeface="Times New Roman"/>
                <a:cs typeface="Times New Roman"/>
              </a:rPr>
              <a:t>Выражение пришло из евангельской притчи о бедной вдове, отдавшей в храм последние деньги – лепты. Лепта – мелкая медная монета у древних евреев.</a:t>
            </a:r>
            <a:r>
              <a:rPr lang="ru-RU" sz="5400" dirty="0" smtClean="0">
                <a:ea typeface="Times New Roman"/>
                <a:cs typeface="Times New Roman"/>
              </a:rPr>
              <a:t/>
            </a:r>
            <a:br>
              <a:rPr lang="ru-RU" sz="5400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58372" name="Picture 4" descr="http://childrensbible.at.ua/foto_bible/B4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799" y="228600"/>
            <a:ext cx="5225143" cy="640080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-381000"/>
            <a:ext cx="73152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</a:t>
            </a:r>
            <a:r>
              <a:rPr lang="ru-RU" sz="3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</a:t>
            </a:r>
            <a:r>
              <a:rPr lang="en-US" sz="3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]</a:t>
            </a:r>
            <a:endParaRPr lang="ru-RU" sz="3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6400800" y="4724400"/>
            <a:ext cx="1752600" cy="1295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914400" y="4648200"/>
            <a:ext cx="1752600" cy="1371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Это слово «окно».</a:t>
            </a:r>
            <a:r>
              <a:rPr lang="ru-RU" b="1" dirty="0" smtClean="0"/>
              <a:t> </a:t>
            </a:r>
            <a:r>
              <a:rPr lang="ru-RU" dirty="0" smtClean="0"/>
              <a:t>Оно образовано от слова </a:t>
            </a:r>
            <a:r>
              <a:rPr lang="ru-RU" b="1" dirty="0" smtClean="0"/>
              <a:t>«око».</a:t>
            </a:r>
            <a:r>
              <a:rPr lang="ru-RU" dirty="0" smtClean="0"/>
              <a:t> Буквальное его значение – глазок в стене. Сравните: дверной глазок.</a:t>
            </a:r>
          </a:p>
          <a:p>
            <a:r>
              <a:rPr lang="ru-RU" dirty="0" smtClean="0"/>
              <a:t>«Околица»</a:t>
            </a:r>
            <a:r>
              <a:rPr lang="ru-RU" b="1" dirty="0" smtClean="0"/>
              <a:t> </a:t>
            </a:r>
            <a:r>
              <a:rPr lang="ru-RU" dirty="0" smtClean="0"/>
              <a:t>образовано от слова «около», родственного древнерусскому слову </a:t>
            </a:r>
            <a:r>
              <a:rPr lang="ru-RU" b="1" dirty="0" smtClean="0"/>
              <a:t>коло-круг.</a:t>
            </a:r>
            <a:endParaRPr lang="ru-RU" dirty="0" smtClean="0"/>
          </a:p>
          <a:p>
            <a:r>
              <a:rPr lang="ru-RU" dirty="0" smtClean="0"/>
              <a:t>Глагол «окинуть» образован от слова «кинуть» с помощью приставки </a:t>
            </a:r>
            <a:r>
              <a:rPr lang="ru-RU" b="1" dirty="0" smtClean="0"/>
              <a:t>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Слово «океан» пришло в русский язык из греческого (греч. </a:t>
            </a:r>
            <a:r>
              <a:rPr lang="en-US" dirty="0" err="1" smtClean="0"/>
              <a:t>okeanos</a:t>
            </a:r>
            <a:r>
              <a:rPr lang="ru-RU" dirty="0" smtClean="0"/>
              <a:t> означает «всемирное море», «</a:t>
            </a:r>
            <a:r>
              <a:rPr lang="ru-RU" dirty="0" err="1" smtClean="0"/>
              <a:t>море</a:t>
            </a:r>
            <a:r>
              <a:rPr lang="ru-RU" dirty="0" smtClean="0"/>
              <a:t>, омывающее вселенную»).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7086600" y="5257800"/>
            <a:ext cx="16002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57200" y="5257800"/>
            <a:ext cx="16764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Вы выиграли </a:t>
            </a:r>
            <a:br>
              <a:rPr lang="ru-RU" sz="7200" dirty="0" smtClean="0">
                <a:solidFill>
                  <a:srgbClr val="C00000"/>
                </a:solidFill>
              </a:rPr>
            </a:br>
            <a:r>
              <a:rPr lang="ru-RU" sz="7200" dirty="0" smtClean="0">
                <a:solidFill>
                  <a:srgbClr val="C00000"/>
                </a:solidFill>
              </a:rPr>
              <a:t>30 баллов!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990600" y="3733800"/>
            <a:ext cx="2590800" cy="2286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Вы выиграли </a:t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6600" dirty="0" smtClean="0">
                <a:solidFill>
                  <a:srgbClr val="C00000"/>
                </a:solidFill>
              </a:rPr>
              <a:t>40 баллов!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38200" y="3429000"/>
            <a:ext cx="2590800" cy="2286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Вы проиграли </a:t>
            </a:r>
            <a:br>
              <a:rPr lang="ru-RU" sz="7200" dirty="0" smtClean="0">
                <a:solidFill>
                  <a:srgbClr val="C00000"/>
                </a:solidFill>
              </a:rPr>
            </a:br>
            <a:r>
              <a:rPr lang="ru-RU" sz="7200" dirty="0" smtClean="0">
                <a:solidFill>
                  <a:srgbClr val="C00000"/>
                </a:solidFill>
              </a:rPr>
              <a:t>10 баллов…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2819400" y="4724400"/>
            <a:ext cx="3276600" cy="1676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Вы проиграли </a:t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>20 баллов…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2971800" y="4191000"/>
            <a:ext cx="3276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Вы проиграли </a:t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6600" dirty="0" smtClean="0">
                <a:solidFill>
                  <a:srgbClr val="C00000"/>
                </a:solidFill>
              </a:rPr>
              <a:t>30 баллов…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2895600" y="4191000"/>
            <a:ext cx="3276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861</Words>
  <PresentationFormat>Экран (4:3)</PresentationFormat>
  <Paragraphs>170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Office Theme</vt:lpstr>
      <vt:lpstr>Слайд 1</vt:lpstr>
      <vt:lpstr>Слайд 2</vt:lpstr>
      <vt:lpstr>Слайд 3</vt:lpstr>
      <vt:lpstr>Вы выиграли  20 баллов!</vt:lpstr>
      <vt:lpstr>Вы выиграли  30 баллов!</vt:lpstr>
      <vt:lpstr>Вы выиграли  40 баллов!</vt:lpstr>
      <vt:lpstr>Вы проиграли  10 баллов…</vt:lpstr>
      <vt:lpstr>Вы проиграли  20 баллов…</vt:lpstr>
      <vt:lpstr>Вы проиграли  30 баллов…</vt:lpstr>
      <vt:lpstr>Вы проиграли  40 баллов…</vt:lpstr>
      <vt:lpstr>С какого звука не могут начинаться слова в русском языке? </vt:lpstr>
      <vt:lpstr>Каким фонетическим процессом объясняется произношение слов: [с’т’эп’], [здач’а], [кн’ишка]?  </vt:lpstr>
      <vt:lpstr>Слово атлас может быть прочитано как атлас и атлас.  Сколько слов у вас получится, если вы прочитаете:  квартал, гусеница, хлопок, компас, свекла, пироги?</vt:lpstr>
      <vt:lpstr>Сколько звуков [о] в данном предложении:  Звонят во все колокола?</vt:lpstr>
      <vt:lpstr>Эти пять слов оканчиваются одинаково. Какое слово по составу отличается от остальных?</vt:lpstr>
      <vt:lpstr>Сколько приставок в сумме содержат следующие слова?   Назовите все приставки.  Взобраться, вскочить,  вспомнить, самообслуживание, понавыдумывать. </vt:lpstr>
      <vt:lpstr>Нулевыми морфемами в русском языке могут быть</vt:lpstr>
      <vt:lpstr>Какой из этих  глаголов  относится к совершенному виду и при этом не содержит  приставки?</vt:lpstr>
      <vt:lpstr>На эти две группы делятся способы словообразования </vt:lpstr>
      <vt:lpstr> </vt:lpstr>
      <vt:lpstr>Образуйте прилагательные от слова чайка  (морская птица). </vt:lpstr>
      <vt:lpstr> Только одно из этих слов образовано от славянского слова око, имеющее значение «глаз». Какое?   </vt:lpstr>
      <vt:lpstr>Найдите лишнее среди 4 слов: жаловаться, сетовать, хныкать, роптать</vt:lpstr>
      <vt:lpstr>«от аза до ижицы» - устаревший фразеологизм (до 1918 г., до реформы азбуки). Назовите его современный аналог. («от а до я»)</vt:lpstr>
      <vt:lpstr>Назовите автора фразеологизмов:  С разбором выбирай друзей;  Беда, коль пироги начнет печи сапожник;  А сапоги тачать пирожник.  Ты виноват уж тем, что хочется мне кушать;  А Ларчик просто открывался;  У сильного всегда бессильный виноват;   </vt:lpstr>
      <vt:lpstr>Каков смысл библейского      выражения «внести свою       лепту»?  </vt:lpstr>
      <vt:lpstr>Представим, что перед нами существительные  рашок, дучек, гружок, лажек, о которых мы знаем только, что они состоят из корня и суффикса. Можно ли расставить ударения в этих придуманных словах? Почему?</vt:lpstr>
      <vt:lpstr>Эту часть речи В.И. Даль охарактеризовал следующим образом: «… - это часть речи,  </vt:lpstr>
      <vt:lpstr>Мы знаем только две  последние буквы слова: … ло.  К какой части речи может относиться это слово?   Сколько возможных вариантов частей речи? Приведите примеры.</vt:lpstr>
      <vt:lpstr>Назовите неизменяемые части речи. (Наречие, деепричастие, союз, частица, предлог)</vt:lpstr>
      <vt:lpstr>Каким членом предложения может быть глагол в инфинитиве?</vt:lpstr>
      <vt:lpstr> О каком знаке препинания идёт речь? Когда слова гремели и блистали Я в моде был, я был на пьедестале! Однако время новое настало –  Оно меня и свергло с пьедестала.  </vt:lpstr>
      <vt:lpstr>Составьте слово, выписывая в порядке следования первые буквы грамматической основы.  Московские магистрали освещены всю ночь. Лёнька быстро оглянулся и дёрнул девчонку за косичку. Лесная ежевика царапала руку.  </vt:lpstr>
      <vt:lpstr>Назовите не менее трех пословиц, представляющих собой односоставные предложения. Укажите их вид. </vt:lpstr>
      <vt:lpstr>Объясните разницу в написании двух слов: ОТРАСЛИ И ОТРОСЛИ </vt:lpstr>
      <vt:lpstr>Выберите неверное утверждение:    </vt:lpstr>
      <vt:lpstr>Цветы,  любовь, деревня, праздность, поля!  Я предан вам душой  (А. Пушкин).  Чем являются выделенные слова?</vt:lpstr>
      <vt:lpstr>Найдите ошибку в предложении: Когда я кушаю, я говорю и слушаю. ( В книге К.И. Чуковского «Живой как жизнь» есть интересная информация о глаголе «кушать». При подлежащем Я глагол кушаю лучше не употреблять, т.к. это считается недостатком воспитания и говорит о нескромности человека.)</vt:lpstr>
      <vt:lpstr>Слайд 39</vt:lpstr>
      <vt:lpstr>Найдите лишнее среди 4 слов</vt:lpstr>
      <vt:lpstr>Представим, что перед нами существительные   рашок, дучек, гружок, лажек,  о которых мы знаем только, что они состоят из корня и суффикса.   Можно ли расставить ударения в этих придуманных словах? Как именно?</vt:lpstr>
      <vt:lpstr>«От аза до ижицы» -  устаревший фразеологизм  (до 1918 г.,  до реформы азбуки).  Назовите его современный аналог. </vt:lpstr>
      <vt:lpstr>Разыскивая  тайник,  он  обошёл  вдоль  и  поперёк  дорожки  парка,  заметив  заброшенную  часовню,  обошёл  её  вокруг  и, отыскав  между  кустами  жимолости  ход внутрь, остановился рядом.   Сколько предлогов в данном предложении?   </vt:lpstr>
      <vt:lpstr> Если  набрать  на  компьютере  слово  надуться  без  мягкого  знака,  компьютер  укажет,  что  в  слове  есть  ошибка.  В  каком  из  этих  слов,  если  написать  их  без  мягкого знака, компьютер тоже отметит ошибку?  </vt:lpstr>
      <vt:lpstr>Лепта вдовы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«Семь чудес русского языка»</dc:title>
  <dc:creator>olgalubich</dc:creator>
  <cp:lastModifiedBy>Ольга Любич</cp:lastModifiedBy>
  <cp:revision>228</cp:revision>
  <dcterms:created xsi:type="dcterms:W3CDTF">2015-01-12T21:40:22Z</dcterms:created>
  <dcterms:modified xsi:type="dcterms:W3CDTF">2015-02-15T04:04:32Z</dcterms:modified>
</cp:coreProperties>
</file>