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5F0781B7-8D92-452D-B088-53A2A358786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0781B7-8D92-452D-B088-53A2A358786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0781B7-8D92-452D-B088-53A2A358786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5F0781B7-8D92-452D-B088-53A2A358786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5F0781B7-8D92-452D-B088-53A2A3587862}"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5F0781B7-8D92-452D-B088-53A2A358786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5F0781B7-8D92-452D-B088-53A2A3587862}"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0781B7-8D92-452D-B088-53A2A358786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0781B7-8D92-452D-B088-53A2A358786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0781B7-8D92-452D-B088-53A2A358786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FCC95C3-5C70-441B-B2B5-867E9D9FF5ED}"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5F0781B7-8D92-452D-B088-53A2A3587862}"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CC95C3-5C70-441B-B2B5-867E9D9FF5ED}" type="datetimeFigureOut">
              <a:rPr lang="ru-RU" smtClean="0"/>
              <a:pPr/>
              <a:t>11.02.2013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F0781B7-8D92-452D-B088-53A2A3587862}"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yandsearch?text=%D0%BC%D1%83%D1%81%D0%B0%20%D2%97%D3%99%D0%BB%D0%B8%D0%BB%20%D1%80%D3%99%D1%81%D0%B5%D0%BC%D0%BD%D3%99%D1%80%D0%B4%D3%99&amp;img_url=http://dilus1.rusedu.net/gallery/1541/previews/musa.JPG&amp;pos=0&amp;rpt=simag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yandex.ru/yandsearch?text=%D0%B8%D1%81%D1%82%D0%BE%D1%80%D0%B8%D1%87%D0%B5%D1%81%D0%BA%D0%B8%D0%B5%20%D0%BC%D0%B5%D1%81%D1%82%D0%B0%20%D0%B3%D0%BE%D1%80%D0%BE%D0%B4%20%D0%9C%D0%B5%D0%BD%D0%B7%D0%B5%D0%BB%D0%B8%D0%BD%D1%81%D0%BA%20&amp;img_url=http://www.menzelinsk.ru/images/album/170_max.jpg&amp;pos=18&amp;rpt=sima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yandex.ru/yandsearch?source=psearch&amp;img_url=http://www.b-port.com/mediafiles/items/2012/04/79253/2ccdc2053ba374f22c98f3af55ef91b6_L.jpg&amp;p=1&amp;text=%D1%84%D0%B0%D1%88%D0%B8%D1%81%D1%82%D1%81%D0%BA%D0%B8%D0%B5%20%D0%BA%D0%BE%D1%86%D0%BB%D0%B0%D0%B3%D0%B5%D1%80%D1%8F&amp;noreask=1&amp;pos=32&amp;lr=43&amp;rpt=sima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yandex.ru/yandsearch?text=%D0%BC%D1%83%D1%81%D0%B0%20%D0%B4%D0%96%D0%B0%D0%BB%D0%B8%D0%BB%20%D0%B2%20%D1%84%D0%B0%D1%88%D0%B8%D1%81%D1%82%D1%81%D0%BA%D0%B8%D1%85%20%D0%BA%D0%BE%D1%86%D0%BB%D0%B0%D0%B3%D0%B5%D1%80%D1%8F%D1%85&amp;img_url=http://www.multikulti.ru/images/img00000317.gif&amp;pos=0&amp;rpt=simag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yandex.ru/yandsearch?p=2&amp;text=%D1%81%D1%82%D0%B8%D1%85%D0%B0%20%D0%BC%D1%83%D1%81%D1%8B%20%D0%B4%D0%B6%D0%B0%D0%BB%D0%B8%D0%BB%D1%8F%20%D0%BD%D0%B0%20%D1%81%D1%82%D1%80%D0%B0%D0%BD%D0%B8%D1%86%D0%B0%D1%85%20%D0%B3%D0%B0%D0%B7%D0%B5%D1%82%D1%8B&amp;img_url=http://www.cbs-uz.ru/sites/default/files/imagepicker/3/thumbs/Mysa-3.jpg&amp;pos=75&amp;rpt=simag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yandex.ru/yandsearch?text=%D1%81%D1%82%D0%B8%D1%85%D0%B0%20%D0%BC%D1%83%D1%81%D1%8B%20%D0%B4%D0%B6%D0%B0%D0%BB%D0%B8%D0%BB%D1%8F%20%D0%BD%D0%B0%20%D1%81%D1%82%D1%80%D0%B0%D0%BD%D0%B8%D1%86%D0%B0%D1%85%20%D0%B3%D0%B0%D0%B7%D0%B5%D1%82%D1%8B&amp;img_url=http://www.lib.okno.ru/%C4%E6%E0%EB%E8%EB%FC_%EA%ED%E8%E3%E0.jpg&amp;pos=3&amp;rpt=sima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images.yandex.ru/yandsearch?p=4&amp;text=%D0%BF%D1%80%D0%B5%D0%B7%D0%B5%D0%BD%D1%82%D0%B0%D1%86%D0%B8%D1%8F%20%D1%80%D0%B8%D1%81%D1%83%D0%BD%D0%BA%D0%B8%20%D0%B4%D0%B5%D1%82%D0%B5%D0%B9%20%D0%BD%D0%B0%20%D1%81%D1%82%D0%B8%D1%85%D0%B8%20%D0%BC%D1%83%D1%81%D1%8B%20%D0%94%D0%B6%D0%B0%D0%BB%D0%B8%D0%BB%D1%8F&amp;img_url=http://img0.liveinternet.ru/images/attach/c/0/45/438/45438529_0_e886_b22e9e35_XL.jpg&amp;pos=136&amp;rpt=sima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images.yandex.ru/yandsearch?p=3&amp;text=%D0%BF%D1%80%D0%B5%D0%B7%D0%B5%D0%BD%D1%82%D0%B0%D1%86%D0%B8%D1%8F%20%D1%80%D0%B8%D1%81%D1%83%D0%BD%D0%BA%D0%B8%20%D0%B4%D0%B5%D1%82%D0%B5%D0%B9%20%D0%BD%D0%B0%20%D1%81%D1%82%D0%B8%D1%85%D0%B8%20%D0%BC%D1%83%D1%81%D1%8B%20%D0%94%D0%B6%D0%B0%D0%BB%D0%B8%D0%BB%D1%8F&amp;img_url=http://www.museum.ru/img.asp?54169&amp;pos=116&amp;rpt=simag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images.yandex.ru/yandsearch?text=%D0%BC%D1%83%D1%81%D0%B0%20%D2%97%D3%99%D0%BB%D0%B8%D0%BB%D0%BD%D0%B5%D2%A3%20%D1%82%D1%83%D0%B3%D0%B0%D0%BD%D0%BD%D0%B0%D1%80%D1%8B&amp;img_url=http://www.islam-portal.ru/upload/iblock/e43/galie1u.jpg&amp;pos=26&amp;rpt=simag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images.yandex.ru/yandsearch?source=wiz&amp;img_url=http://900igr.net/datai/muzyka/Musa-Dzhalil/0002-002-Rodilsja-Musa-Dzhalil-v-1906-godu-v-seme-Mustafy-syna-Gabdeldzhalila.jpg&amp;p=1&amp;text=%D0%BF%D1%80%D0%B5%D0%B7%D0%B5%D0%BD%D1%82%D0%B0%D1%86%D0%B8%D1%8F%20%D0%BD%D0%B0%20%D1%82%D0%B5%D0%BC%D1%83%20%D0%9C%D1%83%D1%81%D0%B0%20%D0%94%D0%B6%D0%B0%D0%BB%D0%B8%D0%BB%D1%8C%20%D1%80%D0%B8%D1%81%D1%83%D0%BD%D0%BA%D0%B8&amp;noreask=1&amp;pos=40&amp;lr=43&amp;rpt=sima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images.yandex.ru/yandsearch?text=%D0%BF%D1%80%D0%B5%D0%B7%D0%B5%D0%BD%D1%82%D0%B0%D1%86%D0%B8%D1%8F%20%D0%BD%D0%B0%20%D1%82%D0%B5%D0%BC%D1%83%20%D0%9C%D1%83%D1%81%D0%B0%20%D0%94%D0%B6%D0%B0%D0%BB%D0%B8%D0%BB%D1%8C%20%D0%BE%D0%BF%D0%B5%D1%80%D0%BD%D1%8B%D0%B9%20%D1%82%D0%B5%D0%B0%D1%82%D1%80&amp;img_url=http://www.trip-guide.ru/img/312/2219.jpg&amp;pos=13&amp;rpt=sim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yandex.ru/yandsearch?text=%D0%BF%D1%80%D0%B5%D0%B7%D0%B5%D0%BD%D1%82%D0%B0%D1%86%D0%B8%D1%8F%20%D0%BC%D1%83%D1%81%D0%B0%20%D0%B6%D1%8D%D0%BB%D0%B8%D0%BB&amp;img_url=http://h4.img.mediacache.rugion.ru/_i/afisha/events/large/98/89/9889858_1280816171.jpg&amp;pos=7&amp;rpt=sim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yandex.ru/yandsearch?p=3&amp;text=%D0%BF%D1%80%D0%B5%D0%B7%D0%B5%D0%BD%D1%82%D0%B0%D1%86%D0%B8%D1%8F%20%D0%BD%D0%B0%20%D1%82%D0%B5%D0%BC%D1%83%20%D0%BC%D1%83%D1%81%D0%B0%20%D0%B4%D0%B6%D0%B0%D0%BB%D0%B8%D0%BB%D1%8C&amp;img_url=http://900igr.net/datai/literatura/Dzhalil/0006-003-Selo-Mustafino-gde-rodilsja-Musa-Dzhalil.jpg&amp;pos=95&amp;rpt=sima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yandex.ru/yandsearch?p=2&amp;text=%D0%BF%D1%80%D0%B5%D0%B7%D0%B5%D0%BD%D1%82%D0%B0%D1%86%D0%B8%D1%8F%20%D0%BD%D0%B0%20%D1%82%D0%B5%D0%BC%D1%83%20%D0%BC%D1%83%D1%81%D0%B0%20%D0%B4%D0%B6%D0%B0%D0%BB%D0%B8%D0%BB%D1%8C&amp;img_url=http://900igr.net/datas/literatura/Musa-Dzhalil/0005-005-JA-kljanus-Slezoj-materinskoj-gorjuchej-Strastnoj-ljubovju-k-Otchizne.jpg&amp;pos=83&amp;rpt=sim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yandex.ru/yandsearch?text=%D1%85%D1%83%D1%81%D0%B0%D0%B8%D0%BD%D0%B8%D1%8F%20%D0%BC%D0%B5%D0%B4%D1%80%D0%B5%D1%81%D0%B5&amp;img_url=http://www.bezformata.ru/content/Images/000/002/930/image2930998.jpg&amp;pos=0&amp;rpt=simage"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yandex.ru/yandsearch?text=%D1%84%D0%BE%D1%82%D0%BE%20%D0%BC%D1%83%D0%B7%D0%B5%D0%B9%20%D0%BA%D0%B2%D0%B0%D1%80%D1%82%D0%B8%D1%80%D0%B0%20%D0%BC%D1%83%D1%81%D1%8B%20%D0%94%D0%B6%D0%B0%D0%BB%D0%B8%D0%BB%D1%8F&amp;img_url=http://www.museum.ru/img.asp?10061&amp;pos=6&amp;rpt=simage"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images.yandex.ru/yandsearch?p=2&amp;text=%D0%BF%D0%B5%D1%80%D0%B2%D1%8B%D0%B9%20%D1%81%D0%B1%D0%BE%D1%80%D0%BD%D0%B8%D0%BA%20%D0%9C%D1%83%D1%81%D1%8B%20%D0%94%D0%B6%D0%B0%D0%BB%D0%B8%D0%BB%D1%8F&amp;img_url=http://img-fotki.yandex.ru/get/4519/78715918.13/0_7a3a6_bf2900a6_XL&amp;pos=82&amp;rpt=simag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images.yandex.ru/yandsearch?text=%D0%9C%D1%83%D1%81%D0%B0%20%D2%96%D3%99%D0%BB%D0%B8%D0%BB%D0%BD%D0%B5%D2%A3%20%20%20%20%D1%84%D0%BE%D1%82%D0%BE%D1%81%D1%8B&amp;img_url=http://www.stoletie.ru/upload/iblock/721/uch.jpg&amp;pos=23&amp;rpt=sim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yandex.ru/yandsearch?text=%D0%BC%D0%BE%D1%81%D0%BA%D0%BE%D0%B2%D1%81%D0%BA%D0%B8%D0%B9%20%D1%83%D0%BD%D0%B8%D0%B2%D0%B5%D1%80%D1%81%D0%B8%D1%82%D0%B5%D1%82&amp;img_url=http://www.moscowvision.ru/img/sk299.jpg&amp;pos=7&amp;rpt=simag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914400" y="188640"/>
            <a:ext cx="8229600" cy="1143000"/>
          </a:xfrm>
        </p:spPr>
        <p:txBody>
          <a:bodyPr>
            <a:normAutofit fontScale="90000"/>
          </a:bodyPr>
          <a:lstStyle/>
          <a:p>
            <a:pPr algn="ctr">
              <a:defRPr/>
            </a:pPr>
            <a:r>
              <a:rPr lang="ru-RU" sz="2400" b="1" dirty="0" smtClean="0"/>
              <a:t/>
            </a:r>
            <a:br>
              <a:rPr lang="ru-RU" sz="2400" b="1" dirty="0" smtClean="0"/>
            </a:br>
            <a:r>
              <a:rPr lang="ru-RU" sz="4000" b="1" dirty="0" err="1" smtClean="0">
                <a:solidFill>
                  <a:srgbClr val="C00000"/>
                </a:solidFill>
              </a:rPr>
              <a:t>Җыр өйрәтте </a:t>
            </a:r>
            <a:r>
              <a:rPr lang="ru-RU" sz="4000" b="1" dirty="0" smtClean="0">
                <a:solidFill>
                  <a:srgbClr val="C00000"/>
                </a:solidFill>
              </a:rPr>
              <a:t>мине </a:t>
            </a:r>
            <a:r>
              <a:rPr lang="ru-RU" sz="4000" b="1" dirty="0" err="1" smtClean="0">
                <a:solidFill>
                  <a:srgbClr val="C00000"/>
                </a:solidFill>
              </a:rPr>
              <a:t>хөр яшәргә</a:t>
            </a:r>
            <a:r>
              <a:rPr lang="ru-RU" sz="4000" b="1" dirty="0" smtClean="0">
                <a:solidFill>
                  <a:srgbClr val="C00000"/>
                </a:solidFill>
              </a:rPr>
              <a:t>…</a:t>
            </a: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tt-RU"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(М. Җәлилнең </a:t>
            </a:r>
            <a:r>
              <a:rPr lang="tt-RU"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107 еллыгына</a:t>
            </a:r>
            <a:br>
              <a:rPr lang="tt-RU"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br>
            <a:r>
              <a:rPr lang="tt-RU"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a:t>
            </a:r>
            <a:r>
              <a:rPr lang="tt-RU"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багышланган  уен – тамаша)</a:t>
            </a:r>
            <a:r>
              <a:rPr lang="tt-RU" sz="3100"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a:r>
            <a:br>
              <a:rPr lang="tt-RU" sz="3100" b="1" i="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b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ru-RU" sz="2400" b="1" dirty="0" smtClean="0"/>
          </a:p>
        </p:txBody>
      </p:sp>
      <p:graphicFrame>
        <p:nvGraphicFramePr>
          <p:cNvPr id="14" name="Таблица 13"/>
          <p:cNvGraphicFramePr>
            <a:graphicFrameLocks noGrp="1"/>
          </p:cNvGraphicFramePr>
          <p:nvPr/>
        </p:nvGraphicFramePr>
        <p:xfrm>
          <a:off x="323528" y="1700808"/>
          <a:ext cx="8136904" cy="5212080"/>
        </p:xfrm>
        <a:graphic>
          <a:graphicData uri="http://schemas.openxmlformats.org/drawingml/2006/table">
            <a:tbl>
              <a:tblPr firstRow="1" bandRow="1">
                <a:tableStyleId>{5C22544A-7EE6-4342-B048-85BDC9FD1C3A}</a:tableStyleId>
              </a:tblPr>
              <a:tblGrid>
                <a:gridCol w="4068452"/>
                <a:gridCol w="4068452"/>
              </a:tblGrid>
              <a:tr h="4608512">
                <a:tc>
                  <a:txBody>
                    <a:bodyPr/>
                    <a:lstStyle/>
                    <a:p>
                      <a:endParaRPr lang="ru-RU" dirty="0">
                        <a:solidFill>
                          <a:srgbClr val="C00000"/>
                        </a:solidFill>
                      </a:endParaRPr>
                    </a:p>
                  </a:txBody>
                  <a:tcPr/>
                </a:tc>
                <a:tc>
                  <a:txBody>
                    <a:bodyPr/>
                    <a:lstStyle/>
                    <a:p>
                      <a:pPr algn="just"/>
                      <a:r>
                        <a:rPr lang="tt-RU" sz="2400" b="1" i="1" kern="1200" dirty="0" smtClean="0">
                          <a:solidFill>
                            <a:srgbClr val="C00000"/>
                          </a:solidFill>
                          <a:latin typeface="+mn-lt"/>
                          <a:ea typeface="+mn-ea"/>
                          <a:cs typeface="Aharoni" pitchFamily="2" charset="-79"/>
                        </a:rPr>
                        <a:t>           </a:t>
                      </a:r>
                      <a:r>
                        <a:rPr lang="tt-RU" sz="2800" b="1" i="1" kern="1200" dirty="0" smtClean="0">
                          <a:solidFill>
                            <a:srgbClr val="C00000"/>
                          </a:solidFill>
                          <a:latin typeface="+mn-lt"/>
                          <a:ea typeface="+mn-ea"/>
                          <a:cs typeface="Aharoni" pitchFamily="2" charset="-79"/>
                        </a:rPr>
                        <a:t>  Дөнья әдәбияты тарихында иҗатлары белән исемнәрен мәңгелек данга күмгән күп шагыйрьләр бар. Ләкин, шагыйрь һәм герой Муса Җәлил кебек, әсәрләре белән генә түгел, бәлки үлеме белән дә исемен мәңгеләштергән    шагыйрьләр аз. </a:t>
                      </a:r>
                      <a:endParaRPr lang="ru-RU" sz="2800" i="1" dirty="0">
                        <a:solidFill>
                          <a:srgbClr val="C00000"/>
                        </a:solidFill>
                        <a:cs typeface="Aharoni" pitchFamily="2" charset="-79"/>
                      </a:endParaRPr>
                    </a:p>
                  </a:txBody>
                  <a:tcPr/>
                </a:tc>
              </a:tr>
            </a:tbl>
          </a:graphicData>
        </a:graphic>
      </p:graphicFrame>
      <p:pic>
        <p:nvPicPr>
          <p:cNvPr id="15" name="Рисунок 14" descr="http://im3-tub-ru.yandex.net/i?id=430388596-21-72&amp;n=21">
            <a:hlinkClick r:id="rId2" tgtFrame="&quot;_blank&quot;"/>
          </p:cNvPr>
          <p:cNvPicPr/>
          <p:nvPr/>
        </p:nvPicPr>
        <p:blipFill>
          <a:blip r:embed="rId3" cstate="print"/>
          <a:srcRect/>
          <a:stretch>
            <a:fillRect/>
          </a:stretch>
        </p:blipFill>
        <p:spPr bwMode="auto">
          <a:xfrm>
            <a:off x="683568" y="1988840"/>
            <a:ext cx="2592288" cy="374441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tt-RU" dirty="0" smtClean="0"/>
          </a:p>
          <a:p>
            <a:pPr>
              <a:buNone/>
            </a:pPr>
            <a:r>
              <a:rPr lang="tt-RU" sz="4800" dirty="0" smtClean="0">
                <a:solidFill>
                  <a:srgbClr val="FF0000"/>
                </a:solidFill>
                <a:cs typeface="Aharoni" pitchFamily="2" charset="-79"/>
              </a:rPr>
              <a:t>А) Казан </a:t>
            </a:r>
          </a:p>
          <a:p>
            <a:pPr>
              <a:buNone/>
            </a:pPr>
            <a:r>
              <a:rPr lang="tt-RU" sz="4800" dirty="0" smtClean="0">
                <a:solidFill>
                  <a:srgbClr val="FF0000"/>
                </a:solidFill>
                <a:cs typeface="Aharoni" pitchFamily="2" charset="-79"/>
              </a:rPr>
              <a:t>Ә) Минзәлә</a:t>
            </a:r>
          </a:p>
          <a:p>
            <a:pPr>
              <a:buNone/>
            </a:pPr>
            <a:r>
              <a:rPr lang="tt-RU" sz="4800" dirty="0" smtClean="0">
                <a:solidFill>
                  <a:srgbClr val="FF0000"/>
                </a:solidFill>
                <a:cs typeface="Aharoni" pitchFamily="2" charset="-79"/>
              </a:rPr>
              <a:t>Б) Мәскәү</a:t>
            </a:r>
          </a:p>
          <a:p>
            <a:pPr>
              <a:buNone/>
            </a:pPr>
            <a:endParaRPr lang="tt-RU" dirty="0" smtClean="0">
              <a:solidFill>
                <a:srgbClr val="FF0000"/>
              </a:solidFill>
              <a:cs typeface="Aharoni" pitchFamily="2" charset="-79"/>
            </a:endParaRPr>
          </a:p>
          <a:p>
            <a:pPr>
              <a:buNone/>
            </a:pPr>
            <a:endParaRPr lang="ru-RU" dirty="0"/>
          </a:p>
        </p:txBody>
      </p:sp>
      <p:sp>
        <p:nvSpPr>
          <p:cNvPr id="4" name="Заголовок 1"/>
          <p:cNvSpPr>
            <a:spLocks noGrp="1"/>
          </p:cNvSpPr>
          <p:nvPr>
            <p:ph type="title"/>
          </p:nvPr>
        </p:nvSpPr>
        <p:spPr/>
        <p:txBody>
          <a:bodyPr>
            <a:normAutofit fontScale="90000"/>
          </a:bodyPr>
          <a:lstStyle/>
          <a:p>
            <a:pPr algn="ctr"/>
            <a:r>
              <a:rPr lang="ru-RU" i="1" dirty="0" smtClean="0">
                <a:solidFill>
                  <a:srgbClr val="C00000"/>
                </a:solidFill>
              </a:rPr>
              <a:t/>
            </a:r>
            <a:br>
              <a:rPr lang="ru-RU" i="1" dirty="0" smtClean="0">
                <a:solidFill>
                  <a:srgbClr val="C00000"/>
                </a:solidFill>
              </a:rPr>
            </a:br>
            <a:r>
              <a:rPr lang="ru-RU" i="1" dirty="0" smtClean="0">
                <a:solidFill>
                  <a:srgbClr val="C00000"/>
                </a:solidFill>
              </a:rPr>
              <a:t>7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smtClean="0">
                <a:solidFill>
                  <a:srgbClr val="C00000"/>
                </a:solidFill>
              </a:rPr>
              <a:t>1941 </a:t>
            </a:r>
            <a:r>
              <a:rPr lang="ru-RU" b="1" dirty="0" err="1" smtClean="0">
                <a:solidFill>
                  <a:srgbClr val="C00000"/>
                </a:solidFill>
              </a:rPr>
              <a:t>нче</a:t>
            </a:r>
            <a:r>
              <a:rPr lang="ru-RU" b="1" dirty="0" smtClean="0">
                <a:solidFill>
                  <a:srgbClr val="C00000"/>
                </a:solidFill>
              </a:rPr>
              <a:t> </a:t>
            </a:r>
            <a:r>
              <a:rPr lang="ru-RU" b="1" dirty="0" err="1" smtClean="0">
                <a:solidFill>
                  <a:srgbClr val="C00000"/>
                </a:solidFill>
              </a:rPr>
              <a:t>елда</a:t>
            </a:r>
            <a:r>
              <a:rPr lang="ru-RU" b="1" dirty="0" smtClean="0">
                <a:solidFill>
                  <a:srgbClr val="C00000"/>
                </a:solidFill>
              </a:rPr>
              <a:t> </a:t>
            </a: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политҗитәкчеләр курсында</a:t>
            </a:r>
            <a:r>
              <a:rPr lang="ru-RU" b="1" dirty="0" smtClean="0">
                <a:solidFill>
                  <a:srgbClr val="C00000"/>
                </a:solidFill>
              </a:rPr>
              <a:t> </a:t>
            </a:r>
            <a:r>
              <a:rPr lang="ru-RU" b="1" dirty="0" err="1" smtClean="0">
                <a:solidFill>
                  <a:srgbClr val="C00000"/>
                </a:solidFill>
              </a:rPr>
              <a:t>укыган</a:t>
            </a:r>
            <a:r>
              <a:rPr lang="ru-RU" b="1" dirty="0" smtClean="0">
                <a:solidFill>
                  <a:srgbClr val="C00000"/>
                </a:solidFill>
              </a:rPr>
              <a:t> </a:t>
            </a:r>
            <a:r>
              <a:rPr lang="ru-RU" b="1" dirty="0" err="1" smtClean="0">
                <a:solidFill>
                  <a:srgbClr val="C00000"/>
                </a:solidFill>
              </a:rPr>
              <a:t>шәһәр </a:t>
            </a:r>
            <a:r>
              <a:rPr lang="ru-RU" b="1" dirty="0" smtClean="0">
                <a:solidFill>
                  <a:srgbClr val="C00000"/>
                </a:solidFill>
              </a:rPr>
              <a:t>- </a:t>
            </a:r>
            <a:endParaRPr lang="ru-RU" dirty="0"/>
          </a:p>
        </p:txBody>
      </p:sp>
      <p:pic>
        <p:nvPicPr>
          <p:cNvPr id="6" name="Рисунок 5" descr="http://im7-tub-ru.yandex.net/i?id=108897126-71-72&amp;n=21">
            <a:hlinkClick r:id="rId2" tgtFrame="&quot;_blank&quot;"/>
          </p:cNvPr>
          <p:cNvPicPr/>
          <p:nvPr/>
        </p:nvPicPr>
        <p:blipFill>
          <a:blip r:embed="rId3" cstate="print"/>
          <a:srcRect/>
          <a:stretch>
            <a:fillRect/>
          </a:stretch>
        </p:blipFill>
        <p:spPr bwMode="auto">
          <a:xfrm>
            <a:off x="4499992" y="2708920"/>
            <a:ext cx="3816424" cy="352839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686800" cy="838200"/>
          </a:xfrm>
        </p:spPr>
        <p:txBody>
          <a:bodyPr>
            <a:normAutofit fontScale="90000"/>
          </a:bodyPr>
          <a:lstStyle/>
          <a:p>
            <a:pPr algn="ctr"/>
            <a:r>
              <a:rPr lang="ru-RU" i="1" dirty="0" smtClean="0">
                <a:solidFill>
                  <a:srgbClr val="C00000"/>
                </a:solidFill>
              </a:rPr>
              <a:t>8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кулга</a:t>
            </a:r>
            <a:r>
              <a:rPr lang="ru-RU" b="1" dirty="0" smtClean="0">
                <a:solidFill>
                  <a:srgbClr val="C00000"/>
                </a:solidFill>
              </a:rPr>
              <a:t> </a:t>
            </a:r>
            <a:r>
              <a:rPr lang="ru-RU" b="1" dirty="0" err="1" smtClean="0">
                <a:solidFill>
                  <a:srgbClr val="C00000"/>
                </a:solidFill>
              </a:rPr>
              <a:t>алынган</a:t>
            </a:r>
            <a:r>
              <a:rPr lang="ru-RU" b="1" dirty="0" smtClean="0">
                <a:solidFill>
                  <a:srgbClr val="C00000"/>
                </a:solidFill>
              </a:rPr>
              <a:t> ел - </a:t>
            </a:r>
            <a:endParaRPr lang="ru-RU" dirty="0"/>
          </a:p>
        </p:txBody>
      </p:sp>
      <p:sp>
        <p:nvSpPr>
          <p:cNvPr id="3" name="Содержимое 2"/>
          <p:cNvSpPr>
            <a:spLocks noGrp="1"/>
          </p:cNvSpPr>
          <p:nvPr>
            <p:ph idx="1"/>
          </p:nvPr>
        </p:nvSpPr>
        <p:spPr/>
        <p:txBody>
          <a:bodyPr/>
          <a:lstStyle/>
          <a:p>
            <a:pPr>
              <a:buNone/>
            </a:pPr>
            <a:r>
              <a:rPr lang="tt-RU" sz="4000" dirty="0" smtClean="0">
                <a:solidFill>
                  <a:srgbClr val="FF0000"/>
                </a:solidFill>
                <a:cs typeface="Aharoni" pitchFamily="2" charset="-79"/>
              </a:rPr>
              <a:t>А) 1941 нче елның ахыры </a:t>
            </a:r>
          </a:p>
          <a:p>
            <a:pPr>
              <a:buNone/>
            </a:pPr>
            <a:r>
              <a:rPr lang="tt-RU" sz="4000" dirty="0" smtClean="0">
                <a:solidFill>
                  <a:srgbClr val="FF0000"/>
                </a:solidFill>
                <a:cs typeface="Aharoni" pitchFamily="2" charset="-79"/>
              </a:rPr>
              <a:t>Ә) </a:t>
            </a:r>
            <a:r>
              <a:rPr lang="tt-RU" sz="4000" dirty="0" smtClean="0">
                <a:solidFill>
                  <a:srgbClr val="FF0000"/>
                </a:solidFill>
                <a:cs typeface="Aharoni" pitchFamily="2" charset="-79"/>
              </a:rPr>
              <a:t>1942 </a:t>
            </a:r>
            <a:r>
              <a:rPr lang="tt-RU" sz="4000" dirty="0" smtClean="0">
                <a:solidFill>
                  <a:srgbClr val="FF0000"/>
                </a:solidFill>
                <a:cs typeface="Aharoni" pitchFamily="2" charset="-79"/>
              </a:rPr>
              <a:t>нче </a:t>
            </a:r>
            <a:r>
              <a:rPr lang="tt-RU" sz="4000" dirty="0" smtClean="0">
                <a:solidFill>
                  <a:srgbClr val="FF0000"/>
                </a:solidFill>
                <a:cs typeface="Aharoni" pitchFamily="2" charset="-79"/>
              </a:rPr>
              <a:t>елның башы</a:t>
            </a:r>
            <a:endParaRPr lang="tt-RU" sz="4000" dirty="0" smtClean="0">
              <a:solidFill>
                <a:srgbClr val="FF0000"/>
              </a:solidFill>
              <a:cs typeface="Aharoni" pitchFamily="2" charset="-79"/>
            </a:endParaRPr>
          </a:p>
          <a:p>
            <a:pPr>
              <a:buNone/>
            </a:pPr>
            <a:r>
              <a:rPr lang="tt-RU" sz="4000" dirty="0" smtClean="0">
                <a:solidFill>
                  <a:srgbClr val="FF0000"/>
                </a:solidFill>
                <a:cs typeface="Aharoni" pitchFamily="2" charset="-79"/>
              </a:rPr>
              <a:t>Б) 1942 нче елның ахыры </a:t>
            </a:r>
          </a:p>
          <a:p>
            <a:pPr>
              <a:buNone/>
            </a:pPr>
            <a:endParaRPr lang="tt-RU" dirty="0" smtClean="0">
              <a:solidFill>
                <a:srgbClr val="FF0000"/>
              </a:solidFill>
              <a:cs typeface="Aharoni" pitchFamily="2" charset="-79"/>
            </a:endParaRPr>
          </a:p>
          <a:p>
            <a:pPr>
              <a:buNone/>
            </a:pPr>
            <a:endParaRPr lang="ru-RU" dirty="0"/>
          </a:p>
        </p:txBody>
      </p:sp>
      <p:pic>
        <p:nvPicPr>
          <p:cNvPr id="4" name="Рисунок 3" descr="http://im7-tub-ru.yandex.net/i?id=206168458-51-72&amp;n=21">
            <a:hlinkClick r:id="rId2" tgtFrame="&quot;_blank&quot;"/>
          </p:cNvPr>
          <p:cNvPicPr/>
          <p:nvPr/>
        </p:nvPicPr>
        <p:blipFill>
          <a:blip r:embed="rId3" cstate="print"/>
          <a:srcRect/>
          <a:stretch>
            <a:fillRect/>
          </a:stretch>
        </p:blipFill>
        <p:spPr bwMode="auto">
          <a:xfrm>
            <a:off x="6084168" y="3501008"/>
            <a:ext cx="2592288" cy="230425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9 </a:t>
            </a:r>
            <a:r>
              <a:rPr lang="ru-RU" i="1" dirty="0" err="1" smtClean="0">
                <a:solidFill>
                  <a:srgbClr val="C00000"/>
                </a:solidFill>
              </a:rPr>
              <a:t>нчы</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Җәлилнең тоткынлыктан</a:t>
            </a:r>
            <a:r>
              <a:rPr lang="ru-RU" b="1" dirty="0" smtClean="0">
                <a:solidFill>
                  <a:srgbClr val="C00000"/>
                </a:solidFill>
              </a:rPr>
              <a:t> </a:t>
            </a:r>
            <a:r>
              <a:rPr lang="ru-RU" b="1" dirty="0" err="1" smtClean="0">
                <a:solidFill>
                  <a:srgbClr val="C00000"/>
                </a:solidFill>
              </a:rPr>
              <a:t>ничә китабы</a:t>
            </a:r>
            <a:r>
              <a:rPr lang="ru-RU" b="1" dirty="0" smtClean="0">
                <a:solidFill>
                  <a:srgbClr val="C00000"/>
                </a:solidFill>
              </a:rPr>
              <a:t> </a:t>
            </a:r>
            <a:r>
              <a:rPr lang="ru-RU" b="1" dirty="0" err="1" smtClean="0">
                <a:solidFill>
                  <a:srgbClr val="C00000"/>
                </a:solidFill>
              </a:rPr>
              <a:t>кайта</a:t>
            </a:r>
            <a:r>
              <a:rPr lang="ru-RU" b="1" dirty="0" smtClean="0">
                <a:solidFill>
                  <a:srgbClr val="C00000"/>
                </a:solidFill>
              </a:rPr>
              <a:t>?</a:t>
            </a:r>
            <a:endParaRPr lang="ru-RU" dirty="0"/>
          </a:p>
        </p:txBody>
      </p:sp>
      <p:sp>
        <p:nvSpPr>
          <p:cNvPr id="3" name="Содержимое 2"/>
          <p:cNvSpPr>
            <a:spLocks noGrp="1"/>
          </p:cNvSpPr>
          <p:nvPr>
            <p:ph idx="1"/>
          </p:nvPr>
        </p:nvSpPr>
        <p:spPr/>
        <p:txBody>
          <a:bodyPr/>
          <a:lstStyle/>
          <a:p>
            <a:pPr>
              <a:buNone/>
            </a:pPr>
            <a:endParaRPr lang="tt-RU" dirty="0" smtClean="0"/>
          </a:p>
          <a:p>
            <a:pPr>
              <a:buNone/>
            </a:pPr>
            <a:r>
              <a:rPr lang="tt-RU" sz="4800" dirty="0" smtClean="0">
                <a:solidFill>
                  <a:srgbClr val="FF0000"/>
                </a:solidFill>
                <a:cs typeface="Aharoni" pitchFamily="2" charset="-79"/>
              </a:rPr>
              <a:t>А) бер</a:t>
            </a:r>
          </a:p>
          <a:p>
            <a:pPr>
              <a:buNone/>
            </a:pPr>
            <a:r>
              <a:rPr lang="tt-RU" sz="4800" dirty="0" smtClean="0">
                <a:solidFill>
                  <a:srgbClr val="FF0000"/>
                </a:solidFill>
                <a:cs typeface="Aharoni" pitchFamily="2" charset="-79"/>
              </a:rPr>
              <a:t>Ә) ике</a:t>
            </a:r>
          </a:p>
          <a:p>
            <a:pPr>
              <a:buNone/>
            </a:pPr>
            <a:r>
              <a:rPr lang="tt-RU" sz="4800" dirty="0" smtClean="0">
                <a:solidFill>
                  <a:srgbClr val="FF0000"/>
                </a:solidFill>
                <a:cs typeface="Aharoni" pitchFamily="2" charset="-79"/>
              </a:rPr>
              <a:t>Б) өч</a:t>
            </a:r>
          </a:p>
          <a:p>
            <a:pPr>
              <a:buNone/>
            </a:pPr>
            <a:endParaRPr lang="ru-RU" dirty="0"/>
          </a:p>
        </p:txBody>
      </p:sp>
      <p:pic>
        <p:nvPicPr>
          <p:cNvPr id="5" name="Рисунок 4" descr="http://im2-tub-ru.yandex.net/i?id=383311429-46-72&amp;n=21">
            <a:hlinkClick r:id="rId2" tgtFrame="&quot;_blank&quot;"/>
          </p:cNvPr>
          <p:cNvPicPr/>
          <p:nvPr/>
        </p:nvPicPr>
        <p:blipFill>
          <a:blip r:embed="rId3" cstate="print"/>
          <a:srcRect/>
          <a:stretch>
            <a:fillRect/>
          </a:stretch>
        </p:blipFill>
        <p:spPr bwMode="auto">
          <a:xfrm>
            <a:off x="4788024" y="2852936"/>
            <a:ext cx="3841775" cy="301863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528" y="548680"/>
            <a:ext cx="8686800" cy="838200"/>
          </a:xfrm>
        </p:spPr>
        <p:txBody>
          <a:bodyPr>
            <a:normAutofit fontScale="90000"/>
          </a:bodyPr>
          <a:lstStyle/>
          <a:p>
            <a:pPr algn="ctr"/>
            <a:r>
              <a:rPr lang="ru-RU" i="1" dirty="0" smtClean="0">
                <a:solidFill>
                  <a:srgbClr val="C00000"/>
                </a:solidFill>
              </a:rPr>
              <a:t>10 </a:t>
            </a:r>
            <a:r>
              <a:rPr lang="ru-RU" i="1" dirty="0" err="1" smtClean="0">
                <a:solidFill>
                  <a:srgbClr val="C00000"/>
                </a:solidFill>
              </a:rPr>
              <a:t>нчы</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Сугыштан</a:t>
            </a:r>
            <a:r>
              <a:rPr lang="ru-RU" b="1" dirty="0" smtClean="0">
                <a:solidFill>
                  <a:srgbClr val="C00000"/>
                </a:solidFill>
              </a:rPr>
              <a:t> </a:t>
            </a:r>
            <a:r>
              <a:rPr lang="ru-RU" b="1" dirty="0" err="1" smtClean="0">
                <a:solidFill>
                  <a:srgbClr val="C00000"/>
                </a:solidFill>
              </a:rPr>
              <a:t>соң Муса</a:t>
            </a:r>
            <a:r>
              <a:rPr lang="ru-RU" b="1" dirty="0" smtClean="0">
                <a:solidFill>
                  <a:srgbClr val="C00000"/>
                </a:solidFill>
              </a:rPr>
              <a:t> </a:t>
            </a:r>
            <a:r>
              <a:rPr lang="ru-RU" b="1" dirty="0" err="1" smtClean="0">
                <a:solidFill>
                  <a:srgbClr val="C00000"/>
                </a:solidFill>
              </a:rPr>
              <a:t>Җәлилнең шигырьләре беренче</a:t>
            </a:r>
            <a:r>
              <a:rPr lang="ru-RU" b="1" dirty="0" smtClean="0">
                <a:solidFill>
                  <a:srgbClr val="C00000"/>
                </a:solidFill>
              </a:rPr>
              <a:t> </a:t>
            </a:r>
            <a:r>
              <a:rPr lang="ru-RU" b="1" dirty="0" err="1" smtClean="0">
                <a:solidFill>
                  <a:srgbClr val="C00000"/>
                </a:solidFill>
              </a:rPr>
              <a:t>тапкыр</a:t>
            </a:r>
            <a:r>
              <a:rPr lang="ru-RU" b="1" dirty="0" smtClean="0">
                <a:solidFill>
                  <a:srgbClr val="C00000"/>
                </a:solidFill>
              </a:rPr>
              <a:t> </a:t>
            </a:r>
            <a:r>
              <a:rPr lang="ru-RU" b="1" dirty="0" err="1" smtClean="0">
                <a:solidFill>
                  <a:srgbClr val="C00000"/>
                </a:solidFill>
              </a:rPr>
              <a:t>кайсы</a:t>
            </a:r>
            <a:r>
              <a:rPr lang="ru-RU" b="1" dirty="0" smtClean="0">
                <a:solidFill>
                  <a:srgbClr val="C00000"/>
                </a:solidFill>
              </a:rPr>
              <a:t> </a:t>
            </a:r>
            <a:r>
              <a:rPr lang="ru-RU" b="1" dirty="0" err="1" smtClean="0">
                <a:solidFill>
                  <a:srgbClr val="C00000"/>
                </a:solidFill>
              </a:rPr>
              <a:t>газетада</a:t>
            </a:r>
            <a:r>
              <a:rPr lang="ru-RU" b="1" dirty="0" smtClean="0">
                <a:solidFill>
                  <a:srgbClr val="C00000"/>
                </a:solidFill>
              </a:rPr>
              <a:t> </a:t>
            </a:r>
            <a:r>
              <a:rPr lang="ru-RU" b="1" dirty="0" err="1" smtClean="0">
                <a:solidFill>
                  <a:srgbClr val="C00000"/>
                </a:solidFill>
              </a:rPr>
              <a:t>басыла</a:t>
            </a:r>
            <a:r>
              <a:rPr lang="ru-RU" b="1" dirty="0" smtClean="0">
                <a:solidFill>
                  <a:srgbClr val="C00000"/>
                </a:solidFill>
              </a:rPr>
              <a:t>?</a:t>
            </a:r>
            <a:endParaRPr lang="ru-RU" dirty="0"/>
          </a:p>
        </p:txBody>
      </p:sp>
      <p:sp>
        <p:nvSpPr>
          <p:cNvPr id="3" name="Содержимое 2"/>
          <p:cNvSpPr>
            <a:spLocks noGrp="1"/>
          </p:cNvSpPr>
          <p:nvPr>
            <p:ph idx="1"/>
          </p:nvPr>
        </p:nvSpPr>
        <p:spPr>
          <a:xfrm>
            <a:off x="457200" y="1556792"/>
            <a:ext cx="8686800" cy="4525963"/>
          </a:xfrm>
        </p:spPr>
        <p:txBody>
          <a:bodyPr/>
          <a:lstStyle/>
          <a:p>
            <a:pPr>
              <a:buNone/>
            </a:pPr>
            <a:endParaRPr lang="tt-RU" dirty="0" smtClean="0">
              <a:solidFill>
                <a:srgbClr val="FF0000"/>
              </a:solidFill>
              <a:cs typeface="Aharoni" pitchFamily="2" charset="-79"/>
            </a:endParaRPr>
          </a:p>
          <a:p>
            <a:pPr>
              <a:buNone/>
            </a:pPr>
            <a:r>
              <a:rPr lang="tt-RU" sz="4400" dirty="0" smtClean="0">
                <a:solidFill>
                  <a:srgbClr val="FF0000"/>
                </a:solidFill>
                <a:cs typeface="Aharoni" pitchFamily="2" charset="-79"/>
              </a:rPr>
              <a:t>А) ”Социалистик Татарстан”</a:t>
            </a:r>
          </a:p>
          <a:p>
            <a:pPr>
              <a:buNone/>
            </a:pPr>
            <a:r>
              <a:rPr lang="tt-RU" sz="4400" dirty="0" smtClean="0">
                <a:solidFill>
                  <a:srgbClr val="FF0000"/>
                </a:solidFill>
                <a:cs typeface="Aharoni" pitchFamily="2" charset="-79"/>
              </a:rPr>
              <a:t>Ә)”Литературная газета”</a:t>
            </a:r>
          </a:p>
          <a:p>
            <a:pPr>
              <a:buNone/>
            </a:pPr>
            <a:r>
              <a:rPr lang="tt-RU" sz="4400" dirty="0" smtClean="0">
                <a:solidFill>
                  <a:srgbClr val="FF0000"/>
                </a:solidFill>
                <a:cs typeface="Aharoni" pitchFamily="2" charset="-79"/>
              </a:rPr>
              <a:t>Б) “Советский писатель”</a:t>
            </a:r>
          </a:p>
        </p:txBody>
      </p:sp>
      <p:pic>
        <p:nvPicPr>
          <p:cNvPr id="6" name="Рисунок 5" descr="http://im5-tub-ru.yandex.net/i?id=350100691-35-72&amp;n=21">
            <a:hlinkClick r:id="rId2" tgtFrame="&quot;_blank&quot;"/>
          </p:cNvPr>
          <p:cNvPicPr/>
          <p:nvPr/>
        </p:nvPicPr>
        <p:blipFill>
          <a:blip r:embed="rId3" cstate="print"/>
          <a:srcRect/>
          <a:stretch>
            <a:fillRect/>
          </a:stretch>
        </p:blipFill>
        <p:spPr bwMode="auto">
          <a:xfrm>
            <a:off x="6444208" y="3501008"/>
            <a:ext cx="1944216" cy="22208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11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Хәзер яңгыраячак шигырьнең исеме</a:t>
            </a:r>
            <a:r>
              <a:rPr lang="ru-RU" b="1" dirty="0" smtClean="0">
                <a:solidFill>
                  <a:srgbClr val="C00000"/>
                </a:solidFill>
              </a:rPr>
              <a:t> - </a:t>
            </a:r>
            <a:endParaRPr lang="ru-RU" dirty="0"/>
          </a:p>
        </p:txBody>
      </p:sp>
      <p:sp>
        <p:nvSpPr>
          <p:cNvPr id="3" name="Содержимое 2"/>
          <p:cNvSpPr>
            <a:spLocks noGrp="1"/>
          </p:cNvSpPr>
          <p:nvPr>
            <p:ph idx="1"/>
          </p:nvPr>
        </p:nvSpPr>
        <p:spPr/>
        <p:txBody>
          <a:bodyPr/>
          <a:lstStyle/>
          <a:p>
            <a:pPr>
              <a:buNone/>
            </a:pPr>
            <a:r>
              <a:rPr lang="tt-RU" sz="4400" dirty="0" smtClean="0"/>
              <a:t> </a:t>
            </a:r>
            <a:r>
              <a:rPr lang="tt-RU" sz="4400" dirty="0" smtClean="0">
                <a:solidFill>
                  <a:srgbClr val="FF0000"/>
                </a:solidFill>
                <a:cs typeface="Aharoni" pitchFamily="2" charset="-79"/>
              </a:rPr>
              <a:t>А) “Җилләр”</a:t>
            </a:r>
          </a:p>
          <a:p>
            <a:pPr>
              <a:buNone/>
            </a:pPr>
            <a:r>
              <a:rPr lang="tt-RU" sz="4400" dirty="0" smtClean="0">
                <a:solidFill>
                  <a:srgbClr val="FF0000"/>
                </a:solidFill>
                <a:cs typeface="Aharoni" pitchFamily="2" charset="-79"/>
              </a:rPr>
              <a:t>Ә) “Кичер, илем!”</a:t>
            </a:r>
          </a:p>
          <a:p>
            <a:pPr>
              <a:buNone/>
            </a:pPr>
            <a:r>
              <a:rPr lang="tt-RU" sz="4400" dirty="0" smtClean="0">
                <a:solidFill>
                  <a:srgbClr val="FF0000"/>
                </a:solidFill>
                <a:cs typeface="Aharoni" pitchFamily="2" charset="-79"/>
              </a:rPr>
              <a:t>Б)”Җырларым”</a:t>
            </a:r>
          </a:p>
          <a:p>
            <a:pPr>
              <a:buNone/>
            </a:pPr>
            <a:endParaRPr lang="tt-RU" dirty="0" smtClean="0">
              <a:solidFill>
                <a:srgbClr val="FF0000"/>
              </a:solidFill>
              <a:cs typeface="Aharoni" pitchFamily="2" charset="-79"/>
            </a:endParaRPr>
          </a:p>
          <a:p>
            <a:pPr>
              <a:buNone/>
            </a:pPr>
            <a:endParaRPr lang="ru-RU" dirty="0"/>
          </a:p>
        </p:txBody>
      </p:sp>
      <p:pic>
        <p:nvPicPr>
          <p:cNvPr id="4" name="Рисунок 3" descr="http://im5-tub-ru.yandex.net/i?id=268131047-15-72&amp;n=21">
            <a:hlinkClick r:id="rId2" tgtFrame="&quot;_blank&quot;"/>
          </p:cNvPr>
          <p:cNvPicPr/>
          <p:nvPr/>
        </p:nvPicPr>
        <p:blipFill>
          <a:blip r:embed="rId3" cstate="print"/>
          <a:srcRect/>
          <a:stretch>
            <a:fillRect/>
          </a:stretch>
        </p:blipFill>
        <p:spPr bwMode="auto">
          <a:xfrm>
            <a:off x="6012160" y="2636912"/>
            <a:ext cx="2376264" cy="36004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12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Шигырьдә нинди</a:t>
            </a:r>
            <a:r>
              <a:rPr lang="ru-RU" b="1" dirty="0" smtClean="0">
                <a:solidFill>
                  <a:srgbClr val="C00000"/>
                </a:solidFill>
              </a:rPr>
              <a:t> </a:t>
            </a:r>
            <a:r>
              <a:rPr lang="ru-RU" b="1" dirty="0" err="1" smtClean="0">
                <a:solidFill>
                  <a:srgbClr val="C00000"/>
                </a:solidFill>
              </a:rPr>
              <a:t>сүзләр төшеп </a:t>
            </a:r>
            <a:r>
              <a:rPr lang="ru-RU" b="1" dirty="0" smtClean="0">
                <a:solidFill>
                  <a:srgbClr val="C00000"/>
                </a:solidFill>
              </a:rPr>
              <a:t>калган?</a:t>
            </a:r>
            <a:endParaRPr lang="ru-RU" dirty="0"/>
          </a:p>
        </p:txBody>
      </p:sp>
      <p:sp>
        <p:nvSpPr>
          <p:cNvPr id="3" name="Содержимое 2"/>
          <p:cNvSpPr>
            <a:spLocks noGrp="1"/>
          </p:cNvSpPr>
          <p:nvPr>
            <p:ph idx="1"/>
          </p:nvPr>
        </p:nvSpPr>
        <p:spPr/>
        <p:txBody>
          <a:bodyPr>
            <a:normAutofit fontScale="92500" lnSpcReduction="10000"/>
          </a:bodyPr>
          <a:lstStyle/>
          <a:p>
            <a:pPr>
              <a:buNone/>
            </a:pPr>
            <a:endParaRPr lang="tt-RU" dirty="0" smtClean="0"/>
          </a:p>
          <a:p>
            <a:pPr>
              <a:buNone/>
            </a:pPr>
            <a:r>
              <a:rPr lang="tt-RU" sz="4400" dirty="0" smtClean="0">
                <a:solidFill>
                  <a:srgbClr val="FF0000"/>
                </a:solidFill>
                <a:cs typeface="Aharoni" pitchFamily="2" charset="-79"/>
              </a:rPr>
              <a:t>.......    түгел моңаеп</a:t>
            </a:r>
          </a:p>
          <a:p>
            <a:pPr>
              <a:buNone/>
            </a:pPr>
            <a:r>
              <a:rPr lang="tt-RU" sz="4400" dirty="0" smtClean="0">
                <a:solidFill>
                  <a:srgbClr val="FF0000"/>
                </a:solidFill>
                <a:cs typeface="Aharoni" pitchFamily="2" charset="-79"/>
              </a:rPr>
              <a:t>.......   ромашка кызы.</a:t>
            </a:r>
          </a:p>
          <a:p>
            <a:pPr>
              <a:buNone/>
            </a:pPr>
            <a:r>
              <a:rPr lang="tt-RU" sz="4400" dirty="0" smtClean="0">
                <a:solidFill>
                  <a:srgbClr val="FF0000"/>
                </a:solidFill>
                <a:cs typeface="Aharoni" pitchFamily="2" charset="-79"/>
              </a:rPr>
              <a:t>А) якын, йөри</a:t>
            </a:r>
          </a:p>
          <a:p>
            <a:pPr>
              <a:buNone/>
            </a:pPr>
            <a:r>
              <a:rPr lang="tt-RU" sz="4400" dirty="0" smtClean="0">
                <a:solidFill>
                  <a:srgbClr val="FF0000"/>
                </a:solidFill>
                <a:cs typeface="Aharoni" pitchFamily="2" charset="-79"/>
              </a:rPr>
              <a:t>Ә)ерак, йөри</a:t>
            </a:r>
          </a:p>
          <a:p>
            <a:pPr>
              <a:buNone/>
            </a:pPr>
            <a:r>
              <a:rPr lang="tt-RU" sz="4400" dirty="0" smtClean="0">
                <a:solidFill>
                  <a:srgbClr val="FF0000"/>
                </a:solidFill>
                <a:cs typeface="Aharoni" pitchFamily="2" charset="-79"/>
              </a:rPr>
              <a:t>Б)ерак, утыра      </a:t>
            </a:r>
          </a:p>
          <a:p>
            <a:pPr>
              <a:buNone/>
            </a:pPr>
            <a:r>
              <a:rPr lang="tt-RU" dirty="0" smtClean="0">
                <a:solidFill>
                  <a:srgbClr val="FF0000"/>
                </a:solidFill>
                <a:cs typeface="Aharoni" pitchFamily="2" charset="-79"/>
              </a:rPr>
              <a:t>  </a:t>
            </a:r>
            <a:endParaRPr lang="ru-RU" dirty="0" smtClean="0"/>
          </a:p>
          <a:p>
            <a:pPr>
              <a:buNone/>
            </a:pPr>
            <a:endParaRPr lang="ru-RU" dirty="0" smtClean="0"/>
          </a:p>
        </p:txBody>
      </p:sp>
      <p:pic>
        <p:nvPicPr>
          <p:cNvPr id="6" name="Рисунок 5" descr="http://im7-tub-ru.yandex.net/i?id=175048601-31-72&amp;n=21">
            <a:hlinkClick r:id="rId2" tgtFrame="&quot;_blank&quot;"/>
          </p:cNvPr>
          <p:cNvPicPr/>
          <p:nvPr/>
        </p:nvPicPr>
        <p:blipFill>
          <a:blip r:embed="rId3" cstate="print"/>
          <a:srcRect/>
          <a:stretch>
            <a:fillRect/>
          </a:stretch>
        </p:blipFill>
        <p:spPr bwMode="auto">
          <a:xfrm>
            <a:off x="5327576" y="3429000"/>
            <a:ext cx="3816424" cy="286891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686800" cy="838200"/>
          </a:xfrm>
        </p:spPr>
        <p:txBody>
          <a:bodyPr>
            <a:normAutofit fontScale="90000"/>
          </a:bodyPr>
          <a:lstStyle/>
          <a:p>
            <a:pPr algn="ctr"/>
            <a:r>
              <a:rPr lang="ru-RU" i="1" dirty="0" smtClean="0">
                <a:solidFill>
                  <a:srgbClr val="C00000"/>
                </a:solidFill>
              </a:rPr>
              <a:t>13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Хәзер яңгыраячак шигырьнең исеме</a:t>
            </a:r>
            <a:r>
              <a:rPr lang="ru-RU" b="1" dirty="0" smtClean="0">
                <a:solidFill>
                  <a:srgbClr val="C00000"/>
                </a:solidFill>
              </a:rPr>
              <a:t> - </a:t>
            </a:r>
            <a:endParaRPr lang="ru-RU" dirty="0"/>
          </a:p>
        </p:txBody>
      </p:sp>
      <p:sp>
        <p:nvSpPr>
          <p:cNvPr id="3" name="Содержимое 2"/>
          <p:cNvSpPr>
            <a:spLocks noGrp="1"/>
          </p:cNvSpPr>
          <p:nvPr>
            <p:ph idx="1"/>
          </p:nvPr>
        </p:nvSpPr>
        <p:spPr>
          <a:xfrm>
            <a:off x="457200" y="1484784"/>
            <a:ext cx="8686800" cy="4525963"/>
          </a:xfrm>
        </p:spPr>
        <p:txBody>
          <a:bodyPr/>
          <a:lstStyle/>
          <a:p>
            <a:pPr>
              <a:buNone/>
            </a:pPr>
            <a:endParaRPr lang="tt-RU" dirty="0" smtClean="0"/>
          </a:p>
          <a:p>
            <a:pPr>
              <a:buNone/>
            </a:pPr>
            <a:r>
              <a:rPr lang="tt-RU" sz="4800" dirty="0" smtClean="0">
                <a:solidFill>
                  <a:srgbClr val="FF0000"/>
                </a:solidFill>
                <a:cs typeface="Aharoni" pitchFamily="2" charset="-79"/>
              </a:rPr>
              <a:t>А) “Чәчәкләр”</a:t>
            </a:r>
          </a:p>
          <a:p>
            <a:pPr>
              <a:buNone/>
            </a:pPr>
            <a:r>
              <a:rPr lang="tt-RU" sz="4800" dirty="0" smtClean="0">
                <a:solidFill>
                  <a:srgbClr val="FF0000"/>
                </a:solidFill>
                <a:cs typeface="Aharoni" pitchFamily="2" charset="-79"/>
              </a:rPr>
              <a:t>Ә) “Имән”</a:t>
            </a:r>
          </a:p>
          <a:p>
            <a:pPr>
              <a:buNone/>
            </a:pPr>
            <a:r>
              <a:rPr lang="tt-RU" sz="4800" dirty="0" smtClean="0">
                <a:solidFill>
                  <a:srgbClr val="FF0000"/>
                </a:solidFill>
                <a:cs typeface="Aharoni" pitchFamily="2" charset="-79"/>
              </a:rPr>
              <a:t>Б)”Юллар”</a:t>
            </a:r>
          </a:p>
          <a:p>
            <a:pPr>
              <a:buNone/>
            </a:pPr>
            <a:endParaRPr lang="tt-RU" dirty="0" smtClean="0"/>
          </a:p>
          <a:p>
            <a:pPr>
              <a:buNone/>
            </a:pPr>
            <a:endParaRPr lang="tt-RU" dirty="0" smtClean="0"/>
          </a:p>
          <a:p>
            <a:pPr>
              <a:buNone/>
            </a:pPr>
            <a:endParaRPr lang="ru-RU" dirty="0"/>
          </a:p>
        </p:txBody>
      </p:sp>
      <p:pic>
        <p:nvPicPr>
          <p:cNvPr id="4" name="Рисунок 3" descr="http://im0-tub-ru.yandex.net/i?id=142962044-63-72&amp;n=21">
            <a:hlinkClick r:id="rId2" tgtFrame="&quot;_blank&quot;"/>
          </p:cNvPr>
          <p:cNvPicPr/>
          <p:nvPr/>
        </p:nvPicPr>
        <p:blipFill>
          <a:blip r:embed="rId3" cstate="print"/>
          <a:srcRect/>
          <a:stretch>
            <a:fillRect/>
          </a:stretch>
        </p:blipFill>
        <p:spPr bwMode="auto">
          <a:xfrm>
            <a:off x="4788024" y="2780928"/>
            <a:ext cx="3528392" cy="272489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solidFill>
                  <a:srgbClr val="C00000"/>
                </a:solidFill>
              </a:rPr>
              <a:t>икенче</a:t>
            </a:r>
            <a:r>
              <a:rPr lang="ru-RU" b="1" dirty="0" smtClean="0">
                <a:solidFill>
                  <a:srgbClr val="C00000"/>
                </a:solidFill>
              </a:rPr>
              <a:t>  </a:t>
            </a:r>
            <a:r>
              <a:rPr lang="ru-RU" b="1" dirty="0" err="1" smtClean="0">
                <a:solidFill>
                  <a:srgbClr val="C00000"/>
                </a:solidFill>
              </a:rPr>
              <a:t>сайлап</a:t>
            </a:r>
            <a:r>
              <a:rPr lang="ru-RU" b="1" dirty="0" smtClean="0">
                <a:solidFill>
                  <a:srgbClr val="C00000"/>
                </a:solidFill>
              </a:rPr>
              <a:t>  </a:t>
            </a:r>
            <a:r>
              <a:rPr lang="ru-RU" b="1" dirty="0" err="1" smtClean="0">
                <a:solidFill>
                  <a:srgbClr val="C00000"/>
                </a:solidFill>
              </a:rPr>
              <a:t>алу</a:t>
            </a:r>
            <a:r>
              <a:rPr lang="ru-RU" b="1" dirty="0" smtClean="0">
                <a:solidFill>
                  <a:srgbClr val="C00000"/>
                </a:solidFill>
              </a:rPr>
              <a:t>  туры</a:t>
            </a:r>
            <a:endParaRPr lang="ru-RU" dirty="0"/>
          </a:p>
        </p:txBody>
      </p:sp>
      <p:sp>
        <p:nvSpPr>
          <p:cNvPr id="3" name="Содержимое 2"/>
          <p:cNvSpPr>
            <a:spLocks noGrp="1"/>
          </p:cNvSpPr>
          <p:nvPr>
            <p:ph idx="1"/>
          </p:nvPr>
        </p:nvSpPr>
        <p:spPr/>
        <p:txBody>
          <a:bodyPr>
            <a:normAutofit/>
          </a:bodyPr>
          <a:lstStyle/>
          <a:p>
            <a:pPr>
              <a:buNone/>
            </a:pPr>
            <a:r>
              <a:rPr lang="tt-RU" b="1" dirty="0" smtClean="0">
                <a:solidFill>
                  <a:srgbClr val="0070C0"/>
                </a:solidFill>
                <a:cs typeface="Aharoni" pitchFamily="2" charset="-79"/>
              </a:rPr>
              <a:t>Бирем.  </a:t>
            </a:r>
            <a:r>
              <a:rPr lang="tt-RU" i="1" dirty="0" smtClean="0">
                <a:solidFill>
                  <a:srgbClr val="0070C0"/>
                </a:solidFill>
                <a:cs typeface="Aharoni" pitchFamily="2" charset="-79"/>
              </a:rPr>
              <a:t>Бу шагыйрьләрне яшәү чорлары буенча урнаштырыгыз. </a:t>
            </a:r>
          </a:p>
          <a:p>
            <a:pPr>
              <a:buNone/>
            </a:pPr>
            <a:r>
              <a:rPr lang="tt-RU" sz="4400" dirty="0" smtClean="0">
                <a:solidFill>
                  <a:srgbClr val="FF0000"/>
                </a:solidFill>
                <a:cs typeface="Aharoni" pitchFamily="2" charset="-79"/>
              </a:rPr>
              <a:t>А) </a:t>
            </a:r>
            <a:r>
              <a:rPr lang="tt-RU" sz="4400" dirty="0" smtClean="0">
                <a:solidFill>
                  <a:srgbClr val="FF0000"/>
                </a:solidFill>
                <a:cs typeface="Aharoni" pitchFamily="2" charset="-79"/>
              </a:rPr>
              <a:t>Муса Җәлил</a:t>
            </a: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Ә) </a:t>
            </a:r>
            <a:r>
              <a:rPr lang="tt-RU" sz="4400" dirty="0" smtClean="0">
                <a:solidFill>
                  <a:srgbClr val="FF0000"/>
                </a:solidFill>
                <a:cs typeface="Aharoni" pitchFamily="2" charset="-79"/>
              </a:rPr>
              <a:t>Кол Гали</a:t>
            </a: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Б) </a:t>
            </a:r>
            <a:r>
              <a:rPr lang="tt-RU" sz="4400" dirty="0" smtClean="0">
                <a:solidFill>
                  <a:srgbClr val="FF0000"/>
                </a:solidFill>
                <a:cs typeface="Aharoni" pitchFamily="2" charset="-79"/>
              </a:rPr>
              <a:t>Әхмәт Рәшит</a:t>
            </a:r>
            <a:endParaRPr lang="ru-RU" sz="4400" dirty="0" smtClean="0"/>
          </a:p>
          <a:p>
            <a:pPr>
              <a:buNone/>
            </a:pPr>
            <a:endParaRPr lang="ru-RU" sz="4400" dirty="0" smtClean="0">
              <a:solidFill>
                <a:srgbClr val="FF0000"/>
              </a:solidFill>
            </a:endParaRPr>
          </a:p>
          <a:p>
            <a:endParaRPr lang="ru-RU" dirty="0"/>
          </a:p>
        </p:txBody>
      </p:sp>
      <p:pic>
        <p:nvPicPr>
          <p:cNvPr id="4" name="Рисунок 3" descr="http://im4-tub-ru.yandex.net/i?id=93130158-15-72&amp;n=21">
            <a:hlinkClick r:id="rId2" tgtFrame="&quot;_blank&quot;"/>
          </p:cNvPr>
          <p:cNvPicPr/>
          <p:nvPr/>
        </p:nvPicPr>
        <p:blipFill>
          <a:blip r:embed="rId3" cstate="print"/>
          <a:srcRect/>
          <a:stretch>
            <a:fillRect/>
          </a:stretch>
        </p:blipFill>
        <p:spPr bwMode="auto">
          <a:xfrm>
            <a:off x="6732240" y="3645024"/>
            <a:ext cx="1800200" cy="265288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tt-RU" dirty="0" smtClean="0">
              <a:solidFill>
                <a:srgbClr val="FF0000"/>
              </a:solidFill>
              <a:cs typeface="Aharoni" pitchFamily="2" charset="-79"/>
            </a:endParaRPr>
          </a:p>
          <a:p>
            <a:pPr>
              <a:buNone/>
            </a:pPr>
            <a:r>
              <a:rPr lang="tt-RU" sz="3600" dirty="0" smtClean="0">
                <a:solidFill>
                  <a:srgbClr val="FF0000"/>
                </a:solidFill>
                <a:cs typeface="Aharoni" pitchFamily="2" charset="-79"/>
              </a:rPr>
              <a:t>А)Оренбург губернасы Җиргән авылы</a:t>
            </a:r>
            <a:endParaRPr lang="tt-RU" sz="3600" dirty="0" smtClean="0">
              <a:solidFill>
                <a:srgbClr val="FF0000"/>
              </a:solidFill>
              <a:cs typeface="Aharoni" pitchFamily="2" charset="-79"/>
            </a:endParaRPr>
          </a:p>
          <a:p>
            <a:pPr>
              <a:buNone/>
            </a:pPr>
            <a:r>
              <a:rPr lang="tt-RU" sz="3600" dirty="0" smtClean="0">
                <a:solidFill>
                  <a:srgbClr val="FF0000"/>
                </a:solidFill>
                <a:cs typeface="Aharoni" pitchFamily="2" charset="-79"/>
              </a:rPr>
              <a:t>Ә</a:t>
            </a:r>
            <a:r>
              <a:rPr lang="tt-RU" sz="3600" dirty="0" smtClean="0">
                <a:solidFill>
                  <a:srgbClr val="FF0000"/>
                </a:solidFill>
                <a:cs typeface="Aharoni" pitchFamily="2" charset="-79"/>
              </a:rPr>
              <a:t>)</a:t>
            </a:r>
            <a:r>
              <a:rPr lang="tt-RU" sz="3600" dirty="0" smtClean="0">
                <a:solidFill>
                  <a:srgbClr val="FF0000"/>
                </a:solidFill>
                <a:cs typeface="Aharoni" pitchFamily="2" charset="-79"/>
              </a:rPr>
              <a:t> Оренбург губернасы </a:t>
            </a:r>
            <a:r>
              <a:rPr lang="tt-RU" sz="3600" dirty="0" smtClean="0">
                <a:solidFill>
                  <a:srgbClr val="FF0000"/>
                </a:solidFill>
                <a:cs typeface="Aharoni" pitchFamily="2" charset="-79"/>
              </a:rPr>
              <a:t>Акман </a:t>
            </a:r>
            <a:r>
              <a:rPr lang="tt-RU" sz="3600" dirty="0" smtClean="0">
                <a:solidFill>
                  <a:srgbClr val="FF0000"/>
                </a:solidFill>
                <a:cs typeface="Aharoni" pitchFamily="2" charset="-79"/>
              </a:rPr>
              <a:t>авылы</a:t>
            </a:r>
          </a:p>
          <a:p>
            <a:pPr>
              <a:buNone/>
            </a:pPr>
            <a:r>
              <a:rPr lang="tt-RU" sz="3600" dirty="0" smtClean="0">
                <a:solidFill>
                  <a:srgbClr val="FF0000"/>
                </a:solidFill>
                <a:cs typeface="Aharoni" pitchFamily="2" charset="-79"/>
              </a:rPr>
              <a:t>Б) Оренбург </a:t>
            </a:r>
            <a:r>
              <a:rPr lang="tt-RU" sz="3600" dirty="0" smtClean="0">
                <a:solidFill>
                  <a:srgbClr val="FF0000"/>
                </a:solidFill>
                <a:cs typeface="Aharoni" pitchFamily="2" charset="-79"/>
              </a:rPr>
              <a:t>губернасы </a:t>
            </a:r>
            <a:r>
              <a:rPr lang="tt-RU" sz="3600" dirty="0" smtClean="0">
                <a:solidFill>
                  <a:srgbClr val="FF0000"/>
                </a:solidFill>
                <a:cs typeface="Aharoni" pitchFamily="2" charset="-79"/>
              </a:rPr>
              <a:t>Мостафа </a:t>
            </a:r>
            <a:r>
              <a:rPr lang="tt-RU" sz="3600" dirty="0" smtClean="0">
                <a:solidFill>
                  <a:srgbClr val="FF0000"/>
                </a:solidFill>
                <a:cs typeface="Aharoni" pitchFamily="2" charset="-79"/>
              </a:rPr>
              <a:t>авылы</a:t>
            </a:r>
            <a:endParaRPr lang="tt-RU" sz="3600" dirty="0" smtClean="0"/>
          </a:p>
          <a:p>
            <a:pPr>
              <a:buNone/>
            </a:pPr>
            <a:endParaRPr lang="ru-RU" dirty="0"/>
          </a:p>
        </p:txBody>
      </p:sp>
      <p:sp>
        <p:nvSpPr>
          <p:cNvPr id="4" name="Заголовок 1"/>
          <p:cNvSpPr>
            <a:spLocks noGrp="1"/>
          </p:cNvSpPr>
          <p:nvPr>
            <p:ph type="title"/>
          </p:nvPr>
        </p:nvSpPr>
        <p:spPr/>
        <p:txBody>
          <a:bodyPr>
            <a:noAutofit/>
          </a:bodyPr>
          <a:lstStyle/>
          <a:p>
            <a:pPr algn="ctr"/>
            <a:r>
              <a:rPr lang="ru-RU" sz="4000" i="1" dirty="0" err="1" smtClean="0">
                <a:solidFill>
                  <a:srgbClr val="C00000"/>
                </a:solidFill>
              </a:rPr>
              <a:t>икенче</a:t>
            </a:r>
            <a:r>
              <a:rPr lang="ru-RU" sz="4000" i="1" dirty="0" smtClean="0">
                <a:solidFill>
                  <a:srgbClr val="C00000"/>
                </a:solidFill>
              </a:rPr>
              <a:t> тур</a:t>
            </a:r>
            <a:br>
              <a:rPr lang="ru-RU" sz="4000" i="1" dirty="0" smtClean="0">
                <a:solidFill>
                  <a:srgbClr val="C00000"/>
                </a:solidFill>
              </a:rPr>
            </a:br>
            <a:r>
              <a:rPr lang="ru-RU" sz="4000" i="1" dirty="0" smtClean="0">
                <a:solidFill>
                  <a:srgbClr val="C00000"/>
                </a:solidFill>
              </a:rPr>
              <a:t>1 </a:t>
            </a:r>
            <a:r>
              <a:rPr lang="ru-RU" sz="4000" i="1" dirty="0" err="1" smtClean="0">
                <a:solidFill>
                  <a:srgbClr val="C00000"/>
                </a:solidFill>
              </a:rPr>
              <a:t>нче</a:t>
            </a:r>
            <a:r>
              <a:rPr lang="ru-RU" sz="4000" i="1" dirty="0" smtClean="0">
                <a:solidFill>
                  <a:srgbClr val="C00000"/>
                </a:solidFill>
              </a:rPr>
              <a:t> </a:t>
            </a:r>
            <a:r>
              <a:rPr lang="ru-RU" sz="4000" i="1" dirty="0" err="1" smtClean="0">
                <a:solidFill>
                  <a:srgbClr val="C00000"/>
                </a:solidFill>
              </a:rPr>
              <a:t>сорау</a:t>
            </a:r>
            <a:r>
              <a:rPr lang="ru-RU" sz="4000" i="1" dirty="0" smtClean="0">
                <a:solidFill>
                  <a:srgbClr val="C00000"/>
                </a:solidFill>
              </a:rPr>
              <a:t>  </a:t>
            </a:r>
            <a:r>
              <a:rPr lang="ru-RU" sz="4000" b="1" dirty="0" smtClean="0">
                <a:solidFill>
                  <a:srgbClr val="C00000"/>
                </a:solidFill>
              </a:rPr>
              <a:t/>
            </a:r>
            <a:br>
              <a:rPr lang="ru-RU" sz="4000" b="1" dirty="0" smtClean="0">
                <a:solidFill>
                  <a:srgbClr val="C00000"/>
                </a:solidFill>
              </a:rPr>
            </a:br>
            <a:r>
              <a:rPr lang="ru-RU" sz="4000" b="1" dirty="0" err="1" smtClean="0">
                <a:solidFill>
                  <a:srgbClr val="C00000"/>
                </a:solidFill>
              </a:rPr>
              <a:t>Муса</a:t>
            </a:r>
            <a:r>
              <a:rPr lang="ru-RU" sz="4000" b="1" dirty="0" smtClean="0">
                <a:solidFill>
                  <a:srgbClr val="C00000"/>
                </a:solidFill>
              </a:rPr>
              <a:t> </a:t>
            </a:r>
            <a:r>
              <a:rPr lang="ru-RU" sz="4000" b="1" dirty="0" err="1" smtClean="0">
                <a:solidFill>
                  <a:srgbClr val="C00000"/>
                </a:solidFill>
              </a:rPr>
              <a:t>Җәлил туган</a:t>
            </a:r>
            <a:r>
              <a:rPr lang="ru-RU" sz="4000" b="1" dirty="0" smtClean="0">
                <a:solidFill>
                  <a:srgbClr val="C00000"/>
                </a:solidFill>
              </a:rPr>
              <a:t> </a:t>
            </a:r>
            <a:r>
              <a:rPr lang="ru-RU" sz="4000" b="1" dirty="0" err="1" smtClean="0">
                <a:solidFill>
                  <a:srgbClr val="C00000"/>
                </a:solidFill>
              </a:rPr>
              <a:t>урын</a:t>
            </a:r>
            <a:endParaRPr lang="ru-RU"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2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tt-RU" b="1" dirty="0" smtClean="0"/>
              <a:t/>
            </a:r>
            <a:br>
              <a:rPr lang="tt-RU" b="1" dirty="0" smtClean="0"/>
            </a:br>
            <a:r>
              <a:rPr lang="ru-RU" b="1" dirty="0" smtClean="0">
                <a:solidFill>
                  <a:srgbClr val="C00000"/>
                </a:solidFill>
              </a:rPr>
              <a:t> </a:t>
            </a: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Җәлилнең әнисенең исеме</a:t>
            </a:r>
            <a:r>
              <a:rPr lang="ru-RU" b="1" dirty="0" smtClean="0">
                <a:solidFill>
                  <a:srgbClr val="C00000"/>
                </a:solidFill>
              </a:rPr>
              <a:t> -</a:t>
            </a:r>
            <a:endParaRPr lang="ru-RU" dirty="0"/>
          </a:p>
        </p:txBody>
      </p:sp>
      <p:sp>
        <p:nvSpPr>
          <p:cNvPr id="3" name="Содержимое 2"/>
          <p:cNvSpPr>
            <a:spLocks noGrp="1"/>
          </p:cNvSpPr>
          <p:nvPr>
            <p:ph idx="1"/>
          </p:nvPr>
        </p:nvSpPr>
        <p:spPr/>
        <p:txBody>
          <a:bodyPr>
            <a:normAutofit/>
          </a:bodyPr>
          <a:lstStyle/>
          <a:p>
            <a:pPr>
              <a:buNone/>
            </a:pPr>
            <a:r>
              <a:rPr lang="tt-RU" sz="4800" dirty="0" smtClean="0">
                <a:solidFill>
                  <a:srgbClr val="FF0000"/>
                </a:solidFill>
                <a:cs typeface="Aharoni" pitchFamily="2" charset="-79"/>
              </a:rPr>
              <a:t>А)Рәхилә</a:t>
            </a:r>
            <a:endParaRPr lang="tt-RU" sz="4800" dirty="0" smtClean="0">
              <a:solidFill>
                <a:srgbClr val="FF0000"/>
              </a:solidFill>
              <a:cs typeface="Aharoni" pitchFamily="2" charset="-79"/>
            </a:endParaRPr>
          </a:p>
          <a:p>
            <a:pPr>
              <a:buNone/>
            </a:pPr>
            <a:r>
              <a:rPr lang="tt-RU" sz="4800" dirty="0" smtClean="0">
                <a:solidFill>
                  <a:srgbClr val="FF0000"/>
                </a:solidFill>
                <a:cs typeface="Aharoni" pitchFamily="2" charset="-79"/>
              </a:rPr>
              <a:t>Ә) </a:t>
            </a:r>
            <a:r>
              <a:rPr lang="tt-RU" sz="4800" dirty="0" smtClean="0">
                <a:solidFill>
                  <a:srgbClr val="FF0000"/>
                </a:solidFill>
                <a:cs typeface="Aharoni" pitchFamily="2" charset="-79"/>
              </a:rPr>
              <a:t>Рокыя</a:t>
            </a:r>
            <a:endParaRPr lang="tt-RU" sz="4800" dirty="0" smtClean="0">
              <a:solidFill>
                <a:srgbClr val="FF0000"/>
              </a:solidFill>
              <a:cs typeface="Aharoni" pitchFamily="2" charset="-79"/>
            </a:endParaRPr>
          </a:p>
          <a:p>
            <a:pPr>
              <a:buNone/>
            </a:pPr>
            <a:r>
              <a:rPr lang="tt-RU" sz="4800" dirty="0" smtClean="0">
                <a:solidFill>
                  <a:srgbClr val="FF0000"/>
                </a:solidFill>
                <a:cs typeface="Aharoni" pitchFamily="2" charset="-79"/>
              </a:rPr>
              <a:t>Б) </a:t>
            </a:r>
            <a:r>
              <a:rPr lang="tt-RU" sz="4800" dirty="0" smtClean="0">
                <a:solidFill>
                  <a:srgbClr val="FF0000"/>
                </a:solidFill>
                <a:cs typeface="Aharoni" pitchFamily="2" charset="-79"/>
              </a:rPr>
              <a:t>Рәхимә</a:t>
            </a:r>
            <a:endParaRPr lang="tt-RU" sz="4800" dirty="0" smtClean="0"/>
          </a:p>
        </p:txBody>
      </p:sp>
      <p:pic>
        <p:nvPicPr>
          <p:cNvPr id="4" name="Рисунок 3" descr="http://im6-tub-ru.yandex.net/i?id=205086729-49-72&amp;n=21">
            <a:hlinkClick r:id="rId2" tgtFrame="&quot;_blank&quot;"/>
          </p:cNvPr>
          <p:cNvPicPr/>
          <p:nvPr/>
        </p:nvPicPr>
        <p:blipFill>
          <a:blip r:embed="rId3" cstate="print"/>
          <a:srcRect/>
          <a:stretch>
            <a:fillRect/>
          </a:stretch>
        </p:blipFill>
        <p:spPr bwMode="auto">
          <a:xfrm>
            <a:off x="6012160" y="2420888"/>
            <a:ext cx="2232248" cy="36724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err="1" smtClean="0">
                <a:solidFill>
                  <a:srgbClr val="C00000"/>
                </a:solidFill>
              </a:rPr>
              <a:t>Уенның тәртибе</a:t>
            </a:r>
            <a:endParaRPr lang="ru-RU" sz="4000" dirty="0"/>
          </a:p>
        </p:txBody>
      </p:sp>
      <p:sp>
        <p:nvSpPr>
          <p:cNvPr id="3" name="Содержимое 2"/>
          <p:cNvSpPr>
            <a:spLocks noGrp="1"/>
          </p:cNvSpPr>
          <p:nvPr>
            <p:ph idx="1"/>
          </p:nvPr>
        </p:nvSpPr>
        <p:spPr/>
        <p:txBody>
          <a:bodyPr>
            <a:normAutofit fontScale="92500" lnSpcReduction="10000"/>
          </a:bodyPr>
          <a:lstStyle/>
          <a:p>
            <a:pPr algn="just">
              <a:buNone/>
            </a:pPr>
            <a:r>
              <a:rPr lang="tt-RU" dirty="0" smtClean="0">
                <a:solidFill>
                  <a:srgbClr val="0070C0"/>
                </a:solidFill>
                <a:cs typeface="Aharoni" pitchFamily="2" charset="-79"/>
              </a:rPr>
              <a:t>           </a:t>
            </a:r>
            <a:r>
              <a:rPr lang="tt-RU" sz="3500" dirty="0" smtClean="0">
                <a:solidFill>
                  <a:srgbClr val="0070C0"/>
                </a:solidFill>
                <a:cs typeface="Aharoni" pitchFamily="2" charset="-79"/>
              </a:rPr>
              <a:t>Уенның сайлап </a:t>
            </a:r>
            <a:r>
              <a:rPr lang="tt-RU" sz="3500" dirty="0">
                <a:solidFill>
                  <a:srgbClr val="0070C0"/>
                </a:solidFill>
                <a:cs typeface="Aharoni" pitchFamily="2" charset="-79"/>
              </a:rPr>
              <a:t>алу турында сыйныфның һәр укучысы катнаша. Сорауга иң беренче җавап бирүче </a:t>
            </a:r>
            <a:r>
              <a:rPr lang="tt-RU" sz="3500" dirty="0" smtClean="0">
                <a:solidFill>
                  <a:srgbClr val="0070C0"/>
                </a:solidFill>
                <a:cs typeface="Aharoni" pitchFamily="2" charset="-79"/>
              </a:rPr>
              <a:t>уенда </a:t>
            </a:r>
            <a:r>
              <a:rPr lang="tt-RU" sz="3500" dirty="0">
                <a:solidFill>
                  <a:srgbClr val="0070C0"/>
                </a:solidFill>
                <a:cs typeface="Aharoni" pitchFamily="2" charset="-79"/>
              </a:rPr>
              <a:t>катнашу хокукы ала. Һәр сорауга җавап 3 вариантта бирелә, алардан 1 генә дөрес җавапны сайлар алырга кирәк. Һәр дөрес җавап 1 балл белән бәяләнә. 13 сорауга җавап биргән укучы җиңүче була. Уенда катнашучы белмәгән соравына “залдан </a:t>
            </a:r>
            <a:r>
              <a:rPr lang="tt-RU" sz="3500" dirty="0" smtClean="0">
                <a:solidFill>
                  <a:srgbClr val="0070C0"/>
                </a:solidFill>
                <a:cs typeface="Aharoni" pitchFamily="2" charset="-79"/>
              </a:rPr>
              <a:t>ярдәм”гә дә </a:t>
            </a:r>
            <a:r>
              <a:rPr lang="tt-RU" sz="3500" dirty="0">
                <a:solidFill>
                  <a:srgbClr val="0070C0"/>
                </a:solidFill>
                <a:cs typeface="Aharoni" pitchFamily="2" charset="-79"/>
              </a:rPr>
              <a:t>исәп тота ала, үзе белән иптәшен дә алып чыгарга мөмкин</a:t>
            </a:r>
            <a:r>
              <a:rPr lang="tt-RU" dirty="0">
                <a:solidFill>
                  <a:srgbClr val="0070C0"/>
                </a:solidFill>
                <a:cs typeface="Aharoni" pitchFamily="2" charset="-79"/>
              </a:rPr>
              <a:t>. </a:t>
            </a:r>
            <a:endParaRPr lang="ru-RU" dirty="0">
              <a:solidFill>
                <a:srgbClr val="0070C0"/>
              </a:solidFill>
              <a:cs typeface="Aharoni" pitchFamily="2" charset="-79"/>
            </a:endParaRPr>
          </a:p>
          <a:p>
            <a:endParaRPr lang="ru-RU" dirty="0">
              <a:solidFill>
                <a:schemeClr val="accent4">
                  <a:lumMod val="40000"/>
                  <a:lumOff val="6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3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tt-RU" b="1" dirty="0" smtClean="0"/>
              <a:t/>
            </a:r>
            <a:br>
              <a:rPr lang="tt-RU" b="1" dirty="0" smtClean="0"/>
            </a:br>
            <a:r>
              <a:rPr lang="ru-RU" b="1" dirty="0" smtClean="0">
                <a:solidFill>
                  <a:srgbClr val="C00000"/>
                </a:solidFill>
              </a:rPr>
              <a:t> </a:t>
            </a: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эшләгән </a:t>
            </a:r>
            <a:r>
              <a:rPr lang="ru-RU" b="1" dirty="0" smtClean="0">
                <a:solidFill>
                  <a:srgbClr val="C00000"/>
                </a:solidFill>
              </a:rPr>
              <a:t>газета - </a:t>
            </a:r>
            <a:endParaRPr lang="ru-RU" dirty="0"/>
          </a:p>
        </p:txBody>
      </p:sp>
      <p:sp>
        <p:nvSpPr>
          <p:cNvPr id="3" name="Содержимое 2"/>
          <p:cNvSpPr>
            <a:spLocks noGrp="1"/>
          </p:cNvSpPr>
          <p:nvPr>
            <p:ph idx="1"/>
          </p:nvPr>
        </p:nvSpPr>
        <p:spPr/>
        <p:txBody>
          <a:bodyPr/>
          <a:lstStyle/>
          <a:p>
            <a:pPr>
              <a:buNone/>
            </a:pPr>
            <a:r>
              <a:rPr lang="tt-RU" sz="4400" dirty="0" smtClean="0">
                <a:solidFill>
                  <a:srgbClr val="FF0000"/>
                </a:solidFill>
                <a:cs typeface="Aharoni" pitchFamily="2" charset="-79"/>
              </a:rPr>
              <a:t>А) </a:t>
            </a:r>
            <a:r>
              <a:rPr lang="tt-RU" sz="4400" dirty="0" smtClean="0">
                <a:solidFill>
                  <a:srgbClr val="FF0000"/>
                </a:solidFill>
                <a:cs typeface="Aharoni" pitchFamily="2" charset="-79"/>
              </a:rPr>
              <a:t>“Татарстан яшьләре”</a:t>
            </a: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Ә) </a:t>
            </a:r>
            <a:r>
              <a:rPr lang="tt-RU" sz="4400" dirty="0" smtClean="0">
                <a:solidFill>
                  <a:srgbClr val="FF0000"/>
                </a:solidFill>
                <a:cs typeface="Aharoni" pitchFamily="2" charset="-79"/>
              </a:rPr>
              <a:t>“Кызыл Татарстан”</a:t>
            </a: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Б</a:t>
            </a:r>
            <a:r>
              <a:rPr lang="tt-RU" sz="4400" dirty="0" smtClean="0">
                <a:solidFill>
                  <a:srgbClr val="FF0000"/>
                </a:solidFill>
                <a:cs typeface="Aharoni" pitchFamily="2" charset="-79"/>
              </a:rPr>
              <a:t>)”Татарстан”</a:t>
            </a:r>
            <a:endParaRPr lang="tt-RU" sz="4400" dirty="0" smtClean="0"/>
          </a:p>
          <a:p>
            <a:pPr>
              <a:buNone/>
            </a:pPr>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C00000"/>
                </a:solidFill>
              </a:rPr>
              <a:t>4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tt-RU" b="1" dirty="0" smtClean="0"/>
              <a:t/>
            </a:r>
            <a:br>
              <a:rPr lang="tt-RU" b="1" dirty="0" smtClean="0"/>
            </a:br>
            <a:r>
              <a:rPr lang="ru-RU" b="1" dirty="0" smtClean="0">
                <a:solidFill>
                  <a:srgbClr val="C00000"/>
                </a:solidFill>
              </a:rPr>
              <a:t> </a:t>
            </a: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a:t>
            </a:r>
            <a:r>
              <a:rPr lang="ru-RU" b="1" dirty="0" smtClean="0">
                <a:solidFill>
                  <a:srgbClr val="C00000"/>
                </a:solidFill>
              </a:rPr>
              <a:t>Казан </a:t>
            </a:r>
            <a:r>
              <a:rPr lang="ru-RU" b="1" dirty="0" err="1" smtClean="0">
                <a:solidFill>
                  <a:srgbClr val="C00000"/>
                </a:solidFill>
              </a:rPr>
              <a:t>шәһәрендә  укыган</a:t>
            </a:r>
            <a:r>
              <a:rPr lang="ru-RU" b="1" dirty="0" smtClean="0">
                <a:solidFill>
                  <a:srgbClr val="C00000"/>
                </a:solidFill>
              </a:rPr>
              <a:t> </a:t>
            </a:r>
            <a:r>
              <a:rPr lang="ru-RU" b="1" dirty="0" err="1" smtClean="0">
                <a:solidFill>
                  <a:srgbClr val="C00000"/>
                </a:solidFill>
              </a:rPr>
              <a:t>уку</a:t>
            </a:r>
            <a:r>
              <a:rPr lang="ru-RU" b="1" dirty="0" smtClean="0">
                <a:solidFill>
                  <a:srgbClr val="C00000"/>
                </a:solidFill>
              </a:rPr>
              <a:t> </a:t>
            </a:r>
            <a:r>
              <a:rPr lang="ru-RU" b="1" dirty="0" err="1" smtClean="0">
                <a:solidFill>
                  <a:srgbClr val="C00000"/>
                </a:solidFill>
              </a:rPr>
              <a:t>йорты</a:t>
            </a:r>
            <a:r>
              <a:rPr lang="ru-RU" b="1" dirty="0" smtClean="0">
                <a:solidFill>
                  <a:srgbClr val="C00000"/>
                </a:solidFill>
              </a:rPr>
              <a:t>  -- </a:t>
            </a:r>
            <a:endParaRPr lang="ru-RU" dirty="0"/>
          </a:p>
        </p:txBody>
      </p:sp>
      <p:sp>
        <p:nvSpPr>
          <p:cNvPr id="3" name="Содержимое 2"/>
          <p:cNvSpPr>
            <a:spLocks noGrp="1"/>
          </p:cNvSpPr>
          <p:nvPr>
            <p:ph idx="1"/>
          </p:nvPr>
        </p:nvSpPr>
        <p:spPr/>
        <p:txBody>
          <a:bodyPr/>
          <a:lstStyle/>
          <a:p>
            <a:pPr>
              <a:buNone/>
            </a:pP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А</a:t>
            </a:r>
            <a:r>
              <a:rPr lang="tt-RU" sz="4400" dirty="0" smtClean="0">
                <a:solidFill>
                  <a:srgbClr val="FF0000"/>
                </a:solidFill>
                <a:cs typeface="Aharoni" pitchFamily="2" charset="-79"/>
              </a:rPr>
              <a:t>) </a:t>
            </a:r>
            <a:r>
              <a:rPr lang="tt-RU" sz="4400" dirty="0" smtClean="0">
                <a:solidFill>
                  <a:srgbClr val="FF0000"/>
                </a:solidFill>
                <a:cs typeface="Aharoni" pitchFamily="2" charset="-79"/>
              </a:rPr>
              <a:t>“Мөхәммәдия” мәдрәсәсе</a:t>
            </a: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Ә) </a:t>
            </a:r>
            <a:r>
              <a:rPr lang="tt-RU" sz="4400" dirty="0" smtClean="0">
                <a:solidFill>
                  <a:srgbClr val="FF0000"/>
                </a:solidFill>
                <a:cs typeface="Aharoni" pitchFamily="2" charset="-79"/>
              </a:rPr>
              <a:t>Татрабфак</a:t>
            </a:r>
            <a:endParaRPr lang="tt-RU" sz="4400" dirty="0" smtClean="0">
              <a:solidFill>
                <a:srgbClr val="FF0000"/>
              </a:solidFill>
              <a:cs typeface="Aharoni" pitchFamily="2" charset="-79"/>
            </a:endParaRPr>
          </a:p>
          <a:p>
            <a:pPr>
              <a:buNone/>
            </a:pPr>
            <a:r>
              <a:rPr lang="tt-RU" sz="4400" dirty="0" smtClean="0">
                <a:solidFill>
                  <a:srgbClr val="FF0000"/>
                </a:solidFill>
                <a:cs typeface="Aharoni" pitchFamily="2" charset="-79"/>
              </a:rPr>
              <a:t>Б)Казан университеты</a:t>
            </a:r>
            <a:endParaRPr lang="tt-RU" sz="4400" dirty="0" smtClean="0"/>
          </a:p>
          <a:p>
            <a:pPr>
              <a:buNone/>
            </a:pPr>
            <a:endParaRPr lang="tt-RU"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rgbClr val="C00000"/>
                </a:solidFill>
              </a:rPr>
              <a:t>5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tt-RU" b="1" dirty="0" smtClean="0"/>
              <a:t/>
            </a:r>
            <a:br>
              <a:rPr lang="tt-RU" b="1" dirty="0" smtClean="0"/>
            </a:br>
            <a:r>
              <a:rPr lang="ru-RU" b="1" dirty="0" smtClean="0">
                <a:solidFill>
                  <a:srgbClr val="C00000"/>
                </a:solidFill>
              </a:rPr>
              <a:t> </a:t>
            </a: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a:t>
            </a:r>
            <a:r>
              <a:rPr lang="ru-RU" b="1" dirty="0" smtClean="0">
                <a:solidFill>
                  <a:srgbClr val="C00000"/>
                </a:solidFill>
              </a:rPr>
              <a:t>татар опера </a:t>
            </a:r>
            <a:r>
              <a:rPr lang="ru-RU" b="1" dirty="0" err="1" smtClean="0">
                <a:solidFill>
                  <a:srgbClr val="C00000"/>
                </a:solidFill>
              </a:rPr>
              <a:t>студиясендә башкарган</a:t>
            </a:r>
            <a:r>
              <a:rPr lang="ru-RU" b="1" dirty="0" smtClean="0">
                <a:solidFill>
                  <a:srgbClr val="C00000"/>
                </a:solidFill>
              </a:rPr>
              <a:t> </a:t>
            </a:r>
            <a:r>
              <a:rPr lang="ru-RU" b="1" dirty="0" err="1" smtClean="0">
                <a:solidFill>
                  <a:srgbClr val="C00000"/>
                </a:solidFill>
              </a:rPr>
              <a:t>хезмәт </a:t>
            </a:r>
            <a:r>
              <a:rPr lang="ru-RU" b="1" dirty="0" smtClean="0">
                <a:solidFill>
                  <a:srgbClr val="C00000"/>
                </a:solidFill>
              </a:rPr>
              <a:t>-- </a:t>
            </a:r>
            <a:endParaRPr lang="ru-RU" dirty="0"/>
          </a:p>
        </p:txBody>
      </p:sp>
      <p:sp>
        <p:nvSpPr>
          <p:cNvPr id="3" name="Содержимое 2"/>
          <p:cNvSpPr>
            <a:spLocks noGrp="1"/>
          </p:cNvSpPr>
          <p:nvPr>
            <p:ph idx="1"/>
          </p:nvPr>
        </p:nvSpPr>
        <p:spPr/>
        <p:txBody>
          <a:bodyPr/>
          <a:lstStyle/>
          <a:p>
            <a:pPr>
              <a:buNone/>
            </a:pPr>
            <a:endParaRPr lang="tt-RU" dirty="0" smtClean="0"/>
          </a:p>
          <a:p>
            <a:pPr>
              <a:buNone/>
            </a:pPr>
            <a:r>
              <a:rPr lang="tt-RU" sz="4000" dirty="0" smtClean="0">
                <a:solidFill>
                  <a:srgbClr val="FF0000"/>
                </a:solidFill>
                <a:cs typeface="Aharoni" pitchFamily="2" charset="-79"/>
              </a:rPr>
              <a:t>А)әдәби бүлек җитәкчесе</a:t>
            </a:r>
            <a:endParaRPr lang="tt-RU" sz="4000" dirty="0" smtClean="0">
              <a:solidFill>
                <a:srgbClr val="FF0000"/>
              </a:solidFill>
              <a:cs typeface="Aharoni" pitchFamily="2" charset="-79"/>
            </a:endParaRPr>
          </a:p>
          <a:p>
            <a:pPr>
              <a:buNone/>
            </a:pPr>
            <a:r>
              <a:rPr lang="tt-RU" sz="4000" dirty="0" smtClean="0">
                <a:solidFill>
                  <a:srgbClr val="FF0000"/>
                </a:solidFill>
                <a:cs typeface="Aharoni" pitchFamily="2" charset="-79"/>
              </a:rPr>
              <a:t>Ә) </a:t>
            </a:r>
            <a:r>
              <a:rPr lang="tt-RU" sz="4000" dirty="0" smtClean="0">
                <a:solidFill>
                  <a:srgbClr val="FF0000"/>
                </a:solidFill>
                <a:cs typeface="Aharoni" pitchFamily="2" charset="-79"/>
              </a:rPr>
              <a:t>журналист</a:t>
            </a:r>
            <a:endParaRPr lang="tt-RU" sz="4000" dirty="0" smtClean="0">
              <a:solidFill>
                <a:srgbClr val="FF0000"/>
              </a:solidFill>
              <a:cs typeface="Aharoni" pitchFamily="2" charset="-79"/>
            </a:endParaRPr>
          </a:p>
          <a:p>
            <a:pPr>
              <a:buNone/>
            </a:pPr>
            <a:r>
              <a:rPr lang="tt-RU" sz="4000" dirty="0" smtClean="0">
                <a:solidFill>
                  <a:srgbClr val="FF0000"/>
                </a:solidFill>
                <a:cs typeface="Aharoni" pitchFamily="2" charset="-79"/>
              </a:rPr>
              <a:t>Б) </a:t>
            </a:r>
            <a:r>
              <a:rPr lang="tt-RU" sz="4000" dirty="0" smtClean="0">
                <a:solidFill>
                  <a:srgbClr val="FF0000"/>
                </a:solidFill>
                <a:cs typeface="Aharoni" pitchFamily="2" charset="-79"/>
              </a:rPr>
              <a:t>опералар иҗат итүче</a:t>
            </a:r>
            <a:endParaRPr lang="tt-RU" sz="4000" dirty="0" smtClean="0"/>
          </a:p>
          <a:p>
            <a:pPr>
              <a:buNone/>
            </a:pPr>
            <a:endParaRPr lang="ru-RU" dirty="0"/>
          </a:p>
        </p:txBody>
      </p:sp>
      <p:sp>
        <p:nvSpPr>
          <p:cNvPr id="4" name="Прямоугольник 3"/>
          <p:cNvSpPr/>
          <p:nvPr/>
        </p:nvSpPr>
        <p:spPr>
          <a:xfrm>
            <a:off x="2286000" y="2967335"/>
            <a:ext cx="4572000" cy="369332"/>
          </a:xfrm>
          <a:prstGeom prst="rect">
            <a:avLst/>
          </a:prstGeom>
        </p:spPr>
        <p:txBody>
          <a:bodyPr>
            <a:spAutoFit/>
          </a:bodyPr>
          <a:lstStyle/>
          <a:p>
            <a:pPr>
              <a:buNone/>
            </a:pPr>
            <a:endParaRPr lang="tt-RU" dirty="0" smtClean="0">
              <a:solidFill>
                <a:srgbClr val="FF0000"/>
              </a:solidFill>
              <a:cs typeface="Aharoni" pitchFamily="2" charset="-79"/>
            </a:endParaRPr>
          </a:p>
        </p:txBody>
      </p:sp>
      <p:pic>
        <p:nvPicPr>
          <p:cNvPr id="5" name="Рисунок 4" descr="http://im5-tub-ru.yandex.net/i?id=75257198-61-72&amp;n=21">
            <a:hlinkClick r:id="rId2" tgtFrame="&quot;_blank&quot;"/>
          </p:cNvPr>
          <p:cNvPicPr/>
          <p:nvPr/>
        </p:nvPicPr>
        <p:blipFill>
          <a:blip r:embed="rId3" cstate="print"/>
          <a:srcRect/>
          <a:stretch>
            <a:fillRect/>
          </a:stretch>
        </p:blipFill>
        <p:spPr bwMode="auto">
          <a:xfrm>
            <a:off x="5796136" y="3933056"/>
            <a:ext cx="2885306" cy="214883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err="1" smtClean="0">
                <a:solidFill>
                  <a:srgbClr val="C00000"/>
                </a:solidFill>
              </a:rPr>
              <a:t>Беренче</a:t>
            </a:r>
            <a:r>
              <a:rPr lang="ru-RU" b="1" dirty="0" smtClean="0">
                <a:solidFill>
                  <a:srgbClr val="C00000"/>
                </a:solidFill>
              </a:rPr>
              <a:t>  </a:t>
            </a:r>
            <a:r>
              <a:rPr lang="ru-RU" b="1" dirty="0" err="1" smtClean="0">
                <a:solidFill>
                  <a:srgbClr val="C00000"/>
                </a:solidFill>
              </a:rPr>
              <a:t>сайлап</a:t>
            </a:r>
            <a:r>
              <a:rPr lang="ru-RU" b="1" dirty="0" smtClean="0">
                <a:solidFill>
                  <a:srgbClr val="C00000"/>
                </a:solidFill>
              </a:rPr>
              <a:t>  </a:t>
            </a:r>
            <a:r>
              <a:rPr lang="ru-RU" b="1" dirty="0" err="1" smtClean="0">
                <a:solidFill>
                  <a:srgbClr val="C00000"/>
                </a:solidFill>
              </a:rPr>
              <a:t>алу</a:t>
            </a:r>
            <a:r>
              <a:rPr lang="ru-RU" b="1" dirty="0" smtClean="0">
                <a:solidFill>
                  <a:srgbClr val="C00000"/>
                </a:solidFill>
              </a:rPr>
              <a:t>  туры</a:t>
            </a:r>
            <a:endParaRPr lang="ru-RU" dirty="0"/>
          </a:p>
        </p:txBody>
      </p:sp>
      <p:sp>
        <p:nvSpPr>
          <p:cNvPr id="3" name="Содержимое 2"/>
          <p:cNvSpPr>
            <a:spLocks noGrp="1"/>
          </p:cNvSpPr>
          <p:nvPr>
            <p:ph idx="1"/>
          </p:nvPr>
        </p:nvSpPr>
        <p:spPr/>
        <p:txBody>
          <a:bodyPr/>
          <a:lstStyle/>
          <a:p>
            <a:pPr>
              <a:buNone/>
            </a:pPr>
            <a:r>
              <a:rPr lang="tt-RU" sz="3600" b="1" dirty="0" smtClean="0">
                <a:solidFill>
                  <a:srgbClr val="0070C0"/>
                </a:solidFill>
                <a:cs typeface="Aharoni" pitchFamily="2" charset="-79"/>
              </a:rPr>
              <a:t>Бирем.  </a:t>
            </a:r>
            <a:r>
              <a:rPr lang="tt-RU" sz="3600" i="1" dirty="0" smtClean="0">
                <a:solidFill>
                  <a:srgbClr val="0070C0"/>
                </a:solidFill>
                <a:cs typeface="Aharoni" pitchFamily="2" charset="-79"/>
              </a:rPr>
              <a:t>Бу шагыйрьләрне яшәү чорлары буенча урнаштырыгыз. </a:t>
            </a:r>
          </a:p>
          <a:p>
            <a:pPr>
              <a:buNone/>
            </a:pPr>
            <a:r>
              <a:rPr lang="tt-RU" sz="4800" dirty="0" smtClean="0">
                <a:solidFill>
                  <a:srgbClr val="FF0000"/>
                </a:solidFill>
                <a:cs typeface="Aharoni" pitchFamily="2" charset="-79"/>
              </a:rPr>
              <a:t>А) Ренат Харис</a:t>
            </a:r>
          </a:p>
          <a:p>
            <a:pPr>
              <a:buNone/>
            </a:pPr>
            <a:r>
              <a:rPr lang="tt-RU" sz="4800" dirty="0" smtClean="0">
                <a:solidFill>
                  <a:srgbClr val="FF0000"/>
                </a:solidFill>
                <a:cs typeface="Aharoni" pitchFamily="2" charset="-79"/>
              </a:rPr>
              <a:t>Ә) Габдулла Тукай</a:t>
            </a:r>
          </a:p>
          <a:p>
            <a:pPr>
              <a:buNone/>
            </a:pPr>
            <a:r>
              <a:rPr lang="tt-RU" sz="4800" dirty="0" smtClean="0">
                <a:solidFill>
                  <a:srgbClr val="FF0000"/>
                </a:solidFill>
                <a:cs typeface="Aharoni" pitchFamily="2" charset="-79"/>
              </a:rPr>
              <a:t>Б) Муса Җәлил</a:t>
            </a:r>
            <a:endParaRPr lang="ru-RU" sz="4800" dirty="0" smtClean="0">
              <a:solidFill>
                <a:srgbClr val="FF0000"/>
              </a:solidFill>
            </a:endParaRPr>
          </a:p>
        </p:txBody>
      </p:sp>
      <p:pic>
        <p:nvPicPr>
          <p:cNvPr id="4" name="Рисунок 3" descr="http://im0-tub-ru.yandex.net/i?id=43673551-02-72&amp;n=21">
            <a:hlinkClick r:id="rId2" tgtFrame="&quot;_blank&quot;"/>
          </p:cNvPr>
          <p:cNvPicPr/>
          <p:nvPr/>
        </p:nvPicPr>
        <p:blipFill>
          <a:blip r:embed="rId3" cstate="print"/>
          <a:srcRect/>
          <a:stretch>
            <a:fillRect/>
          </a:stretch>
        </p:blipFill>
        <p:spPr bwMode="auto">
          <a:xfrm>
            <a:off x="5436096" y="2636912"/>
            <a:ext cx="2808312" cy="3600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76672"/>
            <a:ext cx="8686800" cy="838200"/>
          </a:xfrm>
        </p:spPr>
        <p:txBody>
          <a:bodyPr>
            <a:noAutofit/>
          </a:bodyPr>
          <a:lstStyle/>
          <a:p>
            <a:pPr algn="ctr"/>
            <a:r>
              <a:rPr lang="ru-RU" sz="4000" i="1" dirty="0" err="1" smtClean="0">
                <a:solidFill>
                  <a:srgbClr val="C00000"/>
                </a:solidFill>
              </a:rPr>
              <a:t>Беренче</a:t>
            </a:r>
            <a:r>
              <a:rPr lang="ru-RU" sz="4000" i="1" dirty="0" smtClean="0">
                <a:solidFill>
                  <a:srgbClr val="C00000"/>
                </a:solidFill>
              </a:rPr>
              <a:t> тур</a:t>
            </a:r>
            <a:br>
              <a:rPr lang="ru-RU" sz="4000" i="1" dirty="0" smtClean="0">
                <a:solidFill>
                  <a:srgbClr val="C00000"/>
                </a:solidFill>
              </a:rPr>
            </a:br>
            <a:r>
              <a:rPr lang="ru-RU" sz="4000" i="1" dirty="0" smtClean="0">
                <a:solidFill>
                  <a:srgbClr val="C00000"/>
                </a:solidFill>
              </a:rPr>
              <a:t>1 </a:t>
            </a:r>
            <a:r>
              <a:rPr lang="ru-RU" sz="4000" i="1" dirty="0" err="1" smtClean="0">
                <a:solidFill>
                  <a:srgbClr val="C00000"/>
                </a:solidFill>
              </a:rPr>
              <a:t>нче</a:t>
            </a:r>
            <a:r>
              <a:rPr lang="ru-RU" sz="4000" i="1" dirty="0" smtClean="0">
                <a:solidFill>
                  <a:srgbClr val="C00000"/>
                </a:solidFill>
              </a:rPr>
              <a:t> </a:t>
            </a:r>
            <a:r>
              <a:rPr lang="ru-RU" sz="4000" i="1" dirty="0" err="1" smtClean="0">
                <a:solidFill>
                  <a:srgbClr val="C00000"/>
                </a:solidFill>
              </a:rPr>
              <a:t>сорау</a:t>
            </a:r>
            <a:r>
              <a:rPr lang="ru-RU" sz="4000" i="1" dirty="0" smtClean="0">
                <a:solidFill>
                  <a:srgbClr val="C00000"/>
                </a:solidFill>
              </a:rPr>
              <a:t>  </a:t>
            </a:r>
            <a:r>
              <a:rPr lang="ru-RU" sz="4000" b="1" dirty="0" smtClean="0">
                <a:solidFill>
                  <a:srgbClr val="C00000"/>
                </a:solidFill>
              </a:rPr>
              <a:t/>
            </a:r>
            <a:br>
              <a:rPr lang="ru-RU" sz="4000" b="1" dirty="0" smtClean="0">
                <a:solidFill>
                  <a:srgbClr val="C00000"/>
                </a:solidFill>
              </a:rPr>
            </a:br>
            <a:r>
              <a:rPr lang="ru-RU" sz="4000" b="1" dirty="0" err="1" smtClean="0">
                <a:solidFill>
                  <a:srgbClr val="C00000"/>
                </a:solidFill>
              </a:rPr>
              <a:t>Муса</a:t>
            </a:r>
            <a:r>
              <a:rPr lang="ru-RU" sz="4000" b="1" dirty="0" smtClean="0">
                <a:solidFill>
                  <a:srgbClr val="C00000"/>
                </a:solidFill>
              </a:rPr>
              <a:t> </a:t>
            </a:r>
            <a:r>
              <a:rPr lang="ru-RU" sz="4000" b="1" dirty="0" err="1" smtClean="0">
                <a:solidFill>
                  <a:srgbClr val="C00000"/>
                </a:solidFill>
              </a:rPr>
              <a:t>Җәлил туган</a:t>
            </a:r>
            <a:r>
              <a:rPr lang="ru-RU" sz="4000" b="1" dirty="0" smtClean="0">
                <a:solidFill>
                  <a:srgbClr val="C00000"/>
                </a:solidFill>
              </a:rPr>
              <a:t> ел</a:t>
            </a:r>
            <a:endParaRPr lang="ru-RU" sz="4000" dirty="0"/>
          </a:p>
        </p:txBody>
      </p:sp>
      <p:sp>
        <p:nvSpPr>
          <p:cNvPr id="3" name="Содержимое 2"/>
          <p:cNvSpPr>
            <a:spLocks noGrp="1"/>
          </p:cNvSpPr>
          <p:nvPr>
            <p:ph idx="1"/>
          </p:nvPr>
        </p:nvSpPr>
        <p:spPr/>
        <p:txBody>
          <a:bodyPr/>
          <a:lstStyle/>
          <a:p>
            <a:pPr>
              <a:buNone/>
            </a:pPr>
            <a:endParaRPr lang="tt-RU" sz="4800" dirty="0" smtClean="0">
              <a:solidFill>
                <a:srgbClr val="FF0000"/>
              </a:solidFill>
              <a:cs typeface="Aharoni" pitchFamily="2" charset="-79"/>
            </a:endParaRPr>
          </a:p>
          <a:p>
            <a:pPr>
              <a:buNone/>
            </a:pPr>
            <a:r>
              <a:rPr lang="tt-RU" sz="4800" dirty="0" smtClean="0">
                <a:solidFill>
                  <a:srgbClr val="FF0000"/>
                </a:solidFill>
                <a:cs typeface="Aharoni" pitchFamily="2" charset="-79"/>
              </a:rPr>
              <a:t>А</a:t>
            </a:r>
            <a:r>
              <a:rPr lang="tt-RU" sz="4800" dirty="0" smtClean="0">
                <a:solidFill>
                  <a:srgbClr val="FF0000"/>
                </a:solidFill>
                <a:cs typeface="Aharoni" pitchFamily="2" charset="-79"/>
              </a:rPr>
              <a:t>) 1905</a:t>
            </a:r>
          </a:p>
          <a:p>
            <a:pPr>
              <a:buNone/>
            </a:pPr>
            <a:r>
              <a:rPr lang="tt-RU" sz="4800" dirty="0" smtClean="0">
                <a:solidFill>
                  <a:srgbClr val="FF0000"/>
                </a:solidFill>
                <a:cs typeface="Aharoni" pitchFamily="2" charset="-79"/>
              </a:rPr>
              <a:t>Ә) 1906</a:t>
            </a:r>
          </a:p>
          <a:p>
            <a:pPr>
              <a:buNone/>
            </a:pPr>
            <a:r>
              <a:rPr lang="tt-RU" sz="4800" dirty="0" smtClean="0">
                <a:solidFill>
                  <a:srgbClr val="FF0000"/>
                </a:solidFill>
                <a:cs typeface="Aharoni" pitchFamily="2" charset="-79"/>
              </a:rPr>
              <a:t>Б) 1907</a:t>
            </a:r>
            <a:endParaRPr lang="ru-RU" sz="4800" dirty="0" smtClean="0">
              <a:solidFill>
                <a:srgbClr val="FF0000"/>
              </a:solidFill>
            </a:endParaRPr>
          </a:p>
          <a:p>
            <a:endParaRPr lang="ru-RU" dirty="0"/>
          </a:p>
        </p:txBody>
      </p:sp>
      <p:pic>
        <p:nvPicPr>
          <p:cNvPr id="2054" name="Picture 6" descr="http://im0-tub-ru.yandex.net/i?id=378096845-62-72&amp;n=21">
            <a:hlinkClick r:id="rId2"/>
          </p:cNvPr>
          <p:cNvPicPr>
            <a:picLocks noChangeAspect="1" noChangeArrowheads="1"/>
          </p:cNvPicPr>
          <p:nvPr/>
        </p:nvPicPr>
        <p:blipFill>
          <a:blip r:embed="rId3" cstate="print"/>
          <a:srcRect/>
          <a:stretch>
            <a:fillRect/>
          </a:stretch>
        </p:blipFill>
        <p:spPr bwMode="auto">
          <a:xfrm>
            <a:off x="4067944" y="1988840"/>
            <a:ext cx="4392488" cy="374441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400" i="1" dirty="0" smtClean="0">
                <a:solidFill>
                  <a:srgbClr val="C00000"/>
                </a:solidFill>
              </a:rPr>
              <a:t>2 </a:t>
            </a:r>
            <a:r>
              <a:rPr lang="ru-RU" sz="4400" i="1" dirty="0" err="1" smtClean="0">
                <a:solidFill>
                  <a:srgbClr val="C00000"/>
                </a:solidFill>
              </a:rPr>
              <a:t>нче</a:t>
            </a:r>
            <a:r>
              <a:rPr lang="ru-RU" sz="4400" i="1" dirty="0" smtClean="0">
                <a:solidFill>
                  <a:srgbClr val="C00000"/>
                </a:solidFill>
              </a:rPr>
              <a:t> </a:t>
            </a:r>
            <a:r>
              <a:rPr lang="ru-RU" sz="4400" i="1" dirty="0" err="1" smtClean="0">
                <a:solidFill>
                  <a:srgbClr val="C00000"/>
                </a:solidFill>
              </a:rPr>
              <a:t>сорау</a:t>
            </a:r>
            <a:r>
              <a:rPr lang="ru-RU" sz="4400" i="1" dirty="0" smtClean="0">
                <a:solidFill>
                  <a:srgbClr val="C00000"/>
                </a:solidFill>
              </a:rPr>
              <a:t>  </a:t>
            </a:r>
            <a:r>
              <a:rPr lang="ru-RU" b="1" dirty="0" smtClean="0">
                <a:solidFill>
                  <a:srgbClr val="C00000"/>
                </a:solidFill>
              </a:rPr>
              <a:t/>
            </a:r>
            <a:br>
              <a:rPr lang="ru-RU" b="1" dirty="0" smtClean="0">
                <a:solidFill>
                  <a:srgbClr val="C00000"/>
                </a:solidFill>
              </a:rPr>
            </a:br>
            <a:r>
              <a:rPr lang="ru-RU" sz="4000" b="1" dirty="0" err="1" smtClean="0">
                <a:solidFill>
                  <a:srgbClr val="C00000"/>
                </a:solidFill>
              </a:rPr>
              <a:t>Муса</a:t>
            </a:r>
            <a:r>
              <a:rPr lang="ru-RU" sz="4000" b="1" dirty="0" smtClean="0">
                <a:solidFill>
                  <a:srgbClr val="C00000"/>
                </a:solidFill>
              </a:rPr>
              <a:t> </a:t>
            </a:r>
            <a:r>
              <a:rPr lang="ru-RU" sz="4000" b="1" dirty="0" err="1" smtClean="0">
                <a:solidFill>
                  <a:srgbClr val="C00000"/>
                </a:solidFill>
              </a:rPr>
              <a:t>Җәлилнең әтисенең исеме</a:t>
            </a:r>
            <a:r>
              <a:rPr lang="ru-RU" sz="4000" b="1" dirty="0" smtClean="0">
                <a:solidFill>
                  <a:srgbClr val="C00000"/>
                </a:solidFill>
              </a:rPr>
              <a:t> - </a:t>
            </a:r>
            <a:endParaRPr lang="ru-RU" sz="4000" dirty="0"/>
          </a:p>
        </p:txBody>
      </p:sp>
      <p:sp>
        <p:nvSpPr>
          <p:cNvPr id="3" name="Содержимое 2"/>
          <p:cNvSpPr>
            <a:spLocks noGrp="1"/>
          </p:cNvSpPr>
          <p:nvPr>
            <p:ph idx="1"/>
          </p:nvPr>
        </p:nvSpPr>
        <p:spPr/>
        <p:txBody>
          <a:bodyPr>
            <a:normAutofit/>
          </a:bodyPr>
          <a:lstStyle/>
          <a:p>
            <a:pPr>
              <a:buNone/>
            </a:pPr>
            <a:r>
              <a:rPr lang="tt-RU" sz="4800" dirty="0" smtClean="0"/>
              <a:t> </a:t>
            </a:r>
            <a:r>
              <a:rPr lang="tt-RU" sz="4800" dirty="0" smtClean="0">
                <a:solidFill>
                  <a:srgbClr val="FF0000"/>
                </a:solidFill>
                <a:cs typeface="Aharoni" pitchFamily="2" charset="-79"/>
              </a:rPr>
              <a:t>А) Ибраһим</a:t>
            </a:r>
          </a:p>
          <a:p>
            <a:pPr>
              <a:buNone/>
            </a:pPr>
            <a:r>
              <a:rPr lang="tt-RU" sz="4800" dirty="0" smtClean="0">
                <a:solidFill>
                  <a:srgbClr val="FF0000"/>
                </a:solidFill>
                <a:cs typeface="Aharoni" pitchFamily="2" charset="-79"/>
              </a:rPr>
              <a:t>Ә) Мостафа</a:t>
            </a:r>
          </a:p>
          <a:p>
            <a:pPr>
              <a:buNone/>
            </a:pPr>
            <a:r>
              <a:rPr lang="tt-RU" sz="4800" dirty="0" smtClean="0">
                <a:solidFill>
                  <a:srgbClr val="FF0000"/>
                </a:solidFill>
                <a:cs typeface="Aharoni" pitchFamily="2" charset="-79"/>
              </a:rPr>
              <a:t>Б) Мөхәммәт</a:t>
            </a:r>
            <a:endParaRPr lang="ru-RU" sz="4800" dirty="0" smtClean="0">
              <a:solidFill>
                <a:srgbClr val="FF0000"/>
              </a:solidFill>
            </a:endParaRPr>
          </a:p>
        </p:txBody>
      </p:sp>
      <p:pic>
        <p:nvPicPr>
          <p:cNvPr id="5" name="Рисунок 4" descr="http://im5-tub-ru.yandex.net/i?id=382911484-61-72&amp;n=21">
            <a:hlinkClick r:id="rId2" tgtFrame="&quot;_blank&quot;"/>
          </p:cNvPr>
          <p:cNvPicPr/>
          <p:nvPr/>
        </p:nvPicPr>
        <p:blipFill>
          <a:blip r:embed="rId3" cstate="print"/>
          <a:srcRect/>
          <a:stretch>
            <a:fillRect/>
          </a:stretch>
        </p:blipFill>
        <p:spPr bwMode="auto">
          <a:xfrm>
            <a:off x="4932040" y="1988840"/>
            <a:ext cx="3672408" cy="381642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686800" cy="838200"/>
          </a:xfrm>
        </p:spPr>
        <p:txBody>
          <a:bodyPr>
            <a:noAutofit/>
          </a:bodyPr>
          <a:lstStyle/>
          <a:p>
            <a:pPr algn="ctr"/>
            <a:r>
              <a:rPr lang="ru-RU" sz="4000" i="1" dirty="0" smtClean="0">
                <a:solidFill>
                  <a:srgbClr val="C00000"/>
                </a:solidFill>
              </a:rPr>
              <a:t>3 </a:t>
            </a:r>
            <a:r>
              <a:rPr lang="ru-RU" sz="4000" i="1" dirty="0" err="1" smtClean="0">
                <a:solidFill>
                  <a:srgbClr val="C00000"/>
                </a:solidFill>
              </a:rPr>
              <a:t>нче</a:t>
            </a:r>
            <a:r>
              <a:rPr lang="ru-RU" sz="4000" i="1" dirty="0" smtClean="0">
                <a:solidFill>
                  <a:srgbClr val="C00000"/>
                </a:solidFill>
              </a:rPr>
              <a:t> </a:t>
            </a:r>
            <a:r>
              <a:rPr lang="ru-RU" sz="4000" i="1" dirty="0" err="1" smtClean="0">
                <a:solidFill>
                  <a:srgbClr val="C00000"/>
                </a:solidFill>
              </a:rPr>
              <a:t>сорау</a:t>
            </a:r>
            <a:r>
              <a:rPr lang="ru-RU" sz="4000" i="1" dirty="0" smtClean="0">
                <a:solidFill>
                  <a:srgbClr val="C00000"/>
                </a:solidFill>
              </a:rPr>
              <a:t>  </a:t>
            </a:r>
            <a:r>
              <a:rPr lang="ru-RU" sz="4000" b="1" dirty="0" smtClean="0">
                <a:solidFill>
                  <a:srgbClr val="C00000"/>
                </a:solidFill>
              </a:rPr>
              <a:t/>
            </a:r>
            <a:br>
              <a:rPr lang="ru-RU" sz="4000" b="1" dirty="0" smtClean="0">
                <a:solidFill>
                  <a:srgbClr val="C00000"/>
                </a:solidFill>
              </a:rPr>
            </a:br>
            <a:r>
              <a:rPr lang="ru-RU" sz="4000" b="1" dirty="0" err="1" smtClean="0">
                <a:solidFill>
                  <a:srgbClr val="C00000"/>
                </a:solidFill>
              </a:rPr>
              <a:t>Муса</a:t>
            </a:r>
            <a:r>
              <a:rPr lang="ru-RU" sz="4000" b="1" dirty="0" smtClean="0">
                <a:solidFill>
                  <a:srgbClr val="C00000"/>
                </a:solidFill>
              </a:rPr>
              <a:t> </a:t>
            </a:r>
            <a:r>
              <a:rPr lang="ru-RU" sz="4000" b="1" dirty="0" err="1" smtClean="0">
                <a:solidFill>
                  <a:srgbClr val="C00000"/>
                </a:solidFill>
              </a:rPr>
              <a:t>Җәлил укыган</a:t>
            </a:r>
            <a:r>
              <a:rPr lang="ru-RU" sz="4000" b="1" dirty="0" smtClean="0">
                <a:solidFill>
                  <a:srgbClr val="C00000"/>
                </a:solidFill>
              </a:rPr>
              <a:t> </a:t>
            </a:r>
            <a:r>
              <a:rPr lang="ru-RU" sz="4000" b="1" dirty="0" err="1" smtClean="0">
                <a:solidFill>
                  <a:srgbClr val="C00000"/>
                </a:solidFill>
              </a:rPr>
              <a:t>мәдрәсә</a:t>
            </a:r>
            <a:r>
              <a:rPr lang="ru-RU" sz="4000" b="1" dirty="0" smtClean="0">
                <a:solidFill>
                  <a:srgbClr val="C00000"/>
                </a:solidFill>
              </a:rPr>
              <a:t> </a:t>
            </a:r>
            <a:endParaRPr lang="ru-RU" sz="4000" dirty="0"/>
          </a:p>
        </p:txBody>
      </p:sp>
      <p:sp>
        <p:nvSpPr>
          <p:cNvPr id="3" name="Содержимое 2"/>
          <p:cNvSpPr>
            <a:spLocks noGrp="1"/>
          </p:cNvSpPr>
          <p:nvPr>
            <p:ph idx="1"/>
          </p:nvPr>
        </p:nvSpPr>
        <p:spPr/>
        <p:txBody>
          <a:bodyPr/>
          <a:lstStyle/>
          <a:p>
            <a:pPr>
              <a:buNone/>
            </a:pPr>
            <a:r>
              <a:rPr lang="tt-RU" sz="4400" dirty="0" smtClean="0"/>
              <a:t> </a:t>
            </a:r>
            <a:r>
              <a:rPr lang="tt-RU" sz="4400" dirty="0" smtClean="0">
                <a:solidFill>
                  <a:srgbClr val="FF0000"/>
                </a:solidFill>
                <a:cs typeface="Aharoni" pitchFamily="2" charset="-79"/>
              </a:rPr>
              <a:t>А) “Галия”</a:t>
            </a:r>
          </a:p>
          <a:p>
            <a:pPr>
              <a:buNone/>
            </a:pPr>
            <a:r>
              <a:rPr lang="tt-RU" sz="4400" dirty="0" smtClean="0">
                <a:solidFill>
                  <a:srgbClr val="FF0000"/>
                </a:solidFill>
                <a:cs typeface="Aharoni" pitchFamily="2" charset="-79"/>
              </a:rPr>
              <a:t>Ә) “Хөсәения”</a:t>
            </a:r>
          </a:p>
          <a:p>
            <a:pPr>
              <a:buNone/>
            </a:pPr>
            <a:r>
              <a:rPr lang="tt-RU" sz="4400" dirty="0" smtClean="0">
                <a:solidFill>
                  <a:srgbClr val="FF0000"/>
                </a:solidFill>
                <a:cs typeface="Aharoni" pitchFamily="2" charset="-79"/>
              </a:rPr>
              <a:t>Б)”Мәхәммәдия”</a:t>
            </a:r>
          </a:p>
          <a:p>
            <a:pPr>
              <a:buNone/>
            </a:pPr>
            <a:endParaRPr lang="ru-RU" dirty="0" smtClean="0">
              <a:solidFill>
                <a:srgbClr val="FF0000"/>
              </a:solidFill>
            </a:endParaRPr>
          </a:p>
        </p:txBody>
      </p:sp>
      <p:pic>
        <p:nvPicPr>
          <p:cNvPr id="18434" name="Picture 2" descr="http://im2-tub-ru.yandex.net/i?id=180479900-09-72&amp;n=21">
            <a:hlinkClick r:id="rId2"/>
          </p:cNvPr>
          <p:cNvPicPr>
            <a:picLocks noChangeAspect="1" noChangeArrowheads="1"/>
          </p:cNvPicPr>
          <p:nvPr/>
        </p:nvPicPr>
        <p:blipFill>
          <a:blip r:embed="rId3" cstate="print"/>
          <a:srcRect/>
          <a:stretch>
            <a:fillRect/>
          </a:stretch>
        </p:blipFill>
        <p:spPr bwMode="auto">
          <a:xfrm>
            <a:off x="395536" y="4509120"/>
            <a:ext cx="2664296" cy="2043608"/>
          </a:xfrm>
          <a:prstGeom prst="rect">
            <a:avLst/>
          </a:prstGeom>
          <a:noFill/>
        </p:spPr>
      </p:pic>
      <p:pic>
        <p:nvPicPr>
          <p:cNvPr id="7" name="Picture 4" descr="http://900igr.net/datai/literatura/Musa-Dzhalil/0006-007-Rodnoe-selo-Dzhalilja-selo-Mustafino-Orenburgskoj-gubernii.jpg"/>
          <p:cNvPicPr>
            <a:picLocks noChangeAspect="1" noChangeArrowheads="1"/>
          </p:cNvPicPr>
          <p:nvPr/>
        </p:nvPicPr>
        <p:blipFill>
          <a:blip r:embed="rId4" cstate="print"/>
          <a:srcRect/>
          <a:stretch>
            <a:fillRect/>
          </a:stretch>
        </p:blipFill>
        <p:spPr bwMode="auto">
          <a:xfrm>
            <a:off x="5940152" y="1700808"/>
            <a:ext cx="2644130" cy="489654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4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ныклап</a:t>
            </a:r>
            <a:r>
              <a:rPr lang="ru-RU" b="1" dirty="0" smtClean="0">
                <a:solidFill>
                  <a:srgbClr val="C00000"/>
                </a:solidFill>
              </a:rPr>
              <a:t> </a:t>
            </a:r>
            <a:r>
              <a:rPr lang="ru-RU" b="1" dirty="0" err="1" smtClean="0">
                <a:solidFill>
                  <a:srgbClr val="C00000"/>
                </a:solidFill>
              </a:rPr>
              <a:t>иҗат итә башлаган</a:t>
            </a:r>
            <a:r>
              <a:rPr lang="ru-RU" b="1" dirty="0" smtClean="0">
                <a:solidFill>
                  <a:srgbClr val="C00000"/>
                </a:solidFill>
              </a:rPr>
              <a:t> </a:t>
            </a:r>
            <a:r>
              <a:rPr lang="ru-RU" b="1" dirty="0" err="1" smtClean="0">
                <a:solidFill>
                  <a:srgbClr val="C00000"/>
                </a:solidFill>
              </a:rPr>
              <a:t>шәһәр </a:t>
            </a:r>
            <a:r>
              <a:rPr lang="ru-RU" b="1" dirty="0" smtClean="0">
                <a:solidFill>
                  <a:srgbClr val="C00000"/>
                </a:solidFill>
              </a:rPr>
              <a:t>- </a:t>
            </a:r>
            <a:endParaRPr lang="ru-RU" dirty="0"/>
          </a:p>
        </p:txBody>
      </p:sp>
      <p:sp>
        <p:nvSpPr>
          <p:cNvPr id="3" name="Содержимое 2"/>
          <p:cNvSpPr>
            <a:spLocks noGrp="1"/>
          </p:cNvSpPr>
          <p:nvPr>
            <p:ph idx="1"/>
          </p:nvPr>
        </p:nvSpPr>
        <p:spPr/>
        <p:txBody>
          <a:bodyPr/>
          <a:lstStyle/>
          <a:p>
            <a:pPr>
              <a:buNone/>
            </a:pPr>
            <a:endParaRPr lang="tt-RU" dirty="0" smtClean="0">
              <a:solidFill>
                <a:srgbClr val="FF0000"/>
              </a:solidFill>
              <a:cs typeface="Aharoni" pitchFamily="2" charset="-79"/>
            </a:endParaRPr>
          </a:p>
          <a:p>
            <a:pPr>
              <a:buNone/>
            </a:pPr>
            <a:r>
              <a:rPr lang="tt-RU" sz="4400" dirty="0" smtClean="0">
                <a:solidFill>
                  <a:srgbClr val="FF0000"/>
                </a:solidFill>
                <a:cs typeface="Aharoni" pitchFamily="2" charset="-79"/>
              </a:rPr>
              <a:t>А) Оренбург</a:t>
            </a:r>
          </a:p>
          <a:p>
            <a:pPr>
              <a:buNone/>
            </a:pPr>
            <a:r>
              <a:rPr lang="tt-RU" sz="4400" dirty="0" smtClean="0">
                <a:solidFill>
                  <a:srgbClr val="FF0000"/>
                </a:solidFill>
                <a:cs typeface="Aharoni" pitchFamily="2" charset="-79"/>
              </a:rPr>
              <a:t>Ә) Казан </a:t>
            </a:r>
          </a:p>
          <a:p>
            <a:pPr>
              <a:buNone/>
            </a:pPr>
            <a:r>
              <a:rPr lang="tt-RU" sz="4400" dirty="0" smtClean="0">
                <a:solidFill>
                  <a:srgbClr val="FF0000"/>
                </a:solidFill>
                <a:cs typeface="Aharoni" pitchFamily="2" charset="-79"/>
              </a:rPr>
              <a:t>Б) Мәскәү</a:t>
            </a:r>
          </a:p>
          <a:p>
            <a:pPr>
              <a:buNone/>
            </a:pPr>
            <a:endParaRPr lang="ru-RU" dirty="0" smtClean="0">
              <a:solidFill>
                <a:srgbClr val="FF0000"/>
              </a:solidFill>
            </a:endParaRPr>
          </a:p>
          <a:p>
            <a:pPr>
              <a:buNone/>
            </a:pPr>
            <a:endParaRPr lang="ru-RU" dirty="0"/>
          </a:p>
        </p:txBody>
      </p:sp>
      <p:pic>
        <p:nvPicPr>
          <p:cNvPr id="4" name="Рисунок 3" descr="http://im0-tub-ru.yandex.net/i?id=377437830-01-72&amp;n=21">
            <a:hlinkClick r:id="rId2" tgtFrame="&quot;_blank&quot;"/>
          </p:cNvPr>
          <p:cNvPicPr/>
          <p:nvPr/>
        </p:nvPicPr>
        <p:blipFill>
          <a:blip r:embed="rId3" cstate="print"/>
          <a:srcRect/>
          <a:stretch>
            <a:fillRect/>
          </a:stretch>
        </p:blipFill>
        <p:spPr bwMode="auto">
          <a:xfrm>
            <a:off x="6300192" y="2348880"/>
            <a:ext cx="2152650" cy="2004814"/>
          </a:xfrm>
          <a:prstGeom prst="rect">
            <a:avLst/>
          </a:prstGeom>
          <a:noFill/>
          <a:ln w="9525">
            <a:noFill/>
            <a:miter lim="800000"/>
            <a:headEnd/>
            <a:tailEnd/>
          </a:ln>
        </p:spPr>
      </p:pic>
      <p:pic>
        <p:nvPicPr>
          <p:cNvPr id="6" name="Рисунок 5" descr="http://im6-tub-ru.yandex.net/i?id=103266232-06-72&amp;n=21">
            <a:hlinkClick r:id="rId4" tgtFrame="&quot;_blank&quot;"/>
          </p:cNvPr>
          <p:cNvPicPr/>
          <p:nvPr/>
        </p:nvPicPr>
        <p:blipFill>
          <a:blip r:embed="rId5" cstate="print"/>
          <a:srcRect/>
          <a:stretch>
            <a:fillRect/>
          </a:stretch>
        </p:blipFill>
        <p:spPr bwMode="auto">
          <a:xfrm>
            <a:off x="6084168" y="4581128"/>
            <a:ext cx="2304256" cy="1800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484784"/>
            <a:ext cx="8686800" cy="4525963"/>
          </a:xfrm>
        </p:spPr>
        <p:txBody>
          <a:bodyPr/>
          <a:lstStyle/>
          <a:p>
            <a:pPr>
              <a:buNone/>
            </a:pPr>
            <a:endParaRPr lang="tt-RU" dirty="0" smtClean="0">
              <a:solidFill>
                <a:srgbClr val="FF0000"/>
              </a:solidFill>
              <a:cs typeface="Aharoni" pitchFamily="2" charset="-79"/>
            </a:endParaRPr>
          </a:p>
          <a:p>
            <a:pPr>
              <a:buNone/>
            </a:pPr>
            <a:r>
              <a:rPr lang="tt-RU" sz="4000" dirty="0" smtClean="0">
                <a:solidFill>
                  <a:srgbClr val="FF0000"/>
                </a:solidFill>
                <a:cs typeface="Aharoni" pitchFamily="2" charset="-79"/>
              </a:rPr>
              <a:t>А) ”Барабыз”</a:t>
            </a:r>
          </a:p>
          <a:p>
            <a:pPr>
              <a:buNone/>
            </a:pPr>
            <a:r>
              <a:rPr lang="tt-RU" sz="4000" dirty="0" smtClean="0">
                <a:solidFill>
                  <a:srgbClr val="FF0000"/>
                </a:solidFill>
                <a:cs typeface="Aharoni" pitchFamily="2" charset="-79"/>
              </a:rPr>
              <a:t>Ә)”М. Җәлил шигырьләре”</a:t>
            </a:r>
          </a:p>
          <a:p>
            <a:pPr>
              <a:buNone/>
            </a:pPr>
            <a:r>
              <a:rPr lang="tt-RU" sz="4000" dirty="0" smtClean="0">
                <a:solidFill>
                  <a:srgbClr val="FF0000"/>
                </a:solidFill>
                <a:cs typeface="Aharoni" pitchFamily="2" charset="-79"/>
              </a:rPr>
              <a:t>Б) “Орденлы миллионнар”</a:t>
            </a:r>
          </a:p>
          <a:p>
            <a:pPr>
              <a:buNone/>
            </a:pPr>
            <a:endParaRPr lang="ru-RU" dirty="0"/>
          </a:p>
        </p:txBody>
      </p:sp>
      <p:sp>
        <p:nvSpPr>
          <p:cNvPr id="5" name="Заголовок 1"/>
          <p:cNvSpPr>
            <a:spLocks noGrp="1"/>
          </p:cNvSpPr>
          <p:nvPr>
            <p:ph type="title"/>
          </p:nvPr>
        </p:nvSpPr>
        <p:spPr/>
        <p:txBody>
          <a:bodyPr>
            <a:normAutofit fontScale="90000"/>
          </a:bodyPr>
          <a:lstStyle/>
          <a:p>
            <a:pPr algn="ctr"/>
            <a:r>
              <a:rPr lang="ru-RU" i="1" dirty="0" smtClean="0">
                <a:solidFill>
                  <a:srgbClr val="C00000"/>
                </a:solidFill>
              </a:rPr>
              <a:t>5 </a:t>
            </a:r>
            <a:r>
              <a:rPr lang="ru-RU" i="1" dirty="0" err="1" smtClean="0">
                <a:solidFill>
                  <a:srgbClr val="C00000"/>
                </a:solidFill>
              </a:rPr>
              <a:t>нче</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Җәлилнең беренче</a:t>
            </a:r>
            <a:r>
              <a:rPr lang="ru-RU" b="1" dirty="0" smtClean="0">
                <a:solidFill>
                  <a:srgbClr val="C00000"/>
                </a:solidFill>
              </a:rPr>
              <a:t> </a:t>
            </a:r>
            <a:r>
              <a:rPr lang="ru-RU" b="1" dirty="0" err="1" smtClean="0">
                <a:solidFill>
                  <a:srgbClr val="C00000"/>
                </a:solidFill>
              </a:rPr>
              <a:t>басылып</a:t>
            </a:r>
            <a:r>
              <a:rPr lang="ru-RU" b="1" dirty="0" smtClean="0">
                <a:solidFill>
                  <a:srgbClr val="C00000"/>
                </a:solidFill>
              </a:rPr>
              <a:t> </a:t>
            </a:r>
            <a:r>
              <a:rPr lang="ru-RU" b="1" dirty="0" err="1" smtClean="0">
                <a:solidFill>
                  <a:srgbClr val="C00000"/>
                </a:solidFill>
              </a:rPr>
              <a:t>чыккан</a:t>
            </a:r>
            <a:r>
              <a:rPr lang="ru-RU" b="1" dirty="0" smtClean="0">
                <a:solidFill>
                  <a:srgbClr val="C00000"/>
                </a:solidFill>
              </a:rPr>
              <a:t> </a:t>
            </a:r>
            <a:r>
              <a:rPr lang="ru-RU" b="1" dirty="0" err="1" smtClean="0">
                <a:solidFill>
                  <a:srgbClr val="C00000"/>
                </a:solidFill>
              </a:rPr>
              <a:t>шигырь</a:t>
            </a:r>
            <a:r>
              <a:rPr lang="ru-RU" b="1" dirty="0" smtClean="0">
                <a:solidFill>
                  <a:srgbClr val="C00000"/>
                </a:solidFill>
              </a:rPr>
              <a:t> </a:t>
            </a:r>
            <a:r>
              <a:rPr lang="ru-RU" b="1" dirty="0" err="1" smtClean="0">
                <a:solidFill>
                  <a:srgbClr val="C00000"/>
                </a:solidFill>
              </a:rPr>
              <a:t>җыентыгы </a:t>
            </a:r>
            <a:r>
              <a:rPr lang="ru-RU" b="1" dirty="0" smtClean="0">
                <a:solidFill>
                  <a:srgbClr val="C00000"/>
                </a:solidFill>
              </a:rPr>
              <a:t>- </a:t>
            </a:r>
            <a:endParaRPr lang="ru-RU" dirty="0"/>
          </a:p>
        </p:txBody>
      </p:sp>
      <p:pic>
        <p:nvPicPr>
          <p:cNvPr id="6" name="Рисунок 5" descr="http://im8-tub-ru.yandex.net/i?id=306866045-16-72&amp;n=21">
            <a:hlinkClick r:id="rId2" tgtFrame="&quot;_blank&quot;"/>
          </p:cNvPr>
          <p:cNvPicPr/>
          <p:nvPr/>
        </p:nvPicPr>
        <p:blipFill>
          <a:blip r:embed="rId3" cstate="print"/>
          <a:srcRect/>
          <a:stretch>
            <a:fillRect/>
          </a:stretch>
        </p:blipFill>
        <p:spPr bwMode="auto">
          <a:xfrm>
            <a:off x="6444208" y="3356992"/>
            <a:ext cx="2088232" cy="250887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i="1" dirty="0" smtClean="0">
                <a:solidFill>
                  <a:srgbClr val="C00000"/>
                </a:solidFill>
              </a:rPr>
              <a:t>6 </a:t>
            </a:r>
            <a:r>
              <a:rPr lang="ru-RU" i="1" dirty="0" err="1" smtClean="0">
                <a:solidFill>
                  <a:srgbClr val="C00000"/>
                </a:solidFill>
              </a:rPr>
              <a:t>нчы</a:t>
            </a:r>
            <a:r>
              <a:rPr lang="ru-RU" i="1" dirty="0" smtClean="0">
                <a:solidFill>
                  <a:srgbClr val="C00000"/>
                </a:solidFill>
              </a:rPr>
              <a:t> </a:t>
            </a:r>
            <a:r>
              <a:rPr lang="ru-RU" i="1" dirty="0" err="1" smtClean="0">
                <a:solidFill>
                  <a:srgbClr val="C00000"/>
                </a:solidFill>
              </a:rPr>
              <a:t>сорау</a:t>
            </a:r>
            <a:r>
              <a:rPr lang="ru-RU" i="1" dirty="0" smtClean="0">
                <a:solidFill>
                  <a:srgbClr val="C00000"/>
                </a:solidFill>
              </a:rPr>
              <a:t>  </a:t>
            </a:r>
            <a:r>
              <a:rPr lang="ru-RU" b="1" dirty="0" smtClean="0">
                <a:solidFill>
                  <a:srgbClr val="C00000"/>
                </a:solidFill>
              </a:rPr>
              <a:t/>
            </a:r>
            <a:br>
              <a:rPr lang="ru-RU" b="1" dirty="0" smtClean="0">
                <a:solidFill>
                  <a:srgbClr val="C00000"/>
                </a:solidFill>
              </a:rPr>
            </a:br>
            <a:r>
              <a:rPr lang="ru-RU" b="1" dirty="0" err="1" smtClean="0">
                <a:solidFill>
                  <a:srgbClr val="C00000"/>
                </a:solidFill>
              </a:rPr>
              <a:t>Муса</a:t>
            </a:r>
            <a:r>
              <a:rPr lang="ru-RU" b="1" dirty="0" smtClean="0">
                <a:solidFill>
                  <a:srgbClr val="C00000"/>
                </a:solidFill>
              </a:rPr>
              <a:t> </a:t>
            </a:r>
            <a:r>
              <a:rPr lang="ru-RU" b="1" dirty="0" err="1" smtClean="0">
                <a:solidFill>
                  <a:srgbClr val="C00000"/>
                </a:solidFill>
              </a:rPr>
              <a:t>Җәлил югары</a:t>
            </a:r>
            <a:r>
              <a:rPr lang="ru-RU" b="1" dirty="0" smtClean="0">
                <a:solidFill>
                  <a:srgbClr val="C00000"/>
                </a:solidFill>
              </a:rPr>
              <a:t> </a:t>
            </a:r>
            <a:r>
              <a:rPr lang="ru-RU" b="1" dirty="0" err="1" smtClean="0">
                <a:solidFill>
                  <a:srgbClr val="C00000"/>
                </a:solidFill>
              </a:rPr>
              <a:t>белем</a:t>
            </a:r>
            <a:r>
              <a:rPr lang="ru-RU" b="1" dirty="0" smtClean="0">
                <a:solidFill>
                  <a:srgbClr val="C00000"/>
                </a:solidFill>
              </a:rPr>
              <a:t> </a:t>
            </a:r>
            <a:r>
              <a:rPr lang="ru-RU" b="1" dirty="0" err="1" smtClean="0">
                <a:solidFill>
                  <a:srgbClr val="C00000"/>
                </a:solidFill>
              </a:rPr>
              <a:t>алган</a:t>
            </a:r>
            <a:r>
              <a:rPr lang="ru-RU" b="1" dirty="0" smtClean="0">
                <a:solidFill>
                  <a:srgbClr val="C00000"/>
                </a:solidFill>
              </a:rPr>
              <a:t> </a:t>
            </a:r>
            <a:r>
              <a:rPr lang="ru-RU" b="1" dirty="0" err="1" smtClean="0">
                <a:solidFill>
                  <a:srgbClr val="C00000"/>
                </a:solidFill>
              </a:rPr>
              <a:t>уку</a:t>
            </a:r>
            <a:r>
              <a:rPr lang="ru-RU" b="1" dirty="0" smtClean="0">
                <a:solidFill>
                  <a:srgbClr val="C00000"/>
                </a:solidFill>
              </a:rPr>
              <a:t> </a:t>
            </a:r>
            <a:r>
              <a:rPr lang="ru-RU" b="1" dirty="0" err="1" smtClean="0">
                <a:solidFill>
                  <a:srgbClr val="C00000"/>
                </a:solidFill>
              </a:rPr>
              <a:t>йорты</a:t>
            </a:r>
            <a:r>
              <a:rPr lang="ru-RU" b="1" dirty="0" smtClean="0">
                <a:solidFill>
                  <a:srgbClr val="C00000"/>
                </a:solidFill>
              </a:rPr>
              <a:t> - </a:t>
            </a:r>
            <a:endParaRPr lang="ru-RU" dirty="0"/>
          </a:p>
        </p:txBody>
      </p:sp>
      <p:sp>
        <p:nvSpPr>
          <p:cNvPr id="3" name="Содержимое 2"/>
          <p:cNvSpPr>
            <a:spLocks noGrp="1"/>
          </p:cNvSpPr>
          <p:nvPr>
            <p:ph idx="1"/>
          </p:nvPr>
        </p:nvSpPr>
        <p:spPr>
          <a:xfrm>
            <a:off x="0" y="1412776"/>
            <a:ext cx="8686800" cy="4525963"/>
          </a:xfrm>
        </p:spPr>
        <p:txBody>
          <a:bodyPr/>
          <a:lstStyle/>
          <a:p>
            <a:pPr>
              <a:buNone/>
            </a:pPr>
            <a:endParaRPr lang="tt-RU" dirty="0" smtClean="0"/>
          </a:p>
          <a:p>
            <a:pPr>
              <a:buNone/>
            </a:pPr>
            <a:r>
              <a:rPr lang="tt-RU" sz="4000" dirty="0" smtClean="0">
                <a:solidFill>
                  <a:srgbClr val="FF0000"/>
                </a:solidFill>
                <a:cs typeface="Aharoni" pitchFamily="2" charset="-79"/>
              </a:rPr>
              <a:t>А) Петербург  Дәүләт университеты</a:t>
            </a:r>
          </a:p>
          <a:p>
            <a:pPr>
              <a:buNone/>
            </a:pPr>
            <a:r>
              <a:rPr lang="tt-RU" sz="4000" dirty="0" smtClean="0">
                <a:solidFill>
                  <a:srgbClr val="FF0000"/>
                </a:solidFill>
                <a:cs typeface="Aharoni" pitchFamily="2" charset="-79"/>
              </a:rPr>
              <a:t>Ә) Казан Дәүләт университеты</a:t>
            </a:r>
          </a:p>
          <a:p>
            <a:pPr>
              <a:buNone/>
            </a:pPr>
            <a:r>
              <a:rPr lang="tt-RU" sz="4000" dirty="0" smtClean="0">
                <a:solidFill>
                  <a:srgbClr val="FF0000"/>
                </a:solidFill>
                <a:cs typeface="Aharoni" pitchFamily="2" charset="-79"/>
              </a:rPr>
              <a:t>Б) Мәскәү Дәүләт университеты</a:t>
            </a:r>
          </a:p>
          <a:p>
            <a:pPr>
              <a:buNone/>
            </a:pPr>
            <a:endParaRPr lang="tt-RU" dirty="0" smtClean="0">
              <a:solidFill>
                <a:srgbClr val="FF0000"/>
              </a:solidFill>
              <a:cs typeface="Aharoni" pitchFamily="2" charset="-79"/>
            </a:endParaRPr>
          </a:p>
          <a:p>
            <a:pPr>
              <a:buNone/>
            </a:pPr>
            <a:endParaRPr lang="ru-RU" dirty="0"/>
          </a:p>
        </p:txBody>
      </p:sp>
      <p:pic>
        <p:nvPicPr>
          <p:cNvPr id="5" name="Рисунок 4" descr="http://im8-tub-ru.yandex.net/i?id=58091903-62-72&amp;n=21">
            <a:hlinkClick r:id="rId2" tgtFrame="&quot;_blank&quot;"/>
          </p:cNvPr>
          <p:cNvPicPr/>
          <p:nvPr/>
        </p:nvPicPr>
        <p:blipFill>
          <a:blip r:embed="rId3" cstate="print"/>
          <a:srcRect/>
          <a:stretch>
            <a:fillRect/>
          </a:stretch>
        </p:blipFill>
        <p:spPr bwMode="auto">
          <a:xfrm>
            <a:off x="6588224" y="4149080"/>
            <a:ext cx="2304256" cy="207682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201</TotalTime>
  <Words>450</Words>
  <Application>Microsoft Office PowerPoint</Application>
  <PresentationFormat>Экран (4:3)</PresentationFormat>
  <Paragraphs>102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Трек</vt:lpstr>
      <vt:lpstr> Җыр өйрәтте мине хөр яшәргә… (М. Җәлилнең 107 еллыгына  багышланган  уен – тамаша)  </vt:lpstr>
      <vt:lpstr>Уенның тәртибе</vt:lpstr>
      <vt:lpstr>Беренче  сайлап  алу  туры</vt:lpstr>
      <vt:lpstr>Беренче тур 1 нче сорау   Муса Җәлил туган ел</vt:lpstr>
      <vt:lpstr>2 нче сорау   Муса Җәлилнең әтисенең исеме - </vt:lpstr>
      <vt:lpstr>3 нче сорау   Муса Җәлил укыган мәдрәсә </vt:lpstr>
      <vt:lpstr>4 нче сорау   Муса Җәлил  ныклап иҗат итә башлаган шәһәр - </vt:lpstr>
      <vt:lpstr>5 нче сорау   Муса Җәлилнең беренче басылып чыккан шигырь җыентыгы - </vt:lpstr>
      <vt:lpstr>6 нчы сорау   Муса Җәлил югары белем алган уку йорты - </vt:lpstr>
      <vt:lpstr> 7 нче сорау   1941 нче елда Муса Җәлил политҗитәкчеләр курсында укыган шәһәр - </vt:lpstr>
      <vt:lpstr>8 нче сорау   Муса Җәлил  кулга алынган ел - </vt:lpstr>
      <vt:lpstr>9 нчы сорау   Муса Җәлилнең тоткынлыктан ничә китабы кайта?</vt:lpstr>
      <vt:lpstr>10 нчы сорау   Сугыштан соң Муса Җәлилнең шигырьләре беренче тапкыр кайсы газетада басыла?</vt:lpstr>
      <vt:lpstr>11 нче сорау   Хәзер яңгыраячак шигырьнең исеме - </vt:lpstr>
      <vt:lpstr>12 нче сорау   Шигырьдә нинди сүзләр төшеп калган?</vt:lpstr>
      <vt:lpstr>13 нче сорау   Хәзер яңгыраячак шигырьнең исеме - </vt:lpstr>
      <vt:lpstr>икенче  сайлап  алу  туры</vt:lpstr>
      <vt:lpstr>икенче тур 1 нче сорау   Муса Җәлил туган урын</vt:lpstr>
      <vt:lpstr>2 нче сорау  Муса Җәлилнең әнисенең исеме -</vt:lpstr>
      <vt:lpstr>3 нче сорау  Муса Җәлил эшләгән газета - </vt:lpstr>
      <vt:lpstr>4 нче сорау  Муса Җәлил Казан шәһәрендә  укыган уку йорты  -- </vt:lpstr>
      <vt:lpstr>5 нче сорау  Муса Җәлил татар опера студиясендә башкарган хезмәт --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Җыр өйрәтте мине хөр яшәргә… (М. Җәлилнең 107 еллыгына  багышланган  уен – тамаша)</dc:title>
  <dc:creator>Радик</dc:creator>
  <cp:lastModifiedBy>Радик</cp:lastModifiedBy>
  <cp:revision>21</cp:revision>
  <dcterms:created xsi:type="dcterms:W3CDTF">2013-02-10T15:52:23Z</dcterms:created>
  <dcterms:modified xsi:type="dcterms:W3CDTF">2013-02-11T18:36:44Z</dcterms:modified>
</cp:coreProperties>
</file>