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9" r:id="rId1"/>
  </p:sldMasterIdLst>
  <p:notesMasterIdLst>
    <p:notesMasterId r:id="rId13"/>
  </p:notesMasterIdLst>
  <p:handoutMasterIdLst>
    <p:handoutMasterId r:id="rId14"/>
  </p:handoutMasterIdLst>
  <p:sldIdLst>
    <p:sldId id="272" r:id="rId2"/>
    <p:sldId id="257" r:id="rId3"/>
    <p:sldId id="262" r:id="rId4"/>
    <p:sldId id="265" r:id="rId5"/>
    <p:sldId id="266" r:id="rId6"/>
    <p:sldId id="259" r:id="rId7"/>
    <p:sldId id="260" r:id="rId8"/>
    <p:sldId id="269" r:id="rId9"/>
    <p:sldId id="270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AE4F2"/>
    <a:srgbClr val="45441B"/>
    <a:srgbClr val="99CCFF"/>
    <a:srgbClr val="FF9900"/>
    <a:srgbClr val="006666"/>
    <a:srgbClr val="336600"/>
    <a:srgbClr val="F6B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86675" autoAdjust="0"/>
  </p:normalViewPr>
  <p:slideViewPr>
    <p:cSldViewPr>
      <p:cViewPr>
        <p:scale>
          <a:sx n="75" d="100"/>
          <a:sy n="75" d="100"/>
        </p:scale>
        <p:origin x="-936" y="-198"/>
      </p:cViewPr>
      <p:guideLst>
        <p:guide orient="horz" pos="210"/>
        <p:guide pos="4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hPercent val="59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plotArea>
      <c:layout>
        <c:manualLayout>
          <c:layoutTarget val="inner"/>
          <c:xMode val="edge"/>
          <c:yMode val="edge"/>
          <c:x val="5.0359712230215833E-2"/>
          <c:y val="6.1757719714964382E-2"/>
          <c:w val="0.76139088729017201"/>
          <c:h val="0.73396674584322696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1 класс</c:v>
                </c:pt>
              </c:strCache>
            </c:strRef>
          </c:tx>
          <c:spPr>
            <a:solidFill>
              <a:schemeClr val="accent1"/>
            </a:solidFill>
            <a:ln w="13793">
              <a:solidFill>
                <a:schemeClr val="tx1"/>
              </a:solidFill>
              <a:prstDash val="solid"/>
            </a:ln>
          </c:spPr>
          <c:cat>
            <c:strRef>
              <c:f>Sheet1!$B$1:$F$1</c:f>
              <c:strCache>
                <c:ptCount val="5"/>
                <c:pt idx="0">
                  <c:v>1 класс</c:v>
                </c:pt>
                <c:pt idx="1">
                  <c:v>2-5 классы</c:v>
                </c:pt>
                <c:pt idx="2">
                  <c:v>6-7 классы</c:v>
                </c:pt>
                <c:pt idx="3">
                  <c:v>8-9 классы</c:v>
                </c:pt>
                <c:pt idx="4">
                  <c:v>10-11 классы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2-5 классы</c:v>
                </c:pt>
              </c:strCache>
            </c:strRef>
          </c:tx>
          <c:spPr>
            <a:solidFill>
              <a:schemeClr val="accent2"/>
            </a:solidFill>
            <a:ln w="13793">
              <a:solidFill>
                <a:schemeClr val="tx1"/>
              </a:solidFill>
              <a:prstDash val="solid"/>
            </a:ln>
          </c:spPr>
          <c:cat>
            <c:strRef>
              <c:f>Sheet1!$B$1:$F$1</c:f>
              <c:strCache>
                <c:ptCount val="5"/>
                <c:pt idx="0">
                  <c:v>1 класс</c:v>
                </c:pt>
                <c:pt idx="1">
                  <c:v>2-5 классы</c:v>
                </c:pt>
                <c:pt idx="2">
                  <c:v>6-7 классы</c:v>
                </c:pt>
                <c:pt idx="3">
                  <c:v>8-9 классы</c:v>
                </c:pt>
                <c:pt idx="4">
                  <c:v>10-11 классы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1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6-7 классы</c:v>
                </c:pt>
              </c:strCache>
            </c:strRef>
          </c:tx>
          <c:spPr>
            <a:solidFill>
              <a:schemeClr val="hlink"/>
            </a:solidFill>
            <a:ln w="13793">
              <a:solidFill>
                <a:schemeClr val="tx1"/>
              </a:solidFill>
              <a:prstDash val="solid"/>
            </a:ln>
          </c:spPr>
          <c:cat>
            <c:strRef>
              <c:f>Sheet1!$B$1:$F$1</c:f>
              <c:strCache>
                <c:ptCount val="5"/>
                <c:pt idx="0">
                  <c:v>1 класс</c:v>
                </c:pt>
                <c:pt idx="1">
                  <c:v>2-5 классы</c:v>
                </c:pt>
                <c:pt idx="2">
                  <c:v>6-7 классы</c:v>
                </c:pt>
                <c:pt idx="3">
                  <c:v>8-9 классы</c:v>
                </c:pt>
                <c:pt idx="4">
                  <c:v>10-11 классы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2">
                  <c:v>20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8-9 классы</c:v>
                </c:pt>
              </c:strCache>
            </c:strRef>
          </c:tx>
          <c:spPr>
            <a:solidFill>
              <a:schemeClr val="folHlink"/>
            </a:solidFill>
            <a:ln w="13793">
              <a:solidFill>
                <a:schemeClr val="tx1"/>
              </a:solidFill>
              <a:prstDash val="solid"/>
            </a:ln>
          </c:spPr>
          <c:cat>
            <c:strRef>
              <c:f>Sheet1!$B$1:$F$1</c:f>
              <c:strCache>
                <c:ptCount val="5"/>
                <c:pt idx="0">
                  <c:v>1 класс</c:v>
                </c:pt>
                <c:pt idx="1">
                  <c:v>2-5 классы</c:v>
                </c:pt>
                <c:pt idx="2">
                  <c:v>6-7 классы</c:v>
                </c:pt>
                <c:pt idx="3">
                  <c:v>8-9 классы</c:v>
                </c:pt>
                <c:pt idx="4">
                  <c:v>10-11 классы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3">
                  <c:v>25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10-11 классы</c:v>
                </c:pt>
              </c:strCache>
            </c:strRef>
          </c:tx>
          <c:spPr>
            <a:solidFill>
              <a:schemeClr val="bg2"/>
            </a:solidFill>
            <a:ln w="13793">
              <a:solidFill>
                <a:schemeClr val="tx1"/>
              </a:solidFill>
              <a:prstDash val="solid"/>
            </a:ln>
          </c:spPr>
          <c:cat>
            <c:strRef>
              <c:f>Sheet1!$B$1:$F$1</c:f>
              <c:strCache>
                <c:ptCount val="5"/>
                <c:pt idx="0">
                  <c:v>1 класс</c:v>
                </c:pt>
                <c:pt idx="1">
                  <c:v>2-5 классы</c:v>
                </c:pt>
                <c:pt idx="2">
                  <c:v>6-7 классы</c:v>
                </c:pt>
                <c:pt idx="3">
                  <c:v>8-9 классы</c:v>
                </c:pt>
                <c:pt idx="4">
                  <c:v>10-11 классы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4">
                  <c:v>30</c:v>
                </c:pt>
              </c:numCache>
            </c:numRef>
          </c:val>
        </c:ser>
        <c:gapDepth val="0"/>
        <c:shape val="box"/>
        <c:axId val="108755200"/>
        <c:axId val="108773376"/>
        <c:axId val="0"/>
      </c:bar3DChart>
      <c:catAx>
        <c:axId val="108755200"/>
        <c:scaling>
          <c:orientation val="minMax"/>
        </c:scaling>
        <c:axPos val="b"/>
        <c:numFmt formatCode="General" sourceLinked="1"/>
        <c:tickLblPos val="low"/>
        <c:spPr>
          <a:ln w="34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57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ru-RU"/>
          </a:p>
        </c:txPr>
        <c:crossAx val="108773376"/>
        <c:crosses val="autoZero"/>
        <c:auto val="1"/>
        <c:lblAlgn val="ctr"/>
        <c:lblOffset val="100"/>
        <c:tickLblSkip val="1"/>
        <c:tickMarkSkip val="1"/>
      </c:catAx>
      <c:valAx>
        <c:axId val="108773376"/>
        <c:scaling>
          <c:orientation val="minMax"/>
        </c:scaling>
        <c:axPos val="l"/>
        <c:majorGridlines>
          <c:spPr>
            <a:ln w="3448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4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83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ru-RU"/>
          </a:p>
        </c:txPr>
        <c:crossAx val="108755200"/>
        <c:crosses val="autoZero"/>
        <c:crossBetween val="between"/>
      </c:valAx>
      <c:spPr>
        <a:noFill/>
        <a:ln w="25394">
          <a:noFill/>
        </a:ln>
      </c:spPr>
    </c:plotArea>
    <c:legend>
      <c:legendPos val="r"/>
      <c:layout>
        <c:manualLayout>
          <c:xMode val="edge"/>
          <c:yMode val="edge"/>
          <c:x val="0.79856104284035612"/>
          <c:y val="0.20902637170353708"/>
          <c:w val="0.20023973467751699"/>
          <c:h val="0.65558221888930568"/>
        </c:manualLayout>
      </c:layout>
      <c:spPr>
        <a:noFill/>
        <a:ln w="3448">
          <a:solidFill>
            <a:schemeClr val="tx1"/>
          </a:solidFill>
          <a:prstDash val="solid"/>
        </a:ln>
      </c:spPr>
      <c:txPr>
        <a:bodyPr/>
        <a:lstStyle/>
        <a:p>
          <a:pPr>
            <a:defRPr sz="1799" b="0" i="0" u="none" strike="noStrike" baseline="0">
              <a:solidFill>
                <a:schemeClr val="tx1"/>
              </a:solidFill>
              <a:latin typeface="Tahoma"/>
              <a:ea typeface="Tahoma"/>
              <a:cs typeface="Tahoma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983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5D6313-24F7-41AA-8333-203F0ED30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5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D9DC3D-CFCD-4EF1-8B1A-399B60119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1830FC3A-B696-419A-9951-091209A03C88}" type="slidenum">
              <a:rPr lang="ru-RU" smtClean="0"/>
              <a:pPr defTabSz="912813"/>
              <a:t>1</a:t>
            </a:fld>
            <a:endParaRPr lang="ru-RU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D5149FCB-0876-4C3C-B4B6-F9AC78DA6598}" type="slidenum">
              <a:rPr lang="ru-RU" smtClean="0"/>
              <a:pPr defTabSz="912813"/>
              <a:t>2</a:t>
            </a:fld>
            <a:endParaRPr lang="ru-RU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229225"/>
            <a:ext cx="7723188" cy="7620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21388"/>
            <a:ext cx="7723188" cy="792162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F5EAC-C802-4DC9-8578-422AFC2EB4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02E7B-9640-4E06-A939-235689B3C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61175" y="130175"/>
            <a:ext cx="2032000" cy="6394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130175"/>
            <a:ext cx="5946775" cy="6394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98AD0-DAB9-4431-95D8-A4A91FF6F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975" y="130175"/>
            <a:ext cx="76962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62000" y="1773238"/>
            <a:ext cx="7696200" cy="4751387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5FF1C-473D-4B23-87D3-7A087C8D1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C3015-D5E3-4C41-AC2A-54429F127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7BF2E-F275-4FF2-84CC-7FC3222FC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773238"/>
            <a:ext cx="3771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773238"/>
            <a:ext cx="3771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AF64E-4715-41C3-BE92-C75E8FE46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B2763-9346-4FD5-8DD7-81D8E0706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AFC78-BF79-4664-B159-C6A48A203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3FBC-F8B2-4BEB-B214-0ABABC283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1FEFA-90A6-4DB1-85B2-F0FAD839D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1D598-7639-45BC-8860-403D20A33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96975" y="130175"/>
            <a:ext cx="769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73238"/>
            <a:ext cx="76962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9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9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9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435D369-52FC-4C82-9F9D-795180819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5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</a:defRPr>
      </a:lvl3pPr>
      <a:lvl4pPr marL="15605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4pPr>
      <a:lvl5pPr marL="19796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00500"/>
            <a:ext cx="9144000" cy="16652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48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Компьютер в жизни </a:t>
            </a:r>
            <a:br>
              <a:rPr lang="ru-RU" sz="48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Вашего ребенка</a:t>
            </a:r>
            <a:endParaRPr lang="nl-NL" sz="48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" y="5517233"/>
            <a:ext cx="8424863" cy="1340768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Частичка или целый мир?</a:t>
            </a:r>
          </a:p>
          <a:p>
            <a:pPr algn="ctr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13.12.2012</a:t>
            </a:r>
          </a:p>
          <a:p>
            <a:pPr algn="ctr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Учитель: Левина И.М.</a:t>
            </a:r>
            <a:endParaRPr lang="nl-NL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395288" y="549275"/>
            <a:ext cx="32146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endParaRPr kumimoji="1" lang="ru-RU" sz="20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endParaRPr kumimoji="1" lang="nl-NL" sz="20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413" y="0"/>
            <a:ext cx="9396413" cy="1066800"/>
          </a:xfrm>
        </p:spPr>
        <p:txBody>
          <a:bodyPr/>
          <a:lstStyle/>
          <a:p>
            <a:pPr algn="ctr">
              <a:defRPr/>
            </a:pPr>
            <a:r>
              <a:rPr lang="ru-RU" sz="4000" i="1" dirty="0" smtClean="0"/>
              <a:t>Комплекс упражнений гимнастики для глаз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413" y="1844675"/>
            <a:ext cx="9396413" cy="46799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1. Быстро поморгать, закрыть глаза и посидеть спокойно, медленно считая до 3. Повторить 4-5 раз. </a:t>
            </a:r>
            <a:br>
              <a:rPr lang="ru-RU" dirty="0" smtClean="0"/>
            </a:br>
            <a:r>
              <a:rPr lang="ru-RU" dirty="0" smtClean="0"/>
              <a:t>2. Крепко зажмурить глаза (считать до 3), открыть их и посмотреть вдаль (считать до 5). Повторить 4-5 раз.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0175"/>
            <a:ext cx="9144000" cy="1282700"/>
          </a:xfrm>
        </p:spPr>
        <p:txBody>
          <a:bodyPr/>
          <a:lstStyle/>
          <a:p>
            <a:pPr algn="ctr">
              <a:defRPr/>
            </a:pPr>
            <a:r>
              <a:rPr lang="ru-RU" i="1" dirty="0" smtClean="0"/>
              <a:t>Комплекс упражнений гимнастики для глаз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3238"/>
            <a:ext cx="8893175" cy="475138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  </a:t>
            </a:r>
            <a:r>
              <a:rPr lang="ru-RU" sz="2800" dirty="0" smtClean="0"/>
              <a:t>3</a:t>
            </a:r>
            <a:r>
              <a:rPr lang="ru-RU" dirty="0" smtClean="0"/>
              <a:t>. </a:t>
            </a:r>
            <a:r>
              <a:rPr lang="ru-RU" sz="2800" dirty="0" smtClean="0"/>
              <a:t>Вытянуть правую руку вперед. Следить глазами, не поворачивая головы, за медленными движениями указательного пальца вытянутой руки влево и вправо, вверх и вниз.  Повторить 4-5 раз.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4. Посмотреть на указательный палец вытянутой руки на счет 1-4, потом перенести взор вдаль на счет 1-6. Повторить 4-5 раз.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5. </a:t>
            </a:r>
            <a:r>
              <a:rPr lang="ru-RU" sz="2800" dirty="0" smtClean="0"/>
              <a:t>В среднем темпе проделать 3-4 круговых движений глазами в правую сторону, столько же в левую сторону. Расслабив глазные мышцы, посмотреть вдаль на счет 1-6. Повторить 1-2 раза. </a:t>
            </a:r>
            <a:br>
              <a:rPr lang="ru-RU" sz="28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30175"/>
            <a:ext cx="7696200" cy="1066800"/>
          </a:xfrm>
        </p:spPr>
        <p:txBody>
          <a:bodyPr/>
          <a:lstStyle/>
          <a:p>
            <a:pPr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Сравним две ситуации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785225" cy="4751387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		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		Ребенок за компьютером</a:t>
            </a:r>
          </a:p>
          <a:p>
            <a:pPr marL="342900" indent="-342900" algn="r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marL="342900" indent="-342900" algn="r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marL="342900" indent="-342900" algn="r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marL="342900" indent="-342900" algn="r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marL="342900" indent="-3429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Компьютера нет</a:t>
            </a:r>
          </a:p>
        </p:txBody>
      </p:sp>
      <p:pic>
        <p:nvPicPr>
          <p:cNvPr id="267268" name="Picture 4" descr="z9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1857375"/>
            <a:ext cx="15208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269" name="Picture 5" descr="5_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0" y="4786313"/>
            <a:ext cx="25908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/>
      <p:bldP spid="267267" grpI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413" y="44450"/>
            <a:ext cx="9144001" cy="1511300"/>
          </a:xfrm>
        </p:spPr>
        <p:txBody>
          <a:bodyPr/>
          <a:lstStyle/>
          <a:p>
            <a:pPr>
              <a:defRPr/>
            </a:pPr>
            <a:r>
              <a:rPr lang="ru-RU" sz="4800" dirty="0" smtClean="0"/>
              <a:t>Продолжительность работы </a:t>
            </a:r>
            <a:br>
              <a:rPr lang="ru-RU" sz="4800" dirty="0" smtClean="0"/>
            </a:br>
            <a:r>
              <a:rPr lang="ru-RU" sz="4800" dirty="0" smtClean="0"/>
              <a:t>за компьютером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-239713" y="1785938"/>
          <a:ext cx="9199563" cy="4894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5025" y="115888"/>
            <a:ext cx="8058150" cy="10668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опасен компьютер?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205038"/>
            <a:ext cx="6318250" cy="4391025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dirty="0" smtClean="0"/>
              <a:t>1.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Заболевания позвоночника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Заболевания органов дыхания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Синдром запястного канала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Стресс, депрессия и другие нервные расстройства</a:t>
            </a:r>
          </a:p>
        </p:txBody>
      </p:sp>
      <p:sp>
        <p:nvSpPr>
          <p:cNvPr id="2775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500813" y="1773238"/>
            <a:ext cx="2214562" cy="1008062"/>
          </a:xfrm>
        </p:spPr>
        <p:txBody>
          <a:bodyPr/>
          <a:lstStyle/>
          <a:p>
            <a:pPr marL="342900" indent="-34290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Обратите внимание!</a:t>
            </a:r>
          </a:p>
        </p:txBody>
      </p:sp>
      <p:pic>
        <p:nvPicPr>
          <p:cNvPr id="6149" name="Picture 6" descr="Рисуно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7700" y="3717925"/>
            <a:ext cx="1966913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77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0" presetClass="entr" presetSubtype="0" decel="10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50" presetClass="entr" presetSubtype="0" decel="10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50" presetClass="entr" presetSubtype="0" decel="10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50" presetClass="entr" presetSubtype="0" decel="10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/>
      <p:bldP spid="27750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534" name="Picture 6" descr="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3933825"/>
            <a:ext cx="2024062" cy="15049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15888"/>
            <a:ext cx="8131175" cy="10668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 что играет Ваш ребенок?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7696200" cy="4751387"/>
          </a:xfrm>
        </p:spPr>
        <p:txBody>
          <a:bodyPr/>
          <a:lstStyle/>
          <a:p>
            <a:pPr marL="342900" indent="-342900">
              <a:defRPr/>
            </a:pPr>
            <a:r>
              <a:rPr lang="en-US" dirty="0" smtClean="0"/>
              <a:t>Quake3</a:t>
            </a:r>
          </a:p>
          <a:p>
            <a:pPr marL="342900" indent="-342900">
              <a:defRPr/>
            </a:pPr>
            <a:endParaRPr lang="en-US" dirty="0" smtClean="0"/>
          </a:p>
          <a:p>
            <a:pPr marL="342900" indent="-342900">
              <a:defRPr/>
            </a:pPr>
            <a:r>
              <a:rPr lang="en-US" dirty="0" smtClean="0"/>
              <a:t>Counter Strike</a:t>
            </a:r>
          </a:p>
          <a:p>
            <a:pPr marL="342900" indent="-342900">
              <a:defRPr/>
            </a:pPr>
            <a:endParaRPr lang="en-US" dirty="0" smtClean="0"/>
          </a:p>
          <a:p>
            <a:pPr marL="342900" indent="-342900">
              <a:defRPr/>
            </a:pPr>
            <a:r>
              <a:rPr lang="en-US" dirty="0" smtClean="0"/>
              <a:t>GTA (Vice City)</a:t>
            </a:r>
          </a:p>
          <a:p>
            <a:pPr marL="342900" indent="-342900">
              <a:defRPr/>
            </a:pPr>
            <a:endParaRPr lang="en-US" dirty="0" smtClean="0"/>
          </a:p>
          <a:p>
            <a:pPr marL="342900" indent="-342900">
              <a:defRPr/>
            </a:pPr>
            <a:r>
              <a:rPr lang="en-US" dirty="0" smtClean="0"/>
              <a:t>Diablo2</a:t>
            </a:r>
          </a:p>
          <a:p>
            <a:pPr marL="342900" indent="-342900">
              <a:buFont typeface="Wingdings" pitchFamily="2" charset="2"/>
              <a:buNone/>
              <a:defRPr/>
            </a:pPr>
            <a:endParaRPr lang="ru-RU" dirty="0" smtClean="0"/>
          </a:p>
        </p:txBody>
      </p:sp>
      <p:pic>
        <p:nvPicPr>
          <p:cNvPr id="278532" name="Picture 4" descr="quake3_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1196975"/>
            <a:ext cx="165576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8533" name="Picture 5" descr="gta_vice_city_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25" y="4508500"/>
            <a:ext cx="2305050" cy="172878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78535" name="Picture 7" descr="Diablo170806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33763" y="4868863"/>
            <a:ext cx="16430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8536" name="Picture 8" descr="14-02-2005-11-360"/>
          <p:cNvPicPr>
            <a:picLocks noChangeAspect="1" noChangeArrowheads="1"/>
          </p:cNvPicPr>
          <p:nvPr/>
        </p:nvPicPr>
        <p:blipFill>
          <a:blip r:embed="rId6" cstate="print">
            <a:lum contrast="6000"/>
          </a:blip>
          <a:srcRect/>
          <a:stretch>
            <a:fillRect/>
          </a:stretch>
        </p:blipFill>
        <p:spPr bwMode="auto">
          <a:xfrm>
            <a:off x="5364163" y="2060575"/>
            <a:ext cx="1584325" cy="15573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7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7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7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7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8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 ребенка РАБОТАТЬ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компьютером!</a:t>
            </a:r>
          </a:p>
        </p:txBody>
      </p:sp>
      <p:sp>
        <p:nvSpPr>
          <p:cNvPr id="270374" name="Rectangle 38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5373688"/>
            <a:ext cx="1655763" cy="574675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Словари</a:t>
            </a:r>
          </a:p>
        </p:txBody>
      </p:sp>
      <p:pic>
        <p:nvPicPr>
          <p:cNvPr id="270341" name="Picture 5" descr="4075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039571">
            <a:off x="468313" y="2205038"/>
            <a:ext cx="17494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363" name="Picture 27" descr="68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98893">
            <a:off x="1619250" y="2060575"/>
            <a:ext cx="194468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AutoShape 34" descr="Orpho_200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endParaRPr lang="ru-RU"/>
          </a:p>
        </p:txBody>
      </p:sp>
      <p:sp>
        <p:nvSpPr>
          <p:cNvPr id="270377" name="Rectangle 41"/>
          <p:cNvSpPr>
            <a:spLocks noChangeArrowheads="1"/>
          </p:cNvSpPr>
          <p:nvPr/>
        </p:nvSpPr>
        <p:spPr bwMode="auto">
          <a:xfrm>
            <a:off x="2771775" y="5373688"/>
            <a:ext cx="24479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kumimoji="1" lang="ru-RU" sz="2800">
                <a:latin typeface="Tahoma" pitchFamily="34" charset="0"/>
              </a:rPr>
              <a:t>Справочники</a:t>
            </a:r>
          </a:p>
        </p:txBody>
      </p:sp>
      <p:sp>
        <p:nvSpPr>
          <p:cNvPr id="270378" name="Rectangle 42"/>
          <p:cNvSpPr>
            <a:spLocks noChangeArrowheads="1"/>
          </p:cNvSpPr>
          <p:nvPr/>
        </p:nvSpPr>
        <p:spPr bwMode="auto">
          <a:xfrm>
            <a:off x="4787900" y="5876925"/>
            <a:ext cx="12239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kumimoji="1" lang="ru-RU" sz="2800">
                <a:latin typeface="Tahoma" pitchFamily="34" charset="0"/>
              </a:rPr>
              <a:t>Тесты</a:t>
            </a:r>
          </a:p>
        </p:txBody>
      </p:sp>
      <p:sp>
        <p:nvSpPr>
          <p:cNvPr id="270373" name="Rectangle 37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5373688"/>
            <a:ext cx="1223963" cy="504825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Книги</a:t>
            </a:r>
          </a:p>
        </p:txBody>
      </p:sp>
      <p:sp>
        <p:nvSpPr>
          <p:cNvPr id="270375" name="Rectangle 39"/>
          <p:cNvSpPr>
            <a:spLocks noChangeArrowheads="1"/>
          </p:cNvSpPr>
          <p:nvPr/>
        </p:nvSpPr>
        <p:spPr bwMode="auto">
          <a:xfrm>
            <a:off x="1331913" y="5876925"/>
            <a:ext cx="2232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kumimoji="1" lang="ru-RU" sz="2800">
                <a:latin typeface="Tahoma" pitchFamily="34" charset="0"/>
              </a:rPr>
              <a:t>Аудиокниги</a:t>
            </a:r>
          </a:p>
        </p:txBody>
      </p:sp>
      <p:sp>
        <p:nvSpPr>
          <p:cNvPr id="270376" name="Rectangle 40"/>
          <p:cNvSpPr>
            <a:spLocks noChangeArrowheads="1"/>
          </p:cNvSpPr>
          <p:nvPr/>
        </p:nvSpPr>
        <p:spPr bwMode="auto">
          <a:xfrm>
            <a:off x="3635375" y="6165850"/>
            <a:ext cx="12239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kumimoji="1" lang="ru-RU" sz="2800">
                <a:latin typeface="Tahoma" pitchFamily="34" charset="0"/>
              </a:rPr>
              <a:t>Игры</a:t>
            </a:r>
          </a:p>
        </p:txBody>
      </p:sp>
      <p:pic>
        <p:nvPicPr>
          <p:cNvPr id="270360" name="Picture 24" descr="1709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77581">
            <a:off x="2771775" y="1844675"/>
            <a:ext cx="186055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379" name="Picture 43" descr="Orpho_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2615">
            <a:off x="4500563" y="1844675"/>
            <a:ext cx="1808162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361" name="Picture 25" descr="l4nr0Ak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8038" y="3429000"/>
            <a:ext cx="19446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380" name="Picture 44" descr="28412_0-550-700-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649976">
            <a:off x="5867400" y="2205038"/>
            <a:ext cx="18938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381" name="Picture 45" descr="5623_0-550-700-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130545">
            <a:off x="7031038" y="2486025"/>
            <a:ext cx="1684337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0382" name="Rectangle 46"/>
          <p:cNvSpPr>
            <a:spLocks noChangeArrowheads="1"/>
          </p:cNvSpPr>
          <p:nvPr/>
        </p:nvSpPr>
        <p:spPr bwMode="auto">
          <a:xfrm>
            <a:off x="6480175" y="5876925"/>
            <a:ext cx="26638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kumimoji="1" lang="ru-RU" sz="2800">
                <a:latin typeface="Tahoma" pitchFamily="34" charset="0"/>
              </a:rPr>
              <a:t>Энциклопедии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0" presetClass="entr" presetSubtype="0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0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0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0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0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0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0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0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0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70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0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0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0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0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0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70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0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0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0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7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0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0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0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74" grpId="0" build="p"/>
      <p:bldP spid="270377" grpId="0"/>
      <p:bldP spid="270378" grpId="0"/>
      <p:bldP spid="270373" grpId="0" build="p"/>
      <p:bldP spid="270375" grpId="0"/>
      <p:bldP spid="2703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260350"/>
            <a:ext cx="8382000" cy="10668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чем может помочь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компьютер?</a:t>
            </a:r>
          </a:p>
        </p:txBody>
      </p:sp>
      <p:graphicFrame>
        <p:nvGraphicFramePr>
          <p:cNvPr id="271500" name="Group 140"/>
          <p:cNvGraphicFramePr>
            <a:graphicFrameLocks noGrp="1"/>
          </p:cNvGraphicFramePr>
          <p:nvPr>
            <p:ph idx="1"/>
          </p:nvPr>
        </p:nvGraphicFramePr>
        <p:xfrm>
          <a:off x="395288" y="1916113"/>
          <a:ext cx="8499475" cy="4455160"/>
        </p:xfrm>
        <a:graphic>
          <a:graphicData uri="http://schemas.openxmlformats.org/drawingml/2006/table">
            <a:tbl>
              <a:tblPr/>
              <a:tblGrid>
                <a:gridCol w="1873250"/>
                <a:gridCol w="6626225"/>
              </a:tblGrid>
              <a:tr h="954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Готовить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домашние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Просматривать энциклопедии на CD-ROM,  интерактивно познавая окружающий мир, подготовка рефератов, таблиц, схем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Представлять </a:t>
                      </a:r>
                      <a:b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свои идеи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Пользоваться удобными приложениями для создания презентаций, проектов, вести исследовательскую работу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Готовиться </a:t>
                      </a:r>
                      <a:b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экзаменам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Сделать компьютер "репетитором", делающим обучение интереснее, быстрее и эффективнее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Ресурсы  </a:t>
                      </a:r>
                      <a:b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Интернета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Пользоваться обширными ресурсами, общаться с друзьями, дистанционное обучение, 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</a:t>
                      </a:r>
                      <a:r>
                        <a:rPr kumimoji="1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line</a:t>
                      </a:r>
                      <a:r>
                        <a:rPr kumimoji="1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тестирование, участвовать в конкурсах</a:t>
                      </a: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проектах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1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1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274638"/>
            <a:ext cx="8604250" cy="10668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компьютера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учебном процессе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52600"/>
            <a:ext cx="3348038" cy="576263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Преимущества:</a:t>
            </a:r>
          </a:p>
        </p:txBody>
      </p:sp>
      <p:sp>
        <p:nvSpPr>
          <p:cNvPr id="282628" name="Puzzle1"/>
          <p:cNvSpPr>
            <a:spLocks noEditPoints="1" noChangeArrowheads="1"/>
          </p:cNvSpPr>
          <p:nvPr/>
        </p:nvSpPr>
        <p:spPr bwMode="auto">
          <a:xfrm>
            <a:off x="5260975" y="2362200"/>
            <a:ext cx="3959225" cy="2057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E1E4D1"/>
          </a:solidFill>
          <a:ln w="15875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ru-RU" sz="1600" b="1">
                <a:solidFill>
                  <a:srgbClr val="284C6A"/>
                </a:solidFill>
                <a:latin typeface="Verdana" pitchFamily="34" charset="0"/>
              </a:rPr>
              <a:t> </a:t>
            </a:r>
            <a:endParaRPr lang="ru-RU" sz="1200" b="1">
              <a:solidFill>
                <a:srgbClr val="284C6A"/>
              </a:solidFill>
              <a:latin typeface="Verdana" pitchFamily="34" charset="0"/>
            </a:endParaRPr>
          </a:p>
          <a:p>
            <a:pPr defTabSz="912813"/>
            <a:r>
              <a:rPr lang="ru-RU" sz="1600" b="1">
                <a:solidFill>
                  <a:srgbClr val="284C6A"/>
                </a:solidFill>
                <a:latin typeface="Verdana" pitchFamily="34" charset="0"/>
              </a:rPr>
              <a:t> </a:t>
            </a:r>
          </a:p>
        </p:txBody>
      </p:sp>
      <p:sp>
        <p:nvSpPr>
          <p:cNvPr id="282629" name="Puzzle3"/>
          <p:cNvSpPr>
            <a:spLocks noEditPoints="1" noChangeArrowheads="1"/>
          </p:cNvSpPr>
          <p:nvPr/>
        </p:nvSpPr>
        <p:spPr bwMode="auto">
          <a:xfrm rot="-135519">
            <a:off x="3644900" y="1524000"/>
            <a:ext cx="2603500" cy="28829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273 w 21600"/>
              <a:gd name="T25" fmla="*/ 7719 h 21600"/>
              <a:gd name="T26" fmla="*/ 19149 w 21600"/>
              <a:gd name="T27" fmla="*/ 202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FFCC99">
              <a:alpha val="74901"/>
            </a:srgbClr>
          </a:solidFill>
          <a:ln w="1587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2630" name="Puzzle4"/>
          <p:cNvSpPr>
            <a:spLocks noEditPoints="1" noChangeArrowheads="1"/>
          </p:cNvSpPr>
          <p:nvPr/>
        </p:nvSpPr>
        <p:spPr bwMode="auto">
          <a:xfrm>
            <a:off x="6019800" y="3657600"/>
            <a:ext cx="2436813" cy="32210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76 w 21600"/>
              <a:gd name="T25" fmla="*/ 5664 h 21600"/>
              <a:gd name="T26" fmla="*/ 20203 w 21600"/>
              <a:gd name="T27" fmla="*/ 1598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chemeClr val="accent1">
              <a:alpha val="56862"/>
            </a:schemeClr>
          </a:solidFill>
          <a:ln w="1587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2631" name="Puzzle1"/>
          <p:cNvSpPr>
            <a:spLocks noEditPoints="1" noChangeArrowheads="1"/>
          </p:cNvSpPr>
          <p:nvPr/>
        </p:nvSpPr>
        <p:spPr bwMode="auto">
          <a:xfrm>
            <a:off x="695325" y="2435225"/>
            <a:ext cx="3876675" cy="19669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99CCFF">
              <a:alpha val="56862"/>
            </a:srgbClr>
          </a:solidFill>
          <a:ln w="15875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2632" name="Text Box 8"/>
          <p:cNvSpPr txBox="1">
            <a:spLocks noChangeArrowheads="1"/>
          </p:cNvSpPr>
          <p:nvPr/>
        </p:nvSpPr>
        <p:spPr bwMode="blackWhite">
          <a:xfrm>
            <a:off x="6356350" y="3184525"/>
            <a:ext cx="1949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kumimoji="1" lang="ru-RU" sz="2000" b="1">
                <a:solidFill>
                  <a:srgbClr val="B62116"/>
                </a:solidFill>
                <a:latin typeface="Arial" charset="0"/>
              </a:rPr>
              <a:t>наглядность</a:t>
            </a:r>
          </a:p>
        </p:txBody>
      </p:sp>
      <p:sp>
        <p:nvSpPr>
          <p:cNvPr id="282633" name="Text Box 9"/>
          <p:cNvSpPr txBox="1">
            <a:spLocks noChangeArrowheads="1"/>
          </p:cNvSpPr>
          <p:nvPr/>
        </p:nvSpPr>
        <p:spPr bwMode="blackWhite">
          <a:xfrm>
            <a:off x="6216650" y="4438650"/>
            <a:ext cx="1831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kumimoji="1" lang="ru-RU" sz="2000" b="1">
                <a:solidFill>
                  <a:srgbClr val="B62116"/>
                </a:solidFill>
                <a:latin typeface="Arial" charset="0"/>
              </a:rPr>
              <a:t>обратная связь</a:t>
            </a:r>
          </a:p>
        </p:txBody>
      </p:sp>
      <p:sp>
        <p:nvSpPr>
          <p:cNvPr id="282634" name="Puzzle4"/>
          <p:cNvSpPr>
            <a:spLocks noEditPoints="1" noChangeArrowheads="1"/>
          </p:cNvSpPr>
          <p:nvPr/>
        </p:nvSpPr>
        <p:spPr bwMode="auto">
          <a:xfrm>
            <a:off x="1449388" y="3636963"/>
            <a:ext cx="2436812" cy="32210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76 w 21600"/>
              <a:gd name="T25" fmla="*/ 5664 h 21600"/>
              <a:gd name="T26" fmla="*/ 20203 w 21600"/>
              <a:gd name="T27" fmla="*/ 1598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E1E4D1"/>
          </a:solidFill>
          <a:ln w="1587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2635" name="Text Box 11"/>
          <p:cNvSpPr txBox="1">
            <a:spLocks noChangeArrowheads="1"/>
          </p:cNvSpPr>
          <p:nvPr/>
        </p:nvSpPr>
        <p:spPr bwMode="blackWhite">
          <a:xfrm>
            <a:off x="1676400" y="3230563"/>
            <a:ext cx="2066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kumimoji="1" lang="ru-RU" sz="2000" b="1">
                <a:solidFill>
                  <a:srgbClr val="B62116"/>
                </a:solidFill>
                <a:latin typeface="Arial" charset="0"/>
              </a:rPr>
              <a:t>оперативность</a:t>
            </a:r>
          </a:p>
        </p:txBody>
      </p:sp>
      <p:sp>
        <p:nvSpPr>
          <p:cNvPr id="282636" name="Puzzle2"/>
          <p:cNvSpPr>
            <a:spLocks noEditPoints="1" noChangeArrowheads="1"/>
          </p:cNvSpPr>
          <p:nvPr/>
        </p:nvSpPr>
        <p:spPr bwMode="auto">
          <a:xfrm>
            <a:off x="3038475" y="3636963"/>
            <a:ext cx="3971925" cy="25955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88 w 21600"/>
              <a:gd name="T25" fmla="*/ 6742 h 21600"/>
              <a:gd name="T26" fmla="*/ 16177 w 21600"/>
              <a:gd name="T27" fmla="*/ 2044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A6D1D0"/>
          </a:solidFill>
          <a:ln w="1587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2637" name="Text Box 13"/>
          <p:cNvSpPr txBox="1">
            <a:spLocks noChangeArrowheads="1"/>
          </p:cNvSpPr>
          <p:nvPr/>
        </p:nvSpPr>
        <p:spPr bwMode="blackWhite">
          <a:xfrm>
            <a:off x="3581400" y="24384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kumimoji="1" lang="ru-RU" sz="2000" b="1">
                <a:solidFill>
                  <a:srgbClr val="B62116"/>
                </a:solidFill>
                <a:latin typeface="Arial" charset="0"/>
              </a:rPr>
              <a:t>пространственное мышление</a:t>
            </a:r>
          </a:p>
        </p:txBody>
      </p:sp>
      <p:sp>
        <p:nvSpPr>
          <p:cNvPr id="282638" name="Text Box 14"/>
          <p:cNvSpPr txBox="1">
            <a:spLocks noChangeArrowheads="1"/>
          </p:cNvSpPr>
          <p:nvPr/>
        </p:nvSpPr>
        <p:spPr bwMode="blackWhite">
          <a:xfrm>
            <a:off x="4008438" y="4583113"/>
            <a:ext cx="1897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kumimoji="1" lang="ru-RU" sz="2000" b="1">
                <a:solidFill>
                  <a:srgbClr val="B62116"/>
                </a:solidFill>
                <a:latin typeface="Arial" charset="0"/>
              </a:rPr>
              <a:t>современная информация</a:t>
            </a:r>
          </a:p>
        </p:txBody>
      </p:sp>
      <p:sp>
        <p:nvSpPr>
          <p:cNvPr id="282639" name="Text Box 15"/>
          <p:cNvSpPr txBox="1">
            <a:spLocks noChangeArrowheads="1"/>
          </p:cNvSpPr>
          <p:nvPr/>
        </p:nvSpPr>
        <p:spPr bwMode="blackWhite">
          <a:xfrm>
            <a:off x="1371600" y="4403725"/>
            <a:ext cx="2352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kumimoji="1" lang="ru-RU" sz="2000" b="1">
                <a:solidFill>
                  <a:srgbClr val="B62116"/>
                </a:solidFill>
                <a:latin typeface="Arial" charset="0"/>
              </a:rPr>
              <a:t>экономия</a:t>
            </a:r>
            <a:r>
              <a:rPr kumimoji="1" lang="ru-RU" sz="2000" b="1">
                <a:solidFill>
                  <a:srgbClr val="B62116"/>
                </a:solidFill>
              </a:rPr>
              <a:t> </a:t>
            </a:r>
            <a:r>
              <a:rPr kumimoji="1" lang="ru-RU" sz="2000" b="1">
                <a:solidFill>
                  <a:srgbClr val="B62116"/>
                </a:solidFill>
                <a:latin typeface="Arial" charset="0"/>
              </a:rPr>
              <a:t>времени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2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2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2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2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2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/>
      <p:bldP spid="282628" grpId="0" animBg="1"/>
      <p:bldP spid="282629" grpId="0" animBg="1"/>
      <p:bldP spid="282630" grpId="0" animBg="1"/>
      <p:bldP spid="282631" grpId="0" animBg="1"/>
      <p:bldP spid="282632" grpId="0"/>
      <p:bldP spid="282633" grpId="0"/>
      <p:bldP spid="282634" grpId="0" animBg="1"/>
      <p:bldP spid="282635" grpId="0"/>
      <p:bldP spid="282636" grpId="0" animBg="1"/>
      <p:bldP spid="282637" grpId="0"/>
      <p:bldP spid="282638" grpId="0"/>
      <p:bldP spid="2826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15888"/>
            <a:ext cx="7696200" cy="10668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напоследок…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713788" cy="4751388"/>
          </a:xfrm>
        </p:spPr>
        <p:txBody>
          <a:bodyPr/>
          <a:lstStyle/>
          <a:p>
            <a:pPr marL="342900" indent="-342900" algn="ctr"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Компьютер предназначен, прежде всего, для развития ребенка: его интеллекта, талантов и способностей!</a:t>
            </a:r>
          </a:p>
          <a:p>
            <a:pPr marL="342900" indent="-342900" algn="ctr"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наша с вами задача – сделать компьютер ПОМОЩНИКОМ ребенка!</a:t>
            </a:r>
          </a:p>
        </p:txBody>
      </p:sp>
      <p:pic>
        <p:nvPicPr>
          <p:cNvPr id="11268" name="Picture 6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4221163"/>
            <a:ext cx="3816350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/>
    </p:bldLst>
  </p:timing>
</p:sld>
</file>

<file path=ppt/theme/theme1.xml><?xml version="1.0" encoding="utf-8"?>
<a:theme xmlns:a="http://schemas.openxmlformats.org/drawingml/2006/main" name="Род.собр.Компьютер в нашей жизни">
  <a:themeElements>
    <a:clrScheme name="Шаблон оформления 'Светящиеся фрагменты головоломки' 1">
      <a:dk1>
        <a:srgbClr val="000000"/>
      </a:dk1>
      <a:lt1>
        <a:srgbClr val="FFFFFF"/>
      </a:lt1>
      <a:dk2>
        <a:srgbClr val="000000"/>
      </a:dk2>
      <a:lt2>
        <a:srgbClr val="E8EDF2"/>
      </a:lt2>
      <a:accent1>
        <a:srgbClr val="D8E1EC"/>
      </a:accent1>
      <a:accent2>
        <a:srgbClr val="CFD795"/>
      </a:accent2>
      <a:accent3>
        <a:srgbClr val="AAAAAA"/>
      </a:accent3>
      <a:accent4>
        <a:srgbClr val="DADADA"/>
      </a:accent4>
      <a:accent5>
        <a:srgbClr val="E9EEF4"/>
      </a:accent5>
      <a:accent6>
        <a:srgbClr val="BBC387"/>
      </a:accent6>
      <a:hlink>
        <a:srgbClr val="D59F07"/>
      </a:hlink>
      <a:folHlink>
        <a:srgbClr val="94B26C"/>
      </a:folHlink>
    </a:clrScheme>
    <a:fontScheme name="Шаблон оформления 'Светящиеся фрагменты головоломки'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Шаблон оформления 'Светящиеся фрагменты головоломки' 1">
        <a:dk1>
          <a:srgbClr val="000000"/>
        </a:dk1>
        <a:lt1>
          <a:srgbClr val="FFFFFF"/>
        </a:lt1>
        <a:dk2>
          <a:srgbClr val="000000"/>
        </a:dk2>
        <a:lt2>
          <a:srgbClr val="E8EDF2"/>
        </a:lt2>
        <a:accent1>
          <a:srgbClr val="D8E1EC"/>
        </a:accent1>
        <a:accent2>
          <a:srgbClr val="CFD795"/>
        </a:accent2>
        <a:accent3>
          <a:srgbClr val="AAAAAA"/>
        </a:accent3>
        <a:accent4>
          <a:srgbClr val="DADADA"/>
        </a:accent4>
        <a:accent5>
          <a:srgbClr val="E9EEF4"/>
        </a:accent5>
        <a:accent6>
          <a:srgbClr val="BBC387"/>
        </a:accent6>
        <a:hlink>
          <a:srgbClr val="D59F07"/>
        </a:hlink>
        <a:folHlink>
          <a:srgbClr val="94B26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Род.собр.Компьютер в нашей жизни</Template>
  <TotalTime>0</TotalTime>
  <Words>262</Words>
  <Application>Microsoft Office PowerPoint</Application>
  <PresentationFormat>Экран (4:3)</PresentationFormat>
  <Paragraphs>73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Times New Roman</vt:lpstr>
      <vt:lpstr>Arial</vt:lpstr>
      <vt:lpstr>Tahoma</vt:lpstr>
      <vt:lpstr>Wingdings</vt:lpstr>
      <vt:lpstr>Verdana</vt:lpstr>
      <vt:lpstr>Род.собр.Компьютер в нашей жизни</vt:lpstr>
      <vt:lpstr>Компьютер в жизни  Вашего ребенка</vt:lpstr>
      <vt:lpstr>Сравним две ситуации</vt:lpstr>
      <vt:lpstr>Продолжительность работы  за компьютером</vt:lpstr>
      <vt:lpstr>Чем опасен компьютер?</vt:lpstr>
      <vt:lpstr> Во что играет Ваш ребенок?</vt:lpstr>
      <vt:lpstr>Учите ребенка РАБОТАТЬ  за компьютером!</vt:lpstr>
      <vt:lpstr> В чем может помочь  компьютер?</vt:lpstr>
      <vt:lpstr>Использование компьютера  в учебном процессе</vt:lpstr>
      <vt:lpstr>И напоследок…</vt:lpstr>
      <vt:lpstr>Комплекс упражнений гимнастики для глаз</vt:lpstr>
      <vt:lpstr>Комплекс упражнений гимнастики для глаз</vt:lpstr>
    </vt:vector>
  </TitlesOfParts>
  <Manager/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 в жизни  Вашего ребенка</dc:title>
  <dc:subject/>
  <dc:creator>Левина</dc:creator>
  <cp:keywords/>
  <dc:description/>
  <cp:lastModifiedBy>Левина</cp:lastModifiedBy>
  <cp:revision>1</cp:revision>
  <dcterms:created xsi:type="dcterms:W3CDTF">2014-11-22T20:11:35Z</dcterms:created>
  <dcterms:modified xsi:type="dcterms:W3CDTF">2014-11-22T20:12:15Z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TC011407991049</vt:lpwstr>
  </property>
</Properties>
</file>