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59" r:id="rId4"/>
    <p:sldId id="280" r:id="rId5"/>
    <p:sldId id="264" r:id="rId6"/>
    <p:sldId id="262" r:id="rId7"/>
    <p:sldId id="263" r:id="rId8"/>
    <p:sldId id="266" r:id="rId9"/>
    <p:sldId id="265" r:id="rId10"/>
    <p:sldId id="279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81" r:id="rId22"/>
    <p:sldId id="282" r:id="rId23"/>
    <p:sldId id="26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FF0066"/>
    <a:srgbClr val="004A8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F841D94-5841-4483-8ED2-99D618BD1F63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3C4F5EE-2E0D-4BF4-B7EA-7D0427E3C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841D94-5841-4483-8ED2-99D618BD1F63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C4F5EE-2E0D-4BF4-B7EA-7D0427E3C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F841D94-5841-4483-8ED2-99D618BD1F63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3C4F5EE-2E0D-4BF4-B7EA-7D0427E3C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841D94-5841-4483-8ED2-99D618BD1F63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C4F5EE-2E0D-4BF4-B7EA-7D0427E3C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F841D94-5841-4483-8ED2-99D618BD1F63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3C4F5EE-2E0D-4BF4-B7EA-7D0427E3C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841D94-5841-4483-8ED2-99D618BD1F63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C4F5EE-2E0D-4BF4-B7EA-7D0427E3C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841D94-5841-4483-8ED2-99D618BD1F63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C4F5EE-2E0D-4BF4-B7EA-7D0427E3C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841D94-5841-4483-8ED2-99D618BD1F63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C4F5EE-2E0D-4BF4-B7EA-7D0427E3C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F841D94-5841-4483-8ED2-99D618BD1F63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C4F5EE-2E0D-4BF4-B7EA-7D0427E3C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841D94-5841-4483-8ED2-99D618BD1F63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C4F5EE-2E0D-4BF4-B7EA-7D0427E3C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841D94-5841-4483-8ED2-99D618BD1F63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C4F5EE-2E0D-4BF4-B7EA-7D0427E3C4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F841D94-5841-4483-8ED2-99D618BD1F63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3C4F5EE-2E0D-4BF4-B7EA-7D0427E3C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skn.ru/includes/periodics/events/2012/0311/185417683/detail.shtml" TargetMode="External"/><Relationship Id="rId2" Type="http://schemas.openxmlformats.org/officeDocument/2006/relationships/hyperlink" Target="http://www.fskn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amily.fskn.gov.ru/" TargetMode="External"/><Relationship Id="rId2" Type="http://schemas.openxmlformats.org/officeDocument/2006/relationships/hyperlink" Target="http://www.fskn.gov.ru/pages/main/prevent/13639/index.s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://inet-azbuka.blogspot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voshodka.ru/engine/print.php?newsid=1843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skn.ru/pages/main/11171/index.shtml" TargetMode="External"/><Relationship Id="rId13" Type="http://schemas.openxmlformats.org/officeDocument/2006/relationships/hyperlink" Target="http://www.fskn.ru/pages/main/prevent/index.shtml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12" Type="http://schemas.openxmlformats.org/officeDocument/2006/relationships/hyperlink" Target="http://www.fskn.ru/pages/main/info/index.shtml" TargetMode="External"/><Relationship Id="rId2" Type="http://schemas.openxmlformats.org/officeDocument/2006/relationships/hyperlink" Target="http://www.fskn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skn.ru/includes/periodics/events/2012/0307/160717615/detail.shtml" TargetMode="External"/><Relationship Id="rId11" Type="http://schemas.openxmlformats.org/officeDocument/2006/relationships/image" Target="../media/image2.jpeg"/><Relationship Id="rId5" Type="http://schemas.openxmlformats.org/officeDocument/2006/relationships/image" Target="../media/image4.jpeg"/><Relationship Id="rId10" Type="http://schemas.openxmlformats.org/officeDocument/2006/relationships/hyperlink" Target="http://www.fskn.ru/pages/main/prevent/13639/index.shtml" TargetMode="External"/><Relationship Id="rId4" Type="http://schemas.openxmlformats.org/officeDocument/2006/relationships/hyperlink" Target="http://www.fskn.ru/includes/periodics/events/2012/0311/185417683/detail.shtml" TargetMode="External"/><Relationship Id="rId9" Type="http://schemas.openxmlformats.org/officeDocument/2006/relationships/image" Target="../media/image6.jpeg"/><Relationship Id="rId14" Type="http://schemas.openxmlformats.org/officeDocument/2006/relationships/hyperlink" Target="http://www.fskn.ru/pages/main/community_ties/index.s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3212976"/>
            <a:ext cx="4420890" cy="207545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66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родительское </a:t>
            </a:r>
          </a:p>
          <a:p>
            <a:pPr algn="ctr"/>
            <a:r>
              <a:rPr lang="ru-RU" sz="6600" b="1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Собрание№3</a:t>
            </a:r>
            <a:endParaRPr lang="ru-RU" sz="6600" b="1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анимация\0_2833c_2b999764_L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857250" y="357188"/>
            <a:ext cx="7786688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cs typeface="Arial" charset="0"/>
              </a:rPr>
              <a:t> </a:t>
            </a:r>
            <a:r>
              <a:rPr lang="ru-RU" sz="6000" b="1" i="1" dirty="0" smtClean="0">
                <a:solidFill>
                  <a:srgbClr val="C00000"/>
                </a:solidFill>
                <a:cs typeface="Arial" charset="0"/>
              </a:rPr>
              <a:t>ВМЕСТО   СЧАСТЬЯ</a:t>
            </a:r>
            <a:endParaRPr lang="ru-RU" sz="4000" b="1" i="1" dirty="0" smtClean="0">
              <a:solidFill>
                <a:srgbClr val="C00000"/>
              </a:solidFill>
              <a:cs typeface="Arial" charset="0"/>
            </a:endParaRPr>
          </a:p>
          <a:p>
            <a:pPr algn="ctr"/>
            <a:endParaRPr lang="ru-RU" sz="4000" b="1" i="1" dirty="0" smtClean="0">
              <a:solidFill>
                <a:srgbClr val="C00000"/>
              </a:solidFill>
              <a:cs typeface="Arial" charset="0"/>
            </a:endParaRPr>
          </a:p>
          <a:p>
            <a:pPr algn="ctr"/>
            <a:endParaRPr lang="ru-RU" sz="4000" b="1" i="1" dirty="0" smtClean="0">
              <a:solidFill>
                <a:srgbClr val="C00000"/>
              </a:solidFill>
              <a:cs typeface="Arial" charset="0"/>
            </a:endParaRPr>
          </a:p>
          <a:p>
            <a:pPr algn="ctr"/>
            <a:endParaRPr lang="ru-RU" sz="4000" b="1" i="1" dirty="0" smtClean="0">
              <a:solidFill>
                <a:srgbClr val="C00000"/>
              </a:solidFill>
              <a:cs typeface="Arial" charset="0"/>
            </a:endParaRPr>
          </a:p>
          <a:p>
            <a:pPr algn="ctr"/>
            <a:endParaRPr lang="ru-RU" sz="4000" b="1" i="1" dirty="0" smtClean="0">
              <a:solidFill>
                <a:srgbClr val="C00000"/>
              </a:solidFill>
              <a:cs typeface="Arial" charset="0"/>
            </a:endParaRPr>
          </a:p>
          <a:p>
            <a:pPr algn="ctr"/>
            <a:endParaRPr lang="ru-RU" sz="4000" b="1" i="1" dirty="0" smtClean="0">
              <a:solidFill>
                <a:srgbClr val="C00000"/>
              </a:solidFill>
              <a:cs typeface="Arial" charset="0"/>
            </a:endParaRPr>
          </a:p>
          <a:p>
            <a:pPr algn="ctr"/>
            <a:endParaRPr lang="ru-RU" sz="4000" b="1" i="1" dirty="0" smtClean="0">
              <a:solidFill>
                <a:srgbClr val="C00000"/>
              </a:solidFill>
              <a:cs typeface="Arial" charset="0"/>
            </a:endParaRPr>
          </a:p>
          <a:p>
            <a:pPr algn="ctr"/>
            <a:r>
              <a:rPr lang="ru-RU" sz="4400" b="1" i="1" dirty="0" smtClean="0">
                <a:solidFill>
                  <a:srgbClr val="C00000"/>
                </a:solidFill>
                <a:cs typeface="Arial" charset="0"/>
              </a:rPr>
              <a:t>ЗАВИСИМОСТЬ , БОЛЕЗНЬ,</a:t>
            </a:r>
          </a:p>
          <a:p>
            <a:pPr algn="ctr"/>
            <a:r>
              <a:rPr lang="ru-RU" sz="4400" b="1" i="1" dirty="0" smtClean="0">
                <a:solidFill>
                  <a:srgbClr val="C00000"/>
                </a:solidFill>
                <a:cs typeface="Arial" charset="0"/>
              </a:rPr>
              <a:t> </a:t>
            </a:r>
            <a:r>
              <a:rPr lang="ru-RU" sz="6000" b="1" i="1" dirty="0" smtClean="0">
                <a:solidFill>
                  <a:srgbClr val="FF0000"/>
                </a:solidFill>
                <a:cs typeface="Arial" charset="0"/>
              </a:rPr>
              <a:t>СМЕРТЬ</a:t>
            </a:r>
            <a:endParaRPr lang="ru-RU" sz="4400" b="1" i="1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8195" name="Рисунок 2" descr="179269_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227645">
            <a:off x="154369" y="1518545"/>
            <a:ext cx="4472885" cy="3098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Рисунок 3" descr="1971mad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369808">
            <a:off x="5695766" y="1128102"/>
            <a:ext cx="3268663" cy="3881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1214438" y="4429125"/>
            <a:ext cx="3500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 dirty="0">
              <a:solidFill>
                <a:srgbClr val="C00000"/>
              </a:solidFill>
              <a:cs typeface="Arial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2000"/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2000"/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2000"/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2000"/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2000"/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2000"/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704856" cy="2066488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последние время правительство страны и различные общественные организации принимают меры, свидетельствующие о том что в нашем обществе стала опасность существования наркомании в нашей стране.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916832"/>
            <a:ext cx="7239000" cy="4538904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Законодательная база по борьбе с наркоманией</a:t>
            </a:r>
          </a:p>
          <a:p>
            <a:pPr>
              <a:buFont typeface="Wingdings" pitchFamily="2" charset="2"/>
              <a:buChar char="q"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Закон о наркотических средствах и психотропных веществах» (1998)</a:t>
            </a:r>
            <a:endParaRPr lang="en-US" sz="3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Распоряжение «О мерах по усилению противодействия незаконному обороту наркотических средств, психотропных веществ и злоупотребление ними (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стр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48 посл. абзац)</a:t>
            </a:r>
            <a:endParaRPr lang="en-US" sz="3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Уголовный кодекс России</a:t>
            </a:r>
          </a:p>
          <a:p>
            <a:pPr>
              <a:buFont typeface="Wingdings" pitchFamily="2" charset="2"/>
              <a:buChar char="q"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Образование ФСКН (федеральная</a:t>
            </a:r>
          </a:p>
          <a:p>
            <a:pPr>
              <a:buFont typeface="Wingdings" pitchFamily="2" charset="2"/>
              <a:buChar char="q"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служба контроля наркотиков) 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  <a:hlinkClick r:id="rId2"/>
              </a:rPr>
              <a:t>www.fskn.ru</a:t>
            </a:r>
            <a:endParaRPr lang="en-US" sz="3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Действие законодательного,</a:t>
            </a:r>
          </a:p>
          <a:p>
            <a:pPr>
              <a:buFont typeface="Wingdings" pitchFamily="2" charset="2"/>
              <a:buChar char="q"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правоохранительного, социального , </a:t>
            </a:r>
          </a:p>
          <a:p>
            <a:pPr>
              <a:buFont typeface="Wingdings" pitchFamily="2" charset="2"/>
              <a:buChar char="q"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экономического, медицинского,</a:t>
            </a:r>
          </a:p>
          <a:p>
            <a:pPr>
              <a:buFont typeface="Wingdings" pitchFamily="2" charset="2"/>
              <a:buChar char="q"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пропагандисткого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и административного </a:t>
            </a:r>
          </a:p>
          <a:p>
            <a:pPr>
              <a:buFont typeface="Wingdings" pitchFamily="2" charset="2"/>
              <a:buChar char="q"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характера</a:t>
            </a:r>
            <a:endParaRPr lang="ru-RU" sz="3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www.fskn.ru/images/news/sm17683.jpg">
            <a:hlinkClick r:id="rId3"/>
          </p:cNvPr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9992" y="3789040"/>
            <a:ext cx="407190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Наркотизм-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i="1" dirty="0" smtClean="0"/>
              <a:t>Преступное  социальное явление по незаконному распространению наркотиков среди населения.</a:t>
            </a:r>
            <a:endParaRPr lang="ru-RU" sz="4000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Наркотизм включает в себя: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Char char="Ø"/>
            </a:pPr>
            <a:r>
              <a:rPr lang="ru-RU" i="1" dirty="0" smtClean="0"/>
              <a:t>Незаконный оборот наркотиков</a:t>
            </a:r>
          </a:p>
          <a:p>
            <a:pPr algn="ctr">
              <a:buFont typeface="Wingdings" pitchFamily="2" charset="2"/>
              <a:buChar char="Ø"/>
            </a:pPr>
            <a:r>
              <a:rPr lang="ru-RU" i="1" dirty="0" smtClean="0"/>
              <a:t>Идеологическое обеспечение наркобизнеса</a:t>
            </a:r>
          </a:p>
          <a:p>
            <a:pPr algn="ctr">
              <a:buFont typeface="Wingdings" pitchFamily="2" charset="2"/>
              <a:buChar char="Ø"/>
            </a:pPr>
            <a:r>
              <a:rPr lang="ru-RU" i="1" dirty="0" smtClean="0"/>
              <a:t>Организацию преступности для защиты наркобизнеса</a:t>
            </a:r>
            <a:endParaRPr lang="ru-RU" i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Наркомания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Заболевание практически неизлечимое, которому человек подвергает себя добровольно, начав употреблять наркотики и попав в физиологическую зависимость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1100" dirty="0" smtClean="0"/>
              <a:t>http://copypast.ru/2009/09/03/forfriend-1-skazhi_net_narkotikam_.html</a:t>
            </a:r>
            <a:endParaRPr lang="ru-RU" sz="1100" dirty="0"/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3645024"/>
            <a:ext cx="3715772" cy="29540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9750" y="908050"/>
            <a:ext cx="7772400" cy="936625"/>
          </a:xfrm>
        </p:spPr>
        <p:txBody>
          <a:bodyPr/>
          <a:lstStyle/>
          <a:p>
            <a:r>
              <a:rPr lang="ru-RU" b="1">
                <a:solidFill>
                  <a:srgbClr val="FFFF00"/>
                </a:solidFill>
              </a:rPr>
              <a:t>ПРИОБЩЕНИЕ.</a:t>
            </a:r>
          </a:p>
        </p:txBody>
      </p:sp>
      <p:pic>
        <p:nvPicPr>
          <p:cNvPr id="22534" name="Picture 6" descr="Fot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2276475"/>
            <a:ext cx="2749550" cy="4103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>
                <a:solidFill>
                  <a:srgbClr val="FFFF00"/>
                </a:solidFill>
              </a:rPr>
              <a:t>Существует множество причин злоупотребления наркотиками.</a:t>
            </a:r>
            <a:r>
              <a:rPr lang="ru-RU" sz="4000"/>
              <a:t> </a:t>
            </a:r>
          </a:p>
        </p:txBody>
      </p:sp>
      <p:pic>
        <p:nvPicPr>
          <p:cNvPr id="25604" name="Picture 4" descr="Stop!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91680" y="1700808"/>
            <a:ext cx="4351933" cy="496828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838200" indent="-838200"/>
            <a:r>
              <a:rPr lang="ru-RU" sz="4000" b="1">
                <a:solidFill>
                  <a:srgbClr val="FFFF00"/>
                </a:solidFill>
              </a:rPr>
              <a:t>Любопытство. </a:t>
            </a:r>
            <a:r>
              <a:rPr lang="ru-RU" sz="4000">
                <a:solidFill>
                  <a:srgbClr val="FFFF00"/>
                </a:solidFill>
              </a:rPr>
              <a:t/>
            </a:r>
            <a:br>
              <a:rPr lang="ru-RU" sz="4000">
                <a:solidFill>
                  <a:srgbClr val="FFFF00"/>
                </a:solidFill>
              </a:rPr>
            </a:br>
            <a:endParaRPr lang="ru-RU" sz="4000">
              <a:solidFill>
                <a:srgbClr val="FFFF00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dirty="0">
                <a:solidFill>
                  <a:srgbClr val="002060"/>
                </a:solidFill>
              </a:rPr>
              <a:t>О, люди! Все похожи вы</a:t>
            </a:r>
          </a:p>
          <a:p>
            <a:pPr>
              <a:buFont typeface="Wingdings" pitchFamily="2" charset="2"/>
              <a:buNone/>
            </a:pPr>
            <a:r>
              <a:rPr lang="ru-RU" sz="2800" dirty="0">
                <a:solidFill>
                  <a:srgbClr val="002060"/>
                </a:solidFill>
              </a:rPr>
              <a:t>На прародительницу Еву:</a:t>
            </a:r>
          </a:p>
          <a:p>
            <a:pPr>
              <a:buFont typeface="Wingdings" pitchFamily="2" charset="2"/>
              <a:buNone/>
            </a:pPr>
            <a:r>
              <a:rPr lang="ru-RU" sz="2800" dirty="0">
                <a:solidFill>
                  <a:srgbClr val="002060"/>
                </a:solidFill>
              </a:rPr>
              <a:t>Что вам дано, то не влечет,</a:t>
            </a:r>
          </a:p>
          <a:p>
            <a:pPr>
              <a:buFont typeface="Wingdings" pitchFamily="2" charset="2"/>
              <a:buNone/>
            </a:pPr>
            <a:r>
              <a:rPr lang="ru-RU" sz="2800" dirty="0">
                <a:solidFill>
                  <a:srgbClr val="002060"/>
                </a:solidFill>
              </a:rPr>
              <a:t>Вас непрестанно змий зовет</a:t>
            </a:r>
          </a:p>
          <a:p>
            <a:pPr>
              <a:buFont typeface="Wingdings" pitchFamily="2" charset="2"/>
              <a:buNone/>
            </a:pPr>
            <a:r>
              <a:rPr lang="ru-RU" sz="2800" dirty="0">
                <a:solidFill>
                  <a:srgbClr val="002060"/>
                </a:solidFill>
              </a:rPr>
              <a:t>К себе, к таинственному древу;</a:t>
            </a:r>
          </a:p>
          <a:p>
            <a:pPr>
              <a:buFont typeface="Wingdings" pitchFamily="2" charset="2"/>
              <a:buNone/>
            </a:pPr>
            <a:r>
              <a:rPr lang="ru-RU" sz="2800" dirty="0">
                <a:solidFill>
                  <a:srgbClr val="002060"/>
                </a:solidFill>
              </a:rPr>
              <a:t>Запретный плод вам подавай,</a:t>
            </a:r>
          </a:p>
          <a:p>
            <a:pPr>
              <a:buFont typeface="Wingdings" pitchFamily="2" charset="2"/>
              <a:buNone/>
            </a:pPr>
            <a:r>
              <a:rPr lang="ru-RU" sz="2800" dirty="0">
                <a:solidFill>
                  <a:srgbClr val="002060"/>
                </a:solidFill>
              </a:rPr>
              <a:t>И без того вам рай не рай.</a:t>
            </a:r>
          </a:p>
          <a:p>
            <a:pPr>
              <a:buFont typeface="Wingdings" pitchFamily="2" charset="2"/>
              <a:buNone/>
            </a:pPr>
            <a:r>
              <a:rPr lang="ru-RU" sz="2800" dirty="0">
                <a:solidFill>
                  <a:srgbClr val="002060"/>
                </a:solidFill>
              </a:rPr>
              <a:t>                     (Пушкин, «Евгений Онегин».)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88913"/>
            <a:ext cx="8229600" cy="6264275"/>
          </a:xfrm>
        </p:spPr>
        <p:txBody>
          <a:bodyPr/>
          <a:lstStyle/>
          <a:p>
            <a:pPr marL="609600" indent="-609600"/>
            <a:r>
              <a:rPr lang="ru-RU" sz="2400" b="1" dirty="0">
                <a:solidFill>
                  <a:srgbClr val="990099"/>
                </a:solidFill>
              </a:rPr>
              <a:t>Враждебность. </a:t>
            </a:r>
          </a:p>
          <a:p>
            <a:pPr marL="609600" indent="-609600"/>
            <a:endParaRPr lang="ru-RU" sz="2400" b="1" dirty="0">
              <a:solidFill>
                <a:srgbClr val="990099"/>
              </a:solidFill>
            </a:endParaRPr>
          </a:p>
          <a:p>
            <a:pPr marL="609600" indent="-609600"/>
            <a:r>
              <a:rPr lang="ru-RU" sz="2400" b="1" dirty="0">
                <a:solidFill>
                  <a:srgbClr val="990099"/>
                </a:solidFill>
              </a:rPr>
              <a:t>Достаток и досуг. Скука и потеря интереса к жизни.</a:t>
            </a:r>
          </a:p>
          <a:p>
            <a:pPr marL="609600" indent="-609600">
              <a:buFont typeface="Wingdings" pitchFamily="2" charset="2"/>
              <a:buNone/>
            </a:pPr>
            <a:endParaRPr lang="ru-RU" sz="2400" b="1" dirty="0">
              <a:solidFill>
                <a:srgbClr val="990099"/>
              </a:solidFill>
            </a:endParaRPr>
          </a:p>
          <a:p>
            <a:pPr marL="609600" indent="-609600"/>
            <a:r>
              <a:rPr lang="ru-RU" sz="2400" b="1" dirty="0">
                <a:solidFill>
                  <a:srgbClr val="990099"/>
                </a:solidFill>
              </a:rPr>
              <a:t>Уход от физического стресса. </a:t>
            </a:r>
          </a:p>
          <a:p>
            <a:pPr marL="609600" indent="-609600"/>
            <a:endParaRPr lang="ru-RU" sz="2400" b="1" dirty="0">
              <a:solidFill>
                <a:srgbClr val="990099"/>
              </a:solidFill>
            </a:endParaRPr>
          </a:p>
          <a:p>
            <a:pPr marL="609600" indent="-609600"/>
            <a:r>
              <a:rPr lang="ru-RU" sz="2400" b="1" dirty="0">
                <a:solidFill>
                  <a:srgbClr val="990099"/>
                </a:solidFill>
              </a:rPr>
              <a:t>Попытка установить дружеские отношения со сверстниками.</a:t>
            </a:r>
          </a:p>
          <a:p>
            <a:pPr marL="609600" indent="-609600"/>
            <a:endParaRPr lang="ru-RU" sz="2400" b="1" dirty="0">
              <a:solidFill>
                <a:srgbClr val="990099"/>
              </a:solidFill>
            </a:endParaRPr>
          </a:p>
          <a:p>
            <a:pPr marL="609600" indent="-609600"/>
            <a:r>
              <a:rPr lang="ru-RU" sz="2400" b="1" dirty="0">
                <a:solidFill>
                  <a:srgbClr val="990099"/>
                </a:solidFill>
              </a:rPr>
              <a:t>Возможность привлечь к себе внимание.</a:t>
            </a:r>
          </a:p>
          <a:p>
            <a:pPr marL="609600" indent="-609600"/>
            <a:endParaRPr lang="ru-RU" sz="2400" b="1" dirty="0">
              <a:solidFill>
                <a:srgbClr val="990099"/>
              </a:solidFill>
            </a:endParaRPr>
          </a:p>
          <a:p>
            <a:pPr marL="609600" indent="-609600"/>
            <a:r>
              <a:rPr lang="ru-RU" sz="2400" b="1" dirty="0">
                <a:solidFill>
                  <a:srgbClr val="990099"/>
                </a:solidFill>
              </a:rPr>
              <a:t>Давление группы, отсутствие навыка отказа.</a:t>
            </a:r>
          </a:p>
          <a:p>
            <a:pPr marL="609600" indent="-609600"/>
            <a:endParaRPr lang="ru-RU" sz="2400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потребители наркотиков – молодёжь.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http://wherve.my1.ru/news/12</a:t>
            </a:r>
            <a:endParaRPr lang="ru-RU" dirty="0"/>
          </a:p>
        </p:txBody>
      </p:sp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857364"/>
            <a:ext cx="3499687" cy="46353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b="1" u="sng" dirty="0">
                <a:hlinkClick r:id="rId2"/>
              </a:rPr>
              <a:t>Всероссийский интернет-урок «Имею право знать»</a:t>
            </a:r>
            <a:endParaRPr lang="ru-RU" sz="4000" dirty="0"/>
          </a:p>
          <a:p>
            <a:pPr lvl="1"/>
            <a:r>
              <a:rPr lang="ru-RU" u="sng" dirty="0">
                <a:hlinkClick r:id="rId3"/>
              </a:rPr>
              <a:t>Раздел "Родителям и детям"</a:t>
            </a:r>
            <a:endParaRPr lang="ru-RU" sz="3600" dirty="0"/>
          </a:p>
          <a:p>
            <a:pPr lvl="0"/>
            <a:r>
              <a:rPr lang="ru-RU" b="1" u="sng" dirty="0">
                <a:hlinkClick r:id="rId4"/>
              </a:rPr>
              <a:t>Интернет-азбука для родителей</a:t>
            </a:r>
            <a:endParaRPr lang="ru-RU" sz="4000" dirty="0"/>
          </a:p>
          <a:p>
            <a:endParaRPr lang="ru-RU" dirty="0"/>
          </a:p>
        </p:txBody>
      </p:sp>
      <p:pic>
        <p:nvPicPr>
          <p:cNvPr id="4" name="Рисунок 3" descr="img714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76672"/>
            <a:ext cx="806489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Основная цель данных мероприятий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Остановить развитие </a:t>
            </a:r>
            <a:r>
              <a:rPr lang="ru-RU" dirty="0" err="1" smtClean="0"/>
              <a:t>наркосистемы</a:t>
            </a:r>
            <a:r>
              <a:rPr lang="ru-RU" dirty="0" smtClean="0"/>
              <a:t>, изменить </a:t>
            </a:r>
            <a:r>
              <a:rPr lang="ru-RU" dirty="0" err="1" smtClean="0"/>
              <a:t>наркоситуацию</a:t>
            </a:r>
            <a:r>
              <a:rPr lang="ru-RU" dirty="0" smtClean="0"/>
              <a:t>, ликвидировать финансовою базу наркомафии.</a:t>
            </a:r>
            <a:r>
              <a:rPr lang="en-US" dirty="0" smtClean="0"/>
              <a:t> </a:t>
            </a:r>
          </a:p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pPr>
              <a:buNone/>
            </a:pPr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r>
              <a:rPr lang="en-US" sz="1200" dirty="0" smtClean="0">
                <a:hlinkClick r:id="rId2"/>
              </a:rPr>
              <a:t>http://voshodka.ru/engine/print.php?newsid=1843</a:t>
            </a:r>
            <a:endParaRPr lang="en-US" sz="1200" dirty="0" smtClean="0"/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2928934"/>
            <a:ext cx="4129776" cy="2890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Признаки употребления наркотиков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Autofit/>
          </a:bodyPr>
          <a:lstStyle/>
          <a:p>
            <a:r>
              <a:rPr lang="ru-RU" sz="1800" dirty="0" smtClean="0"/>
              <a:t>1.Неожиданные перепады настроения от радости к унынию и тоске;</a:t>
            </a:r>
          </a:p>
          <a:p>
            <a:r>
              <a:rPr lang="ru-RU" sz="1800" dirty="0" smtClean="0"/>
              <a:t>2.Появление необычных реакций (агрессивность, чрезмерная болтливость, сонливость, реакции возбудительного характера и тормозного;</a:t>
            </a:r>
          </a:p>
          <a:p>
            <a:r>
              <a:rPr lang="ru-RU" sz="1800" dirty="0" smtClean="0"/>
              <a:t>3.Изменение в поведении: избегание родителей и людей, скрытность, разговоры по телефону украдкой;</a:t>
            </a:r>
          </a:p>
          <a:p>
            <a:r>
              <a:rPr lang="ru-RU" sz="1800" dirty="0" smtClean="0"/>
              <a:t>4.Расстройство аппетита (как потеря, так и чрезмерное её употребление, тяга к сладкому);</a:t>
            </a:r>
          </a:p>
          <a:p>
            <a:r>
              <a:rPr lang="ru-RU" sz="1800" dirty="0" smtClean="0"/>
              <a:t>5.Из дома исчезают деньги, ценные вещи, ребёнок становится скрытным, лживым;</a:t>
            </a:r>
          </a:p>
          <a:p>
            <a:r>
              <a:rPr lang="ru-RU" sz="1800" dirty="0" smtClean="0"/>
              <a:t>6. Среди вещей появляются новые предметы (баночки, шприцы, иглы, трава, скрученные заново патроны папирос, папиросы, таблетки и.т.д.);</a:t>
            </a:r>
          </a:p>
          <a:p>
            <a:r>
              <a:rPr lang="ru-RU" sz="1800" dirty="0" smtClean="0"/>
              <a:t>7. Необычные пятна на одежде, запахи (спирта, растворителя). Стесняется (без явных причин) при раздевании;</a:t>
            </a:r>
          </a:p>
          <a:p>
            <a:r>
              <a:rPr lang="ru-RU" sz="1800" dirty="0" smtClean="0"/>
              <a:t>8. На руках, ногах, по ходу вен следы уколов, множественные порезы на коже.</a:t>
            </a:r>
          </a:p>
          <a:p>
            <a:r>
              <a:rPr lang="ru-RU" sz="1800" dirty="0" smtClean="0"/>
              <a:t>9. Новые слова в речи.</a:t>
            </a:r>
          </a:p>
          <a:p>
            <a:r>
              <a:rPr lang="ru-RU" sz="1800" b="1" dirty="0" smtClean="0"/>
              <a:t>Уважаемые родители будьте внимательны! Предотвратив вовремя это увлечение можно ребёнка спасти от большой беды.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/>
          </a:bodyPr>
          <a:lstStyle/>
          <a:p>
            <a:r>
              <a:rPr lang="ru-RU" dirty="0" smtClean="0"/>
              <a:t>Памятка для родителей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8964488" cy="5619024"/>
          </a:xfrm>
        </p:spPr>
        <p:txBody>
          <a:bodyPr>
            <a:normAutofit fontScale="25000" lnSpcReduction="20000"/>
          </a:bodyPr>
          <a:lstStyle/>
          <a:p>
            <a:r>
              <a:rPr lang="ru-RU" b="1" dirty="0" smtClean="0"/>
              <a:t>                                               </a:t>
            </a:r>
            <a:endParaRPr lang="ru-RU" dirty="0" smtClean="0"/>
          </a:p>
          <a:p>
            <a:r>
              <a:rPr lang="ru-RU" sz="7200" b="1" dirty="0" smtClean="0"/>
              <a:t>Признаки употребления производных конопли (</a:t>
            </a:r>
            <a:r>
              <a:rPr lang="ru-RU" sz="7200" b="1" dirty="0" err="1" smtClean="0"/>
              <a:t>анаша</a:t>
            </a:r>
            <a:r>
              <a:rPr lang="ru-RU" sz="7200" b="1" dirty="0" smtClean="0"/>
              <a:t>, план, марихуана, гашиш)</a:t>
            </a:r>
            <a:endParaRPr lang="ru-RU" sz="7200" dirty="0" smtClean="0"/>
          </a:p>
          <a:p>
            <a:r>
              <a:rPr lang="ru-RU" sz="7200" dirty="0" smtClean="0"/>
              <a:t>- расширение зрачков, сухость во рту, жажда, покраснение лица, глаз, беспричинный смех, подвижность, ускоренная , нечёткая речь, повышенный аппетит, обжорство, к концу опьянения выраженная сонливость, отчётливый запах конопли (горелых, прелых листьев)</a:t>
            </a:r>
          </a:p>
          <a:p>
            <a:r>
              <a:rPr lang="ru-RU" sz="7200" b="1" dirty="0" smtClean="0"/>
              <a:t>при передозировке</a:t>
            </a:r>
            <a:endParaRPr lang="ru-RU" sz="7200" dirty="0" smtClean="0"/>
          </a:p>
          <a:p>
            <a:r>
              <a:rPr lang="ru-RU" sz="7200" dirty="0" smtClean="0"/>
              <a:t>- бледность кожных покровов, вялость, заторможенность, </a:t>
            </a:r>
            <a:r>
              <a:rPr lang="ru-RU" sz="7200" dirty="0" err="1" smtClean="0"/>
              <a:t>карушение</a:t>
            </a:r>
            <a:r>
              <a:rPr lang="ru-RU" sz="7200" dirty="0" smtClean="0"/>
              <a:t> пространственной ориентации, острый психоз.</a:t>
            </a:r>
          </a:p>
          <a:p>
            <a:r>
              <a:rPr lang="ru-RU" sz="7200" b="1" dirty="0" smtClean="0"/>
              <a:t>Признаки употребления наркотиков опийной группы ( </a:t>
            </a:r>
            <a:r>
              <a:rPr lang="ru-RU" sz="7200" b="1" dirty="0" err="1" smtClean="0"/>
              <a:t>ханка</a:t>
            </a:r>
            <a:r>
              <a:rPr lang="ru-RU" sz="7200" b="1" dirty="0" smtClean="0"/>
              <a:t>, </a:t>
            </a:r>
            <a:r>
              <a:rPr lang="ru-RU" sz="7200" b="1" dirty="0" err="1" smtClean="0"/>
              <a:t>химка</a:t>
            </a:r>
            <a:r>
              <a:rPr lang="ru-RU" sz="7200" b="1" dirty="0" smtClean="0"/>
              <a:t>, морфий , героин)</a:t>
            </a:r>
            <a:endParaRPr lang="ru-RU" sz="7200" dirty="0" smtClean="0"/>
          </a:p>
          <a:p>
            <a:r>
              <a:rPr lang="ru-RU" sz="7200" dirty="0" smtClean="0"/>
              <a:t>- сужение зрачков до точки, бледность лица и всей кожи, сухость во рту, кожных покровов, частое почёсывание всего тела, носа, сонливость, малоподвижность, ощущение ленивого довольства, следы внутривенных инъекций (локтевые сгибы, предплечья, </a:t>
            </a:r>
            <a:r>
              <a:rPr lang="ru-RU" sz="7200" dirty="0" err="1" smtClean="0"/>
              <a:t>плечи,шея</a:t>
            </a:r>
            <a:r>
              <a:rPr lang="ru-RU" sz="7200" dirty="0" smtClean="0"/>
              <a:t>, внутренняя часть стоп, подколенная ямка, паховая ямка, паховая область)</a:t>
            </a:r>
          </a:p>
          <a:p>
            <a:r>
              <a:rPr lang="ru-RU" sz="7200" b="1" dirty="0" smtClean="0"/>
              <a:t>при передозировке</a:t>
            </a:r>
            <a:endParaRPr lang="ru-RU" sz="7200" dirty="0" smtClean="0"/>
          </a:p>
          <a:p>
            <a:r>
              <a:rPr lang="ru-RU" sz="7200" dirty="0" smtClean="0"/>
              <a:t>остановка дыхания, синеет лицо, заглатывается язык</a:t>
            </a:r>
          </a:p>
          <a:p>
            <a:r>
              <a:rPr lang="ru-RU" sz="7200" b="1" dirty="0" smtClean="0"/>
              <a:t>Признаки употребления стимуляторов (кокаин, эфедрин, </a:t>
            </a:r>
            <a:r>
              <a:rPr lang="ru-RU" sz="7200" b="1" dirty="0" err="1" smtClean="0"/>
              <a:t>экстази</a:t>
            </a:r>
            <a:r>
              <a:rPr lang="ru-RU" sz="7200" b="1" dirty="0" smtClean="0"/>
              <a:t>)</a:t>
            </a:r>
            <a:endParaRPr lang="ru-RU" sz="7200" dirty="0" smtClean="0"/>
          </a:p>
          <a:p>
            <a:r>
              <a:rPr lang="ru-RU" sz="7200" dirty="0" smtClean="0"/>
              <a:t>- бледность кожи, расширение зрачков, дрожание пальцев, рук, век, языка, сухость губ, эйфория, избыточная активность, нарушение координации, стремление заниматься творчеством, усиление сексуального влечения, острый психоз.</a:t>
            </a:r>
          </a:p>
          <a:p>
            <a:r>
              <a:rPr lang="ru-RU" sz="7200" dirty="0" smtClean="0"/>
              <a:t> </a:t>
            </a:r>
          </a:p>
          <a:p>
            <a:endParaRPr lang="ru-RU" sz="72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239000" cy="288032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787208" cy="484632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  октября 2013 года стартовал третий Всероссийский интернет-урок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антинаркотической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направленности на сайте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http://www.fskn.gov.ru/pages/main/prevent/13639/index.shtml      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Основные задачи </a:t>
            </a:r>
            <a:r>
              <a:rPr lang="ru-RU" sz="2800" b="1" u="sng" dirty="0" err="1" smtClean="0">
                <a:latin typeface="Times New Roman" pitchFamily="18" charset="0"/>
                <a:cs typeface="Times New Roman" pitchFamily="18" charset="0"/>
              </a:rPr>
              <a:t>Интернет-урока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       Раскрытие негативных медицинских, психологических, социальных и морально-нравственных аспектов, связанных с наркоманией; воспитание отрицательного отношения и жёсткого неприятия к наркотикам; распространение передовых форм и методов противодействия данному асоциальному явлению.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556792"/>
            <a:ext cx="7670086" cy="115212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Федеральная служба Российской Федерации по контролю за оборотом наркотиков">
            <a:hlinkClick r:id="rId2" tooltip="&quot;Федеральная служба Российской Федерации по контролю за оборотом наркотиков&quot;"/>
          </p:cNvPr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268760"/>
            <a:ext cx="114297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fskn.ru/images/news/sm17683.jpg">
            <a:hlinkClick r:id="rId4"/>
          </p:cNvPr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4714860"/>
            <a:ext cx="407190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www.fskn.ru/images/news/sm17615.jpg">
            <a:hlinkClick r:id="rId6"/>
          </p:cNvPr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2780928"/>
            <a:ext cx="3999356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://www.fskn.ru/dyn_images/img17681.jpg">
            <a:hlinkClick r:id="rId8"/>
          </p:cNvPr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995936" y="2780928"/>
            <a:ext cx="424847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elesson.png">
            <a:hlinkClick r:id="rId10"/>
          </p:cNvPr>
          <p:cNvPicPr/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067944" y="5000636"/>
            <a:ext cx="4176464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31640" y="1268760"/>
            <a:ext cx="676875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+7(495) 621 - 43- 91</a:t>
            </a:r>
            <a:b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 tooltip="Федеральная служба Российской Федерации по контролю за оборотом наркотиков"/>
              </a:rPr>
              <a:t> </a:t>
            </a:r>
            <a:r>
              <a:rPr lang="ru-RU" sz="1400" b="1" u="sng" dirty="0" smtClean="0">
                <a:solidFill>
                  <a:srgbClr val="004A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ФЕДЕРАЛЬНАЯ СЛУЖБА РОССИЙСКОЙ ФЕДЕРАЦИИ </a:t>
            </a:r>
            <a:br>
              <a:rPr lang="ru-RU" sz="1400" b="1" u="sng" dirty="0" smtClean="0">
                <a:solidFill>
                  <a:srgbClr val="004A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</a:br>
            <a:r>
              <a:rPr lang="ru-RU" sz="1400" b="1" u="sng" dirty="0" smtClean="0">
                <a:solidFill>
                  <a:srgbClr val="004A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ПО КОНТРОЛЮ   ЗА ОБОРОТОМ НАРКОТИКОВ</a:t>
            </a:r>
            <a:r>
              <a:rPr lang="ru-RU" sz="1400" b="1" u="sng" dirty="0" smtClean="0">
                <a:solidFill>
                  <a:srgbClr val="004A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                      Официальный сайт ФСКН Росси</a:t>
            </a:r>
            <a:b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12" tooltip="Информация о службе"/>
              </a:rPr>
              <a:t>Информация о службе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13" tooltip="Направления деятельности"/>
              </a:rPr>
              <a:t>Направления деятельности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14" tooltip="Общественные связи и СМИ"/>
              </a:rPr>
              <a:t>Общественные связи и СМИ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88640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24.02.14   прошел Всероссийский интернет-урок </a:t>
            </a:r>
            <a:r>
              <a:rPr lang="ru-RU" sz="24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антинаркотической</a:t>
            </a: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направленности «Имею право знать!».</a:t>
            </a:r>
            <a:endParaRPr lang="ru-RU" sz="2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239000" cy="19442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Цель: 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повышение  информированности обучающихся о недопустимости употребления наркотиков в МОУ КУРИЛОВСКАЯ  СОШ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36810-1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99918" y="1989138"/>
            <a:ext cx="5953563" cy="44672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992888" cy="1872208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Учащиеся 9-10-х классов познакомились   с материалами интернет - урока, размещенными на официальном интернет-сайте ФСКН России (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www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fskn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C:\Users\Татьяна\Desktop\школа2\DSCN133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72816"/>
            <a:ext cx="626469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239000" cy="2244864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Корнева А.Н. специалист ПДН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Черепановском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районе рассказала  о причинах, формах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девиантного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поведения, правах и обязанностях подростков , социальных и медицинских последствиях употребления наркотиков.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Татьяна\Desktop\DSCN133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492896"/>
            <a:ext cx="5904656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202884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Учащиеся 5-10-х классов  имели возможность искать ответы на вопросы, находили интересующую их информацию, используя материалы сайта.</a:t>
            </a:r>
            <a:br>
              <a:rPr lang="ru-RU" sz="2400" dirty="0" smtClean="0"/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C:\Users\Татьяна\AppData\Local\Microsoft\Windows\Temporary Internet Files\Content.Word\DSCN133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708920"/>
            <a:ext cx="489654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Татьяна\Desktop\школа2\DSCN13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6832"/>
            <a:ext cx="4608515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740808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Темы, представленные в разделах </a:t>
            </a:r>
            <a:r>
              <a:rPr lang="ru-RU" sz="2400" dirty="0" err="1" smtClean="0"/>
              <a:t>Интернет-урока</a:t>
            </a:r>
            <a:r>
              <a:rPr lang="ru-RU" sz="2400" dirty="0" smtClean="0"/>
              <a:t>, объединены общей концепцией – не пробовать наркотики никогда.</a:t>
            </a:r>
            <a:br>
              <a:rPr lang="ru-RU" sz="2400" dirty="0" smtClean="0"/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IMG_006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2060848"/>
            <a:ext cx="6552728" cy="4617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122</TotalTime>
  <Words>531</Words>
  <Application>Microsoft Office PowerPoint</Application>
  <PresentationFormat>Экран (4:3)</PresentationFormat>
  <Paragraphs>121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Изящная</vt:lpstr>
      <vt:lpstr>Слайд 1</vt:lpstr>
      <vt:lpstr>Слайд 2</vt:lpstr>
      <vt:lpstr>Слайд 3</vt:lpstr>
      <vt:lpstr>         </vt:lpstr>
      <vt:lpstr>      Цель:   повышение  информированности обучающихся о недопустимости употребления наркотиков в МОУ КУРИЛОВСКАЯ  СОШ  </vt:lpstr>
      <vt:lpstr>Учащиеся 9-10-х классов познакомились   с материалами интернет - урока, размещенными на официальном интернет-сайте ФСКН России (www.fskn.ru)   </vt:lpstr>
      <vt:lpstr>Корнева А.Н. специалист ПДН в Черепановском районе рассказала  о причинах, формах девиантного поведения, правах и обязанностях подростков , социальных и медицинских последствиях употребления наркотиков. </vt:lpstr>
      <vt:lpstr>Учащиеся 5-10-х классов  имели возможность искать ответы на вопросы, находили интересующую их информацию, используя материалы сайта. </vt:lpstr>
      <vt:lpstr>Темы, представленные в разделах Интернет-урока, объединены общей концепцией – не пробовать наркотики никогда. </vt:lpstr>
      <vt:lpstr>Слайд 10</vt:lpstr>
      <vt:lpstr>В последние время правительство страны и различные общественные организации принимают меры, свидетельствующие о том что в нашем обществе стала опасность существования наркомании в нашей стране. </vt:lpstr>
      <vt:lpstr>Наркотизм-</vt:lpstr>
      <vt:lpstr>Наркотизм включает в себя:</vt:lpstr>
      <vt:lpstr>Наркомания</vt:lpstr>
      <vt:lpstr>ПРИОБЩЕНИЕ.</vt:lpstr>
      <vt:lpstr>Существует множество причин злоупотребления наркотиками. </vt:lpstr>
      <vt:lpstr>Любопытство.  </vt:lpstr>
      <vt:lpstr>Слайд 18</vt:lpstr>
      <vt:lpstr>Основные потребители наркотиков – молодёжь.</vt:lpstr>
      <vt:lpstr>Основная цель данных мероприятий</vt:lpstr>
      <vt:lpstr>Признаки употребления наркотиков</vt:lpstr>
      <vt:lpstr>Памятка для родителей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16</cp:revision>
  <dcterms:created xsi:type="dcterms:W3CDTF">2014-02-23T04:44:45Z</dcterms:created>
  <dcterms:modified xsi:type="dcterms:W3CDTF">2014-05-15T03:42:56Z</dcterms:modified>
</cp:coreProperties>
</file>