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1" autoAdjust="0"/>
    <p:restoredTop sz="94671" autoAdjust="0"/>
  </p:normalViewPr>
  <p:slideViewPr>
    <p:cSldViewPr>
      <p:cViewPr varScale="1">
        <p:scale>
          <a:sx n="103" d="100"/>
          <a:sy n="103" d="100"/>
        </p:scale>
        <p:origin x="-19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3A4664-AFFE-4C84-82DA-F71C712541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53A8A4D-34F7-4F5F-A951-F06D9A26B520}">
      <dgm:prSet phldrT="[Текст]"/>
      <dgm:spPr/>
      <dgm:t>
        <a:bodyPr/>
        <a:lstStyle/>
        <a:p>
          <a:pPr algn="ctr"/>
          <a:r>
            <a:rPr lang="ru-RU" dirty="0" smtClean="0"/>
            <a:t>Зеленый</a:t>
          </a:r>
          <a:endParaRPr lang="ru-RU" dirty="0"/>
        </a:p>
      </dgm:t>
    </dgm:pt>
    <dgm:pt modelId="{22FE3C10-23DE-49D8-8264-21C9C9CFAE85}" type="parTrans" cxnId="{0602451E-A7CC-49E6-ACFF-F6B15C82C692}">
      <dgm:prSet/>
      <dgm:spPr/>
      <dgm:t>
        <a:bodyPr/>
        <a:lstStyle/>
        <a:p>
          <a:endParaRPr lang="ru-RU"/>
        </a:p>
      </dgm:t>
    </dgm:pt>
    <dgm:pt modelId="{7A0FECFE-8C62-43F0-B24A-31EFB299D9F3}" type="sibTrans" cxnId="{0602451E-A7CC-49E6-ACFF-F6B15C82C692}">
      <dgm:prSet/>
      <dgm:spPr/>
      <dgm:t>
        <a:bodyPr/>
        <a:lstStyle/>
        <a:p>
          <a:endParaRPr lang="ru-RU"/>
        </a:p>
      </dgm:t>
    </dgm:pt>
    <dgm:pt modelId="{82BDC29A-135F-4976-90E9-49D1500C9C5D}">
      <dgm:prSet phldrT="[Текст]" custT="1"/>
      <dgm:spPr/>
      <dgm:t>
        <a:bodyPr/>
        <a:lstStyle/>
        <a:p>
          <a:r>
            <a:rPr lang="ru-RU" sz="3600" dirty="0" smtClean="0"/>
            <a:t>постоянный признак</a:t>
          </a:r>
          <a:endParaRPr lang="ru-RU" sz="3600" dirty="0"/>
        </a:p>
      </dgm:t>
    </dgm:pt>
    <dgm:pt modelId="{14ABF646-73AC-4FBA-859E-9555A05ED2C6}" type="parTrans" cxnId="{B6479387-395F-43EC-8323-24C1A5DE1E39}">
      <dgm:prSet/>
      <dgm:spPr/>
      <dgm:t>
        <a:bodyPr/>
        <a:lstStyle/>
        <a:p>
          <a:endParaRPr lang="ru-RU"/>
        </a:p>
      </dgm:t>
    </dgm:pt>
    <dgm:pt modelId="{FBCA2143-B9FA-4326-859B-BE462D10B637}" type="sibTrans" cxnId="{B6479387-395F-43EC-8323-24C1A5DE1E39}">
      <dgm:prSet/>
      <dgm:spPr/>
      <dgm:t>
        <a:bodyPr/>
        <a:lstStyle/>
        <a:p>
          <a:endParaRPr lang="ru-RU"/>
        </a:p>
      </dgm:t>
    </dgm:pt>
    <dgm:pt modelId="{EADB905E-8D8D-40D3-B3EC-A471E3393AD2}">
      <dgm:prSet phldrT="[Текст]"/>
      <dgm:spPr/>
      <dgm:t>
        <a:bodyPr/>
        <a:lstStyle/>
        <a:p>
          <a:pPr algn="ctr"/>
          <a:r>
            <a:rPr lang="ru-RU" dirty="0" smtClean="0"/>
            <a:t>Зеленеющий</a:t>
          </a:r>
          <a:endParaRPr lang="ru-RU" dirty="0"/>
        </a:p>
      </dgm:t>
    </dgm:pt>
    <dgm:pt modelId="{73E0AA57-943A-4FCD-B981-65D0FDDF72A5}" type="parTrans" cxnId="{FE08AA94-F2D8-4D71-8215-0F8C37B664B7}">
      <dgm:prSet/>
      <dgm:spPr/>
      <dgm:t>
        <a:bodyPr/>
        <a:lstStyle/>
        <a:p>
          <a:endParaRPr lang="ru-RU"/>
        </a:p>
      </dgm:t>
    </dgm:pt>
    <dgm:pt modelId="{F2EF35C5-1BF8-498D-AC1B-005EEDE1B488}" type="sibTrans" cxnId="{FE08AA94-F2D8-4D71-8215-0F8C37B664B7}">
      <dgm:prSet/>
      <dgm:spPr/>
      <dgm:t>
        <a:bodyPr/>
        <a:lstStyle/>
        <a:p>
          <a:endParaRPr lang="ru-RU"/>
        </a:p>
      </dgm:t>
    </dgm:pt>
    <dgm:pt modelId="{BAD2F967-57BF-4FD6-9D4F-CEA36C6D683D}">
      <dgm:prSet phldrT="[Текст]" custT="1"/>
      <dgm:spPr/>
      <dgm:t>
        <a:bodyPr/>
        <a:lstStyle/>
        <a:p>
          <a:r>
            <a:rPr lang="ru-RU" sz="2800" dirty="0" smtClean="0"/>
            <a:t>признак проявляется не постоянно, а во времени</a:t>
          </a:r>
          <a:endParaRPr lang="ru-RU" sz="2800" dirty="0"/>
        </a:p>
      </dgm:t>
    </dgm:pt>
    <dgm:pt modelId="{112A24B4-0E1B-4BB0-8F6D-AB20902BCCF6}" type="parTrans" cxnId="{0834C159-2564-4B51-AA1D-4C6F62854E1B}">
      <dgm:prSet/>
      <dgm:spPr/>
      <dgm:t>
        <a:bodyPr/>
        <a:lstStyle/>
        <a:p>
          <a:endParaRPr lang="ru-RU"/>
        </a:p>
      </dgm:t>
    </dgm:pt>
    <dgm:pt modelId="{FE1A5F3D-9E8E-4F52-9F93-03E6A218C1EF}" type="sibTrans" cxnId="{0834C159-2564-4B51-AA1D-4C6F62854E1B}">
      <dgm:prSet/>
      <dgm:spPr/>
      <dgm:t>
        <a:bodyPr/>
        <a:lstStyle/>
        <a:p>
          <a:endParaRPr lang="ru-RU"/>
        </a:p>
      </dgm:t>
    </dgm:pt>
    <dgm:pt modelId="{6B1F89CD-1597-4319-9F0B-0228EF764B3D}" type="pres">
      <dgm:prSet presAssocID="{683A4664-AFFE-4C84-82DA-F71C7125418F}" presName="linear" presStyleCnt="0">
        <dgm:presLayoutVars>
          <dgm:animLvl val="lvl"/>
          <dgm:resizeHandles val="exact"/>
        </dgm:presLayoutVars>
      </dgm:prSet>
      <dgm:spPr/>
      <dgm:t>
        <a:bodyPr/>
        <a:lstStyle/>
        <a:p>
          <a:endParaRPr lang="ru-RU"/>
        </a:p>
      </dgm:t>
    </dgm:pt>
    <dgm:pt modelId="{B12D718E-D70C-41AC-AD45-62C6B794408F}" type="pres">
      <dgm:prSet presAssocID="{B53A8A4D-34F7-4F5F-A951-F06D9A26B520}" presName="parentText" presStyleLbl="node1" presStyleIdx="0" presStyleCnt="2">
        <dgm:presLayoutVars>
          <dgm:chMax val="0"/>
          <dgm:bulletEnabled val="1"/>
        </dgm:presLayoutVars>
      </dgm:prSet>
      <dgm:spPr/>
      <dgm:t>
        <a:bodyPr/>
        <a:lstStyle/>
        <a:p>
          <a:endParaRPr lang="ru-RU"/>
        </a:p>
      </dgm:t>
    </dgm:pt>
    <dgm:pt modelId="{D2C0F2CB-99FC-49AA-A55E-1A0A1DFE116A}" type="pres">
      <dgm:prSet presAssocID="{B53A8A4D-34F7-4F5F-A951-F06D9A26B520}" presName="childText" presStyleLbl="revTx" presStyleIdx="0" presStyleCnt="2">
        <dgm:presLayoutVars>
          <dgm:bulletEnabled val="1"/>
        </dgm:presLayoutVars>
      </dgm:prSet>
      <dgm:spPr/>
      <dgm:t>
        <a:bodyPr/>
        <a:lstStyle/>
        <a:p>
          <a:endParaRPr lang="ru-RU"/>
        </a:p>
      </dgm:t>
    </dgm:pt>
    <dgm:pt modelId="{17DE5038-AE3F-4D71-9509-9504454A5068}" type="pres">
      <dgm:prSet presAssocID="{EADB905E-8D8D-40D3-B3EC-A471E3393AD2}" presName="parentText" presStyleLbl="node1" presStyleIdx="1" presStyleCnt="2">
        <dgm:presLayoutVars>
          <dgm:chMax val="0"/>
          <dgm:bulletEnabled val="1"/>
        </dgm:presLayoutVars>
      </dgm:prSet>
      <dgm:spPr/>
      <dgm:t>
        <a:bodyPr/>
        <a:lstStyle/>
        <a:p>
          <a:endParaRPr lang="ru-RU"/>
        </a:p>
      </dgm:t>
    </dgm:pt>
    <dgm:pt modelId="{2D42AC24-65D4-4B45-8E25-85453DEAD00B}" type="pres">
      <dgm:prSet presAssocID="{EADB905E-8D8D-40D3-B3EC-A471E3393AD2}" presName="childText" presStyleLbl="revTx" presStyleIdx="1" presStyleCnt="2">
        <dgm:presLayoutVars>
          <dgm:bulletEnabled val="1"/>
        </dgm:presLayoutVars>
      </dgm:prSet>
      <dgm:spPr/>
      <dgm:t>
        <a:bodyPr/>
        <a:lstStyle/>
        <a:p>
          <a:endParaRPr lang="ru-RU"/>
        </a:p>
      </dgm:t>
    </dgm:pt>
  </dgm:ptLst>
  <dgm:cxnLst>
    <dgm:cxn modelId="{0602451E-A7CC-49E6-ACFF-F6B15C82C692}" srcId="{683A4664-AFFE-4C84-82DA-F71C7125418F}" destId="{B53A8A4D-34F7-4F5F-A951-F06D9A26B520}" srcOrd="0" destOrd="0" parTransId="{22FE3C10-23DE-49D8-8264-21C9C9CFAE85}" sibTransId="{7A0FECFE-8C62-43F0-B24A-31EFB299D9F3}"/>
    <dgm:cxn modelId="{706AE8B7-8772-48FC-A962-193F454D8D0C}" type="presOf" srcId="{B53A8A4D-34F7-4F5F-A951-F06D9A26B520}" destId="{B12D718E-D70C-41AC-AD45-62C6B794408F}" srcOrd="0" destOrd="0" presId="urn:microsoft.com/office/officeart/2005/8/layout/vList2"/>
    <dgm:cxn modelId="{6D3A8988-CB27-4D05-B2DA-2044E188B461}" type="presOf" srcId="{BAD2F967-57BF-4FD6-9D4F-CEA36C6D683D}" destId="{2D42AC24-65D4-4B45-8E25-85453DEAD00B}" srcOrd="0" destOrd="0" presId="urn:microsoft.com/office/officeart/2005/8/layout/vList2"/>
    <dgm:cxn modelId="{B6479387-395F-43EC-8323-24C1A5DE1E39}" srcId="{B53A8A4D-34F7-4F5F-A951-F06D9A26B520}" destId="{82BDC29A-135F-4976-90E9-49D1500C9C5D}" srcOrd="0" destOrd="0" parTransId="{14ABF646-73AC-4FBA-859E-9555A05ED2C6}" sibTransId="{FBCA2143-B9FA-4326-859B-BE462D10B637}"/>
    <dgm:cxn modelId="{F48F209F-AC45-44DF-9B41-F2C25A72E579}" type="presOf" srcId="{82BDC29A-135F-4976-90E9-49D1500C9C5D}" destId="{D2C0F2CB-99FC-49AA-A55E-1A0A1DFE116A}" srcOrd="0" destOrd="0" presId="urn:microsoft.com/office/officeart/2005/8/layout/vList2"/>
    <dgm:cxn modelId="{B73BB789-1BC6-4EBE-B265-3B3F5D18CE3C}" type="presOf" srcId="{EADB905E-8D8D-40D3-B3EC-A471E3393AD2}" destId="{17DE5038-AE3F-4D71-9509-9504454A5068}" srcOrd="0" destOrd="0" presId="urn:microsoft.com/office/officeart/2005/8/layout/vList2"/>
    <dgm:cxn modelId="{0834C159-2564-4B51-AA1D-4C6F62854E1B}" srcId="{EADB905E-8D8D-40D3-B3EC-A471E3393AD2}" destId="{BAD2F967-57BF-4FD6-9D4F-CEA36C6D683D}" srcOrd="0" destOrd="0" parTransId="{112A24B4-0E1B-4BB0-8F6D-AB20902BCCF6}" sibTransId="{FE1A5F3D-9E8E-4F52-9F93-03E6A218C1EF}"/>
    <dgm:cxn modelId="{29D61983-8344-40DB-A7C1-AB42B5CD7EDF}" type="presOf" srcId="{683A4664-AFFE-4C84-82DA-F71C7125418F}" destId="{6B1F89CD-1597-4319-9F0B-0228EF764B3D}" srcOrd="0" destOrd="0" presId="urn:microsoft.com/office/officeart/2005/8/layout/vList2"/>
    <dgm:cxn modelId="{FE08AA94-F2D8-4D71-8215-0F8C37B664B7}" srcId="{683A4664-AFFE-4C84-82DA-F71C7125418F}" destId="{EADB905E-8D8D-40D3-B3EC-A471E3393AD2}" srcOrd="1" destOrd="0" parTransId="{73E0AA57-943A-4FCD-B981-65D0FDDF72A5}" sibTransId="{F2EF35C5-1BF8-498D-AC1B-005EEDE1B488}"/>
    <dgm:cxn modelId="{6E616EA6-9C0E-4232-B1FD-BEE35F2BA1F9}" type="presParOf" srcId="{6B1F89CD-1597-4319-9F0B-0228EF764B3D}" destId="{B12D718E-D70C-41AC-AD45-62C6B794408F}" srcOrd="0" destOrd="0" presId="urn:microsoft.com/office/officeart/2005/8/layout/vList2"/>
    <dgm:cxn modelId="{C08D3559-0EF1-4B96-B287-C10C3C978DFE}" type="presParOf" srcId="{6B1F89CD-1597-4319-9F0B-0228EF764B3D}" destId="{D2C0F2CB-99FC-49AA-A55E-1A0A1DFE116A}" srcOrd="1" destOrd="0" presId="urn:microsoft.com/office/officeart/2005/8/layout/vList2"/>
    <dgm:cxn modelId="{357B0D79-1FDA-447C-B079-5729DEB4F984}" type="presParOf" srcId="{6B1F89CD-1597-4319-9F0B-0228EF764B3D}" destId="{17DE5038-AE3F-4D71-9509-9504454A5068}" srcOrd="2" destOrd="0" presId="urn:microsoft.com/office/officeart/2005/8/layout/vList2"/>
    <dgm:cxn modelId="{AF1B8F93-7238-4FA6-BC95-D01155CB2C85}" type="presParOf" srcId="{6B1F89CD-1597-4319-9F0B-0228EF764B3D}" destId="{2D42AC24-65D4-4B45-8E25-85453DEAD00B}"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2D718E-D70C-41AC-AD45-62C6B794408F}">
      <dsp:nvSpPr>
        <dsp:cNvPr id="0" name=""/>
        <dsp:cNvSpPr/>
      </dsp:nvSpPr>
      <dsp:spPr>
        <a:xfrm>
          <a:off x="0" y="19937"/>
          <a:ext cx="6096000" cy="11752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ru-RU" sz="4900" kern="1200" dirty="0" smtClean="0"/>
            <a:t>Зеленый</a:t>
          </a:r>
          <a:endParaRPr lang="ru-RU" sz="4900" kern="1200" dirty="0"/>
        </a:p>
      </dsp:txBody>
      <dsp:txXfrm>
        <a:off x="0" y="19937"/>
        <a:ext cx="6096000" cy="1175264"/>
      </dsp:txXfrm>
    </dsp:sp>
    <dsp:sp modelId="{D2C0F2CB-99FC-49AA-A55E-1A0A1DFE116A}">
      <dsp:nvSpPr>
        <dsp:cNvPr id="0" name=""/>
        <dsp:cNvSpPr/>
      </dsp:nvSpPr>
      <dsp:spPr>
        <a:xfrm>
          <a:off x="0" y="1195202"/>
          <a:ext cx="60960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ru-RU" sz="3600" kern="1200" dirty="0" smtClean="0"/>
            <a:t>постоянный признак</a:t>
          </a:r>
          <a:endParaRPr lang="ru-RU" sz="3600" kern="1200" dirty="0"/>
        </a:p>
      </dsp:txBody>
      <dsp:txXfrm>
        <a:off x="0" y="1195202"/>
        <a:ext cx="6096000" cy="811440"/>
      </dsp:txXfrm>
    </dsp:sp>
    <dsp:sp modelId="{17DE5038-AE3F-4D71-9509-9504454A5068}">
      <dsp:nvSpPr>
        <dsp:cNvPr id="0" name=""/>
        <dsp:cNvSpPr/>
      </dsp:nvSpPr>
      <dsp:spPr>
        <a:xfrm>
          <a:off x="0" y="2006642"/>
          <a:ext cx="6096000" cy="11752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ctr" defTabSz="2178050">
            <a:lnSpc>
              <a:spcPct val="90000"/>
            </a:lnSpc>
            <a:spcBef>
              <a:spcPct val="0"/>
            </a:spcBef>
            <a:spcAft>
              <a:spcPct val="35000"/>
            </a:spcAft>
          </a:pPr>
          <a:r>
            <a:rPr lang="ru-RU" sz="4900" kern="1200" dirty="0" smtClean="0"/>
            <a:t>Зеленеющий</a:t>
          </a:r>
          <a:endParaRPr lang="ru-RU" sz="4900" kern="1200" dirty="0"/>
        </a:p>
      </dsp:txBody>
      <dsp:txXfrm>
        <a:off x="0" y="2006642"/>
        <a:ext cx="6096000" cy="1175264"/>
      </dsp:txXfrm>
    </dsp:sp>
    <dsp:sp modelId="{2D42AC24-65D4-4B45-8E25-85453DEAD00B}">
      <dsp:nvSpPr>
        <dsp:cNvPr id="0" name=""/>
        <dsp:cNvSpPr/>
      </dsp:nvSpPr>
      <dsp:spPr>
        <a:xfrm>
          <a:off x="0" y="3181907"/>
          <a:ext cx="6096000" cy="862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ru-RU" sz="2800" kern="1200" dirty="0" smtClean="0"/>
            <a:t>признак проявляется не постоянно, а во времени</a:t>
          </a:r>
          <a:endParaRPr lang="ru-RU" sz="2800" kern="1200" dirty="0"/>
        </a:p>
      </dsp:txBody>
      <dsp:txXfrm>
        <a:off x="0" y="3181907"/>
        <a:ext cx="6096000" cy="8621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B44F20-C057-451B-AB11-5C1B30E426FE}" type="datetimeFigureOut">
              <a:rPr lang="ru-RU" smtClean="0"/>
              <a:pPr/>
              <a:t>09.01.2015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95201-6841-400D-86B8-17BC5E42BF65}" type="slidenum">
              <a:rPr lang="ru-RU" smtClean="0"/>
              <a:pPr/>
              <a:t>‹#›</a:t>
            </a:fld>
            <a:endParaRPr lang="ru-RU"/>
          </a:p>
        </p:txBody>
      </p:sp>
    </p:spTree>
    <p:extLst>
      <p:ext uri="{BB962C8B-B14F-4D97-AF65-F5344CB8AC3E}">
        <p14:creationId xmlns="" xmlns:p14="http://schemas.microsoft.com/office/powerpoint/2010/main" val="159294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B95201-6841-400D-86B8-17BC5E42BF65}" type="slidenum">
              <a:rPr lang="ru-RU" smtClean="0"/>
              <a:pPr/>
              <a:t>10</a:t>
            </a:fld>
            <a:endParaRPr lang="ru-RU"/>
          </a:p>
        </p:txBody>
      </p:sp>
    </p:spTree>
    <p:extLst>
      <p:ext uri="{BB962C8B-B14F-4D97-AF65-F5344CB8AC3E}">
        <p14:creationId xmlns="" xmlns:p14="http://schemas.microsoft.com/office/powerpoint/2010/main" val="11857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4C82A55F-FAAD-4FEC-A8C7-9D91F8F7FFA8}" type="datetimeFigureOut">
              <a:rPr lang="ru-RU" smtClean="0"/>
              <a:pPr/>
              <a:t>09.01.2015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E4F4119B-7C23-45F5-B111-2266EC85C4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slow" advClick="0" advTm="5453">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C82A55F-FAAD-4FEC-A8C7-9D91F8F7FFA8}" type="datetimeFigureOut">
              <a:rPr lang="ru-RU" smtClean="0"/>
              <a:pPr/>
              <a:t>09.01.2015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F4119B-7C23-45F5-B111-2266EC85C4E5}" type="slidenum">
              <a:rPr lang="ru-RU" smtClean="0"/>
              <a:pPr/>
              <a:t>‹#›</a:t>
            </a:fld>
            <a:endParaRPr lang="ru-RU"/>
          </a:p>
        </p:txBody>
      </p:sp>
    </p:spTree>
  </p:cSld>
  <p:clrMapOvr>
    <a:masterClrMapping/>
  </p:clrMapOvr>
  <p:transition spd="slow" advClick="0" advTm="5453">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C82A55F-FAAD-4FEC-A8C7-9D91F8F7FFA8}" type="datetimeFigureOut">
              <a:rPr lang="ru-RU" smtClean="0"/>
              <a:pPr/>
              <a:t>09.01.2015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F4119B-7C23-45F5-B111-2266EC85C4E5}" type="slidenum">
              <a:rPr lang="ru-RU" smtClean="0"/>
              <a:pPr/>
              <a:t>‹#›</a:t>
            </a:fld>
            <a:endParaRPr lang="ru-RU"/>
          </a:p>
        </p:txBody>
      </p:sp>
    </p:spTree>
  </p:cSld>
  <p:clrMapOvr>
    <a:masterClrMapping/>
  </p:clrMapOvr>
  <p:transition spd="slow" advClick="0" advTm="5453">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4C82A55F-FAAD-4FEC-A8C7-9D91F8F7FFA8}" type="datetimeFigureOut">
              <a:rPr lang="ru-RU" smtClean="0"/>
              <a:pPr/>
              <a:t>09.01.2015</a:t>
            </a:fld>
            <a:endParaRPr lang="ru-RU"/>
          </a:p>
        </p:txBody>
      </p:sp>
      <p:sp>
        <p:nvSpPr>
          <p:cNvPr id="9" name="Номер слайда 8"/>
          <p:cNvSpPr>
            <a:spLocks noGrp="1"/>
          </p:cNvSpPr>
          <p:nvPr>
            <p:ph type="sldNum" sz="quarter" idx="15"/>
          </p:nvPr>
        </p:nvSpPr>
        <p:spPr/>
        <p:txBody>
          <a:bodyPr rtlCol="0"/>
          <a:lstStyle/>
          <a:p>
            <a:fld id="{E4F4119B-7C23-45F5-B111-2266EC85C4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spd="slow" advClick="0" advTm="5453">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4C82A55F-FAAD-4FEC-A8C7-9D91F8F7FFA8}" type="datetimeFigureOut">
              <a:rPr lang="ru-RU" smtClean="0"/>
              <a:pPr/>
              <a:t>09.01.2015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E4F4119B-7C23-45F5-B111-2266EC85C4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advClick="0" advTm="5453">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C82A55F-FAAD-4FEC-A8C7-9D91F8F7FFA8}" type="datetimeFigureOut">
              <a:rPr lang="ru-RU" smtClean="0"/>
              <a:pPr/>
              <a:t>09.01.2015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F4119B-7C23-45F5-B111-2266EC85C4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advClick="0" advTm="5453">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C82A55F-FAAD-4FEC-A8C7-9D91F8F7FFA8}" type="datetimeFigureOut">
              <a:rPr lang="ru-RU" smtClean="0"/>
              <a:pPr/>
              <a:t>09.01.2015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4F4119B-7C23-45F5-B111-2266EC85C4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slow" advClick="0" advTm="5453">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4C82A55F-FAAD-4FEC-A8C7-9D91F8F7FFA8}" type="datetimeFigureOut">
              <a:rPr lang="ru-RU" smtClean="0"/>
              <a:pPr/>
              <a:t>09.01.2015</a:t>
            </a:fld>
            <a:endParaRPr lang="ru-RU"/>
          </a:p>
        </p:txBody>
      </p:sp>
      <p:sp>
        <p:nvSpPr>
          <p:cNvPr id="7" name="Номер слайда 6"/>
          <p:cNvSpPr>
            <a:spLocks noGrp="1"/>
          </p:cNvSpPr>
          <p:nvPr>
            <p:ph type="sldNum" sz="quarter" idx="11"/>
          </p:nvPr>
        </p:nvSpPr>
        <p:spPr/>
        <p:txBody>
          <a:bodyPr rtlCol="0"/>
          <a:lstStyle/>
          <a:p>
            <a:fld id="{E4F4119B-7C23-45F5-B111-2266EC85C4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spd="slow" advClick="0" advTm="5453">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82A55F-FAAD-4FEC-A8C7-9D91F8F7FFA8}" type="datetimeFigureOut">
              <a:rPr lang="ru-RU" smtClean="0"/>
              <a:pPr/>
              <a:t>09.01.2015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F4119B-7C23-45F5-B111-2266EC85C4E5}" type="slidenum">
              <a:rPr lang="ru-RU" smtClean="0"/>
              <a:pPr/>
              <a:t>‹#›</a:t>
            </a:fld>
            <a:endParaRPr lang="ru-RU"/>
          </a:p>
        </p:txBody>
      </p:sp>
    </p:spTree>
  </p:cSld>
  <p:clrMapOvr>
    <a:masterClrMapping/>
  </p:clrMapOvr>
  <p:transition spd="slow" advClick="0" advTm="5453">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4C82A55F-FAAD-4FEC-A8C7-9D91F8F7FFA8}" type="datetimeFigureOut">
              <a:rPr lang="ru-RU" smtClean="0"/>
              <a:pPr/>
              <a:t>09.01.2015</a:t>
            </a:fld>
            <a:endParaRPr lang="ru-RU"/>
          </a:p>
        </p:txBody>
      </p:sp>
      <p:sp>
        <p:nvSpPr>
          <p:cNvPr id="22" name="Номер слайда 21"/>
          <p:cNvSpPr>
            <a:spLocks noGrp="1"/>
          </p:cNvSpPr>
          <p:nvPr>
            <p:ph type="sldNum" sz="quarter" idx="15"/>
          </p:nvPr>
        </p:nvSpPr>
        <p:spPr/>
        <p:txBody>
          <a:bodyPr rtlCol="0"/>
          <a:lstStyle/>
          <a:p>
            <a:fld id="{E4F4119B-7C23-45F5-B111-2266EC85C4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spd="slow" advClick="0" advTm="5453">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4C82A55F-FAAD-4FEC-A8C7-9D91F8F7FFA8}" type="datetimeFigureOut">
              <a:rPr lang="ru-RU" smtClean="0"/>
              <a:pPr/>
              <a:t>09.01.2015</a:t>
            </a:fld>
            <a:endParaRPr lang="ru-RU"/>
          </a:p>
        </p:txBody>
      </p:sp>
      <p:sp>
        <p:nvSpPr>
          <p:cNvPr id="18" name="Номер слайда 17"/>
          <p:cNvSpPr>
            <a:spLocks noGrp="1"/>
          </p:cNvSpPr>
          <p:nvPr>
            <p:ph type="sldNum" sz="quarter" idx="11"/>
          </p:nvPr>
        </p:nvSpPr>
        <p:spPr/>
        <p:txBody>
          <a:bodyPr rtlCol="0"/>
          <a:lstStyle/>
          <a:p>
            <a:fld id="{E4F4119B-7C23-45F5-B111-2266EC85C4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spd="slow" advClick="0" advTm="5453">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C82A55F-FAAD-4FEC-A8C7-9D91F8F7FFA8}" type="datetimeFigureOut">
              <a:rPr lang="ru-RU" smtClean="0"/>
              <a:pPr/>
              <a:t>09.01.2015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4F4119B-7C23-45F5-B111-2266EC85C4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advClick="0" advTm="5453">
    <p:split orient="ver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491880" y="4365104"/>
            <a:ext cx="5400600" cy="2088232"/>
          </a:xfrm>
        </p:spPr>
        <p:txBody>
          <a:bodyPr>
            <a:normAutofit fontScale="70000" lnSpcReduction="20000"/>
          </a:bodyPr>
          <a:lstStyle/>
          <a:p>
            <a:pPr algn="r"/>
            <a:r>
              <a:rPr lang="ru-RU" dirty="0" smtClean="0"/>
              <a:t>Подготовила </a:t>
            </a:r>
            <a:r>
              <a:rPr lang="ru-RU" dirty="0" smtClean="0"/>
              <a:t>учитель русского </a:t>
            </a:r>
            <a:r>
              <a:rPr lang="ru-RU" dirty="0" smtClean="0"/>
              <a:t>языка</a:t>
            </a:r>
          </a:p>
          <a:p>
            <a:pPr algn="r"/>
            <a:r>
              <a:rPr lang="ru-RU" dirty="0" smtClean="0"/>
              <a:t>и</a:t>
            </a:r>
            <a:r>
              <a:rPr lang="ru-RU" dirty="0" smtClean="0"/>
              <a:t> литературы </a:t>
            </a:r>
          </a:p>
          <a:p>
            <a:pPr algn="r"/>
            <a:r>
              <a:rPr lang="ru-RU" dirty="0" smtClean="0"/>
              <a:t>ГБОУ СОШ №122 Центрального района</a:t>
            </a:r>
          </a:p>
          <a:p>
            <a:pPr algn="r"/>
            <a:r>
              <a:rPr lang="ru-RU" dirty="0" smtClean="0"/>
              <a:t>Санкт-Петербурга</a:t>
            </a:r>
          </a:p>
          <a:p>
            <a:pPr algn="r"/>
            <a:r>
              <a:rPr lang="ru-RU" dirty="0" err="1" smtClean="0"/>
              <a:t>Кикачеишвили</a:t>
            </a:r>
            <a:r>
              <a:rPr lang="ru-RU" dirty="0" smtClean="0"/>
              <a:t> Марина Михайловна</a:t>
            </a:r>
            <a:endParaRPr lang="ru-RU" dirty="0" smtClean="0"/>
          </a:p>
          <a:p>
            <a:pPr algn="r"/>
            <a:r>
              <a:rPr lang="ru-RU" dirty="0" smtClean="0"/>
              <a:t/>
            </a:r>
            <a:br>
              <a:rPr lang="ru-RU" dirty="0" smtClean="0"/>
            </a:br>
            <a:endParaRPr lang="ru-RU" dirty="0" smtClean="0"/>
          </a:p>
          <a:p>
            <a:pPr algn="r"/>
            <a:endParaRPr lang="ru-RU" dirty="0" smtClean="0"/>
          </a:p>
          <a:p>
            <a:pPr algn="r"/>
            <a:r>
              <a:rPr lang="ru-RU" dirty="0" smtClean="0"/>
              <a:t>   </a:t>
            </a:r>
          </a:p>
        </p:txBody>
      </p:sp>
      <p:sp>
        <p:nvSpPr>
          <p:cNvPr id="4" name="Прямоугольник 3"/>
          <p:cNvSpPr/>
          <p:nvPr/>
        </p:nvSpPr>
        <p:spPr>
          <a:xfrm>
            <a:off x="1763689" y="188640"/>
            <a:ext cx="7128791" cy="2585323"/>
          </a:xfrm>
          <a:prstGeom prst="rect">
            <a:avLst/>
          </a:prstGeom>
          <a:noFill/>
        </p:spPr>
        <p:txBody>
          <a:bodyPr wrap="square" lIns="91440" tIns="45720" rIns="91440" bIns="45720">
            <a:spAutoFit/>
          </a:bodyPr>
          <a:lstStyle/>
          <a:p>
            <a:pPr algn="ctr"/>
            <a:r>
              <a:rPr lang="ru-RU"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Причастие как часть речи</a:t>
            </a:r>
          </a:p>
          <a:p>
            <a:pPr algn="ct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 xmlns:p14="http://schemas.microsoft.com/office/powerpoint/2010/main" val="4282463174"/>
      </p:ext>
    </p:extLst>
  </p:cSld>
  <p:clrMapOvr>
    <a:masterClrMapping/>
  </p:clrMapOvr>
  <p:transition spd="slow" advClick="0" advTm="5453">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ony\Desktop\Безымянный.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195736" y="980728"/>
            <a:ext cx="4659345" cy="3168352"/>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p:cNvSpPr/>
          <p:nvPr/>
        </p:nvSpPr>
        <p:spPr>
          <a:xfrm>
            <a:off x="2195736" y="980728"/>
            <a:ext cx="4659345" cy="31683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1260732" y="5301207"/>
            <a:ext cx="6529352" cy="584775"/>
          </a:xfrm>
          <a:prstGeom prst="rect">
            <a:avLst/>
          </a:prstGeom>
          <a:noFill/>
        </p:spPr>
        <p:txBody>
          <a:bodyPr wrap="none" rtlCol="0">
            <a:spAutoFit/>
          </a:bodyPr>
          <a:lstStyle/>
          <a:p>
            <a:r>
              <a:rPr lang="ru-RU" sz="3200" b="1" dirty="0" smtClean="0"/>
              <a:t>Солнце, </a:t>
            </a:r>
            <a:r>
              <a:rPr lang="ru-RU" sz="3200" b="1" u="sng" dirty="0" smtClean="0"/>
              <a:t>нагревающее</a:t>
            </a:r>
            <a:r>
              <a:rPr lang="ru-RU" sz="3200" b="1" dirty="0" smtClean="0"/>
              <a:t> земл</a:t>
            </a:r>
            <a:r>
              <a:rPr lang="ru-RU" sz="3200" b="1" dirty="0"/>
              <a:t>ю</a:t>
            </a:r>
          </a:p>
        </p:txBody>
      </p:sp>
      <p:sp>
        <p:nvSpPr>
          <p:cNvPr id="6" name="TextBox 5"/>
          <p:cNvSpPr txBox="1"/>
          <p:nvPr/>
        </p:nvSpPr>
        <p:spPr>
          <a:xfrm>
            <a:off x="2051377" y="4901097"/>
            <a:ext cx="332142" cy="400110"/>
          </a:xfrm>
          <a:prstGeom prst="rect">
            <a:avLst/>
          </a:prstGeom>
          <a:noFill/>
        </p:spPr>
        <p:txBody>
          <a:bodyPr wrap="none" rtlCol="0">
            <a:spAutoFit/>
          </a:bodyPr>
          <a:lstStyle/>
          <a:p>
            <a:r>
              <a:rPr lang="ru-RU" sz="2000" b="1" dirty="0" smtClean="0"/>
              <a:t>1</a:t>
            </a:r>
            <a:endParaRPr lang="ru-RU" sz="2000" b="1" dirty="0"/>
          </a:p>
        </p:txBody>
      </p:sp>
      <p:sp>
        <p:nvSpPr>
          <p:cNvPr id="7" name="Овал 6"/>
          <p:cNvSpPr/>
          <p:nvPr/>
        </p:nvSpPr>
        <p:spPr>
          <a:xfrm>
            <a:off x="2051377" y="4901097"/>
            <a:ext cx="332142" cy="4001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6689010" y="4898211"/>
            <a:ext cx="332142" cy="400110"/>
          </a:xfrm>
          <a:prstGeom prst="rect">
            <a:avLst/>
          </a:prstGeom>
          <a:noFill/>
        </p:spPr>
        <p:txBody>
          <a:bodyPr wrap="none" rtlCol="0">
            <a:spAutoFit/>
          </a:bodyPr>
          <a:lstStyle/>
          <a:p>
            <a:r>
              <a:rPr lang="ru-RU" sz="2000" b="1" dirty="0" smtClean="0"/>
              <a:t>2</a:t>
            </a:r>
            <a:endParaRPr lang="ru-RU" sz="2000" b="1" dirty="0"/>
          </a:p>
        </p:txBody>
      </p:sp>
      <p:sp>
        <p:nvSpPr>
          <p:cNvPr id="8" name="Овал 7"/>
          <p:cNvSpPr/>
          <p:nvPr/>
        </p:nvSpPr>
        <p:spPr>
          <a:xfrm>
            <a:off x="6689010" y="4901097"/>
            <a:ext cx="332142" cy="4001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4067944" y="5095155"/>
            <a:ext cx="1654620" cy="369332"/>
          </a:xfrm>
          <a:prstGeom prst="rect">
            <a:avLst/>
          </a:prstGeom>
          <a:noFill/>
        </p:spPr>
        <p:txBody>
          <a:bodyPr wrap="none" rtlCol="0">
            <a:spAutoFit/>
          </a:bodyPr>
          <a:lstStyle/>
          <a:p>
            <a:r>
              <a:rPr lang="ru-RU" dirty="0"/>
              <a:t>д</a:t>
            </a:r>
            <a:r>
              <a:rPr lang="ru-RU" dirty="0" smtClean="0"/>
              <a:t>ейств. </a:t>
            </a:r>
            <a:r>
              <a:rPr lang="ru-RU" dirty="0" err="1" smtClean="0"/>
              <a:t>прич</a:t>
            </a:r>
            <a:r>
              <a:rPr lang="ru-RU" dirty="0" smtClean="0"/>
              <a:t>.</a:t>
            </a:r>
            <a:endParaRPr lang="ru-RU" dirty="0"/>
          </a:p>
        </p:txBody>
      </p:sp>
    </p:spTree>
    <p:extLst>
      <p:ext uri="{BB962C8B-B14F-4D97-AF65-F5344CB8AC3E}">
        <p14:creationId xmlns="" xmlns:p14="http://schemas.microsoft.com/office/powerpoint/2010/main" val="1996897127"/>
      </p:ext>
    </p:extLst>
  </p:cSld>
  <p:clrMapOvr>
    <a:masterClrMapping/>
  </p:clrMapOvr>
  <p:transition spd="slow" advClick="0" advTm="5453">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Sony\Desktop\Безымянный.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02470" y="764704"/>
            <a:ext cx="5366398" cy="349202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p:cNvSpPr/>
          <p:nvPr/>
        </p:nvSpPr>
        <p:spPr>
          <a:xfrm>
            <a:off x="1702470" y="764704"/>
            <a:ext cx="5366398" cy="34920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1104963" y="5685414"/>
            <a:ext cx="6561412" cy="584775"/>
          </a:xfrm>
          <a:prstGeom prst="rect">
            <a:avLst/>
          </a:prstGeom>
          <a:noFill/>
        </p:spPr>
        <p:txBody>
          <a:bodyPr wrap="none" rtlCol="0">
            <a:spAutoFit/>
          </a:bodyPr>
          <a:lstStyle/>
          <a:p>
            <a:r>
              <a:rPr lang="ru-RU" sz="3200" b="1" dirty="0" smtClean="0"/>
              <a:t>Земля, </a:t>
            </a:r>
            <a:r>
              <a:rPr lang="ru-RU" sz="3200" b="1" u="sng" dirty="0" smtClean="0"/>
              <a:t>нагреваемая</a:t>
            </a:r>
            <a:r>
              <a:rPr lang="ru-RU" sz="3200" b="1" dirty="0" smtClean="0"/>
              <a:t> солнцем</a:t>
            </a:r>
            <a:endParaRPr lang="ru-RU" sz="3200" b="1" dirty="0"/>
          </a:p>
        </p:txBody>
      </p:sp>
      <p:sp>
        <p:nvSpPr>
          <p:cNvPr id="8" name="Овал 7"/>
          <p:cNvSpPr/>
          <p:nvPr/>
        </p:nvSpPr>
        <p:spPr>
          <a:xfrm>
            <a:off x="1702470" y="5445224"/>
            <a:ext cx="421258"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6300192" y="5445224"/>
            <a:ext cx="421258"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1756646" y="5476582"/>
            <a:ext cx="317716" cy="369332"/>
          </a:xfrm>
          <a:prstGeom prst="rect">
            <a:avLst/>
          </a:prstGeom>
          <a:noFill/>
        </p:spPr>
        <p:txBody>
          <a:bodyPr wrap="none" rtlCol="0">
            <a:spAutoFit/>
          </a:bodyPr>
          <a:lstStyle/>
          <a:p>
            <a:r>
              <a:rPr lang="ru-RU" b="1" dirty="0" smtClean="0"/>
              <a:t>1</a:t>
            </a:r>
            <a:endParaRPr lang="ru-RU" b="1" dirty="0"/>
          </a:p>
        </p:txBody>
      </p:sp>
      <p:sp>
        <p:nvSpPr>
          <p:cNvPr id="11" name="TextBox 10"/>
          <p:cNvSpPr txBox="1"/>
          <p:nvPr/>
        </p:nvSpPr>
        <p:spPr>
          <a:xfrm>
            <a:off x="6351963" y="5458639"/>
            <a:ext cx="317716" cy="369332"/>
          </a:xfrm>
          <a:prstGeom prst="rect">
            <a:avLst/>
          </a:prstGeom>
          <a:noFill/>
        </p:spPr>
        <p:txBody>
          <a:bodyPr wrap="none" rtlCol="0">
            <a:spAutoFit/>
          </a:bodyPr>
          <a:lstStyle/>
          <a:p>
            <a:r>
              <a:rPr lang="ru-RU" b="1" dirty="0" smtClean="0"/>
              <a:t>2</a:t>
            </a:r>
            <a:endParaRPr lang="ru-RU" b="1" dirty="0"/>
          </a:p>
        </p:txBody>
      </p:sp>
      <p:sp>
        <p:nvSpPr>
          <p:cNvPr id="12" name="TextBox 11"/>
          <p:cNvSpPr txBox="1"/>
          <p:nvPr/>
        </p:nvSpPr>
        <p:spPr>
          <a:xfrm>
            <a:off x="3419872" y="5476582"/>
            <a:ext cx="1534394" cy="369332"/>
          </a:xfrm>
          <a:prstGeom prst="rect">
            <a:avLst/>
          </a:prstGeom>
          <a:noFill/>
        </p:spPr>
        <p:txBody>
          <a:bodyPr wrap="none" rtlCol="0">
            <a:spAutoFit/>
          </a:bodyPr>
          <a:lstStyle/>
          <a:p>
            <a:r>
              <a:rPr lang="ru-RU" dirty="0"/>
              <a:t>с</a:t>
            </a:r>
            <a:r>
              <a:rPr lang="ru-RU" dirty="0" smtClean="0"/>
              <a:t>трад. </a:t>
            </a:r>
            <a:r>
              <a:rPr lang="ru-RU" dirty="0" err="1"/>
              <a:t>п</a:t>
            </a:r>
            <a:r>
              <a:rPr lang="ru-RU" dirty="0" err="1" smtClean="0"/>
              <a:t>рич</a:t>
            </a:r>
            <a:r>
              <a:rPr lang="ru-RU" dirty="0" smtClean="0"/>
              <a:t>.</a:t>
            </a:r>
            <a:endParaRPr lang="ru-RU" dirty="0"/>
          </a:p>
        </p:txBody>
      </p:sp>
    </p:spTree>
    <p:extLst>
      <p:ext uri="{BB962C8B-B14F-4D97-AF65-F5344CB8AC3E}">
        <p14:creationId xmlns="" xmlns:p14="http://schemas.microsoft.com/office/powerpoint/2010/main" val="74040266"/>
      </p:ext>
    </p:extLst>
  </p:cSld>
  <p:clrMapOvr>
    <a:masterClrMapping/>
  </p:clrMapOvr>
  <p:transition spd="slow" advClick="0" advTm="5453">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Users\Sony\Desktop\rus_yaz_2.gi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57829" y="5373216"/>
            <a:ext cx="2713585" cy="148478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p:cNvSpPr/>
          <p:nvPr/>
        </p:nvSpPr>
        <p:spPr>
          <a:xfrm>
            <a:off x="2959772" y="227136"/>
            <a:ext cx="2385589" cy="40011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Упражнени</a:t>
            </a:r>
            <a:r>
              <a:rPr lang="ru-RU"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е</a:t>
            </a:r>
            <a:r>
              <a:rPr lang="en-US" sz="2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ru-RU" sz="2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TextBox 4"/>
          <p:cNvSpPr txBox="1"/>
          <p:nvPr/>
        </p:nvSpPr>
        <p:spPr>
          <a:xfrm>
            <a:off x="186335" y="764704"/>
            <a:ext cx="7188186" cy="5170646"/>
          </a:xfrm>
          <a:prstGeom prst="rect">
            <a:avLst/>
          </a:prstGeom>
          <a:noFill/>
        </p:spPr>
        <p:txBody>
          <a:bodyPr wrap="square" rtlCol="0">
            <a:spAutoFit/>
          </a:bodyPr>
          <a:lstStyle/>
          <a:p>
            <a:pPr>
              <a:lnSpc>
                <a:spcPct val="150000"/>
              </a:lnSpc>
            </a:pPr>
            <a:r>
              <a:rPr lang="ru-RU" sz="2000" b="1" i="1" dirty="0" smtClean="0"/>
              <a:t>Распределить словосочетания в два столбика, в левый – с прилагательными, в правый – с причастиями</a:t>
            </a:r>
            <a:r>
              <a:rPr lang="en-US" sz="2000" b="1" i="1" dirty="0" smtClean="0"/>
              <a:t>:</a:t>
            </a:r>
          </a:p>
          <a:p>
            <a:pPr>
              <a:lnSpc>
                <a:spcPct val="150000"/>
              </a:lnSpc>
            </a:pPr>
            <a:endParaRPr lang="en-US" sz="2000" dirty="0"/>
          </a:p>
          <a:p>
            <a:pPr>
              <a:lnSpc>
                <a:spcPct val="150000"/>
              </a:lnSpc>
            </a:pPr>
            <a:r>
              <a:rPr lang="ru-RU" sz="2000" dirty="0" smtClean="0"/>
              <a:t>Кипящая вода, распаханное поле, утренний ветерок, цветущая земляника, высушенные листья, цветущий луг, цветные карандаши, летучие семена, летящий камень, раскаленные угли, вкусный обед, опавшие листья, синий шарф, синеющее море, ласковое солнце, ласкающий взгляд, застекленная веранда, стеклянный шар</a:t>
            </a:r>
            <a:endParaRPr lang="ru-RU" sz="2000" dirty="0"/>
          </a:p>
        </p:txBody>
      </p:sp>
    </p:spTree>
    <p:extLst>
      <p:ext uri="{BB962C8B-B14F-4D97-AF65-F5344CB8AC3E}">
        <p14:creationId xmlns="" xmlns:p14="http://schemas.microsoft.com/office/powerpoint/2010/main" val="1670182139"/>
      </p:ext>
    </p:extLst>
  </p:cSld>
  <p:clrMapOvr>
    <a:masterClrMapping/>
  </p:clrMapOvr>
  <p:transition spd="slow" advClick="0" advTm="5453">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ony\Desktop\copyrite.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208633"/>
            <a:ext cx="8496944" cy="6172695"/>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p:cNvSpPr/>
          <p:nvPr/>
        </p:nvSpPr>
        <p:spPr>
          <a:xfrm rot="21387553">
            <a:off x="1703253" y="1186581"/>
            <a:ext cx="2545560" cy="2785378"/>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lnSpc>
                <a:spcPct val="250000"/>
              </a:lnSpc>
            </a:pPr>
            <a:r>
              <a:rPr lang="ru-RU" sz="1400" b="1" i="1" u="sng"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Причастие</a:t>
            </a:r>
            <a:r>
              <a:rPr lang="ru-RU"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 это часть речи, причастная глаголу в образе прилагательного</a:t>
            </a:r>
            <a:endParaRPr lang="ru-RU" sz="1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Прямоугольник 5"/>
          <p:cNvSpPr/>
          <p:nvPr/>
        </p:nvSpPr>
        <p:spPr>
          <a:xfrm>
            <a:off x="3259665" y="4057045"/>
            <a:ext cx="1072730" cy="27699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12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В.и</a:t>
            </a:r>
            <a:r>
              <a:rPr lang="ru-RU" sz="1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Даль</a:t>
            </a:r>
            <a:endParaRPr lang="ru-RU" sz="1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 xmlns:p14="http://schemas.microsoft.com/office/powerpoint/2010/main" val="3270167390"/>
      </p:ext>
    </p:extLst>
  </p:cSld>
  <p:clrMapOvr>
    <a:masterClrMapping/>
  </p:clrMapOvr>
  <p:transition spd="slow" advClick="0" advTm="5453">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51720" y="324118"/>
            <a:ext cx="439575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Сравним</a:t>
            </a: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Прямоугольник 4"/>
          <p:cNvSpPr/>
          <p:nvPr/>
        </p:nvSpPr>
        <p:spPr>
          <a:xfrm>
            <a:off x="3851920" y="2222463"/>
            <a:ext cx="3672408"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Зеленый (лес)</a:t>
            </a:r>
          </a:p>
          <a:p>
            <a:pPr algn="ctr"/>
            <a:endParaRPr lang="ru-RU"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Прямоугольник 5"/>
          <p:cNvSpPr/>
          <p:nvPr/>
        </p:nvSpPr>
        <p:spPr>
          <a:xfrm>
            <a:off x="4239325" y="3053460"/>
            <a:ext cx="3150221" cy="461665"/>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Зеленеет (лес)</a:t>
            </a:r>
            <a:endParaRPr lang="ru-RU"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Прямоугольник 6"/>
          <p:cNvSpPr/>
          <p:nvPr/>
        </p:nvSpPr>
        <p:spPr>
          <a:xfrm>
            <a:off x="4249597" y="3764308"/>
            <a:ext cx="3995004" cy="461665"/>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Зеленеющий (лес)</a:t>
            </a:r>
            <a:endParaRPr lang="ru-RU"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2050" name="Picture 2" descr="C:\Users\Sony\Desktop\222.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42432" y="2533305"/>
            <a:ext cx="2316162" cy="285908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23892427"/>
      </p:ext>
    </p:extLst>
  </p:cSld>
  <p:clrMapOvr>
    <a:masterClrMapping/>
  </p:clrMapOvr>
  <p:transition spd="slow" advClick="0" advTm="5453">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23528" y="260648"/>
            <a:ext cx="3240360" cy="1800200"/>
          </a:xfrm>
          <a:prstGeom prst="rect">
            <a:avLst/>
          </a:prstGeom>
          <a:solidFill>
            <a:schemeClr val="accent1">
              <a:lumMod val="40000"/>
              <a:lumOff val="60000"/>
            </a:schemeClr>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2400" b="1" i="1" dirty="0" smtClean="0"/>
              <a:t>Зеленеет</a:t>
            </a:r>
            <a:r>
              <a:rPr lang="ru-RU" dirty="0" smtClean="0"/>
              <a:t> – </a:t>
            </a:r>
          </a:p>
          <a:p>
            <a:pPr algn="ctr"/>
            <a:r>
              <a:rPr lang="ru-RU" dirty="0" smtClean="0"/>
              <a:t>обозначает действие предмета.</a:t>
            </a:r>
          </a:p>
          <a:p>
            <a:pPr algn="ctr"/>
            <a:r>
              <a:rPr lang="ru-RU" dirty="0" smtClean="0"/>
              <a:t>(что делает?)</a:t>
            </a:r>
            <a:endParaRPr lang="ru-RU" dirty="0"/>
          </a:p>
        </p:txBody>
      </p:sp>
      <p:sp>
        <p:nvSpPr>
          <p:cNvPr id="8" name="Прямоугольник 7"/>
          <p:cNvSpPr/>
          <p:nvPr/>
        </p:nvSpPr>
        <p:spPr>
          <a:xfrm>
            <a:off x="4788024" y="260648"/>
            <a:ext cx="3240360" cy="1800200"/>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5148064" y="560583"/>
            <a:ext cx="2736304" cy="1292662"/>
          </a:xfrm>
          <a:prstGeom prst="rect">
            <a:avLst/>
          </a:prstGeom>
          <a:noFill/>
        </p:spPr>
        <p:txBody>
          <a:bodyPr wrap="square" rtlCol="0">
            <a:spAutoFit/>
          </a:bodyPr>
          <a:lstStyle/>
          <a:p>
            <a:pPr algn="ctr"/>
            <a:r>
              <a:rPr lang="ru-RU" sz="2400" b="1" i="1" dirty="0" smtClean="0"/>
              <a:t>Зеленый</a:t>
            </a:r>
            <a:r>
              <a:rPr lang="ru-RU" dirty="0" smtClean="0"/>
              <a:t> </a:t>
            </a:r>
          </a:p>
          <a:p>
            <a:pPr algn="ctr"/>
            <a:r>
              <a:rPr lang="ru-RU" dirty="0"/>
              <a:t>о</a:t>
            </a:r>
            <a:r>
              <a:rPr lang="ru-RU" dirty="0" smtClean="0"/>
              <a:t>бозначает признак предмета</a:t>
            </a:r>
          </a:p>
          <a:p>
            <a:pPr algn="ctr"/>
            <a:r>
              <a:rPr lang="ru-RU" dirty="0" smtClean="0"/>
              <a:t>(какой?)</a:t>
            </a:r>
            <a:endParaRPr lang="ru-RU" dirty="0"/>
          </a:p>
        </p:txBody>
      </p:sp>
      <p:sp>
        <p:nvSpPr>
          <p:cNvPr id="10" name="Прямоугольник 9"/>
          <p:cNvSpPr/>
          <p:nvPr/>
        </p:nvSpPr>
        <p:spPr>
          <a:xfrm>
            <a:off x="1907704" y="3439950"/>
            <a:ext cx="4860540" cy="1922512"/>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З</a:t>
            </a:r>
            <a:endParaRPr lang="ru-RU" dirty="0"/>
          </a:p>
        </p:txBody>
      </p:sp>
      <p:sp>
        <p:nvSpPr>
          <p:cNvPr id="11" name="TextBox 10"/>
          <p:cNvSpPr txBox="1"/>
          <p:nvPr/>
        </p:nvSpPr>
        <p:spPr>
          <a:xfrm>
            <a:off x="2652936" y="3815933"/>
            <a:ext cx="3679423" cy="1292662"/>
          </a:xfrm>
          <a:prstGeom prst="rect">
            <a:avLst/>
          </a:prstGeom>
          <a:noFill/>
        </p:spPr>
        <p:txBody>
          <a:bodyPr wrap="square" rtlCol="0">
            <a:spAutoFit/>
          </a:bodyPr>
          <a:lstStyle/>
          <a:p>
            <a:pPr algn="ctr"/>
            <a:r>
              <a:rPr lang="ru-RU" sz="2400" b="1" i="1" dirty="0" smtClean="0"/>
              <a:t>Зеленеющий</a:t>
            </a:r>
            <a:r>
              <a:rPr lang="ru-RU" dirty="0" smtClean="0"/>
              <a:t> – </a:t>
            </a:r>
          </a:p>
          <a:p>
            <a:pPr algn="ctr"/>
            <a:r>
              <a:rPr lang="ru-RU" dirty="0"/>
              <a:t>о</a:t>
            </a:r>
            <a:r>
              <a:rPr lang="ru-RU" dirty="0" smtClean="0"/>
              <a:t>бозначает признак предмета по действи</a:t>
            </a:r>
            <a:r>
              <a:rPr lang="ru-RU" dirty="0"/>
              <a:t>ю</a:t>
            </a:r>
            <a:endParaRPr lang="ru-RU" dirty="0" smtClean="0"/>
          </a:p>
          <a:p>
            <a:pPr algn="ctr"/>
            <a:r>
              <a:rPr lang="ru-RU" dirty="0" smtClean="0"/>
              <a:t>(какой?)</a:t>
            </a:r>
            <a:endParaRPr lang="ru-RU" dirty="0"/>
          </a:p>
        </p:txBody>
      </p:sp>
      <p:sp>
        <p:nvSpPr>
          <p:cNvPr id="15" name="Стрелка вниз 14"/>
          <p:cNvSpPr/>
          <p:nvPr/>
        </p:nvSpPr>
        <p:spPr>
          <a:xfrm>
            <a:off x="1691680" y="2060848"/>
            <a:ext cx="43204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a:off x="4179331" y="5362462"/>
            <a:ext cx="43204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низ 17"/>
          <p:cNvSpPr/>
          <p:nvPr/>
        </p:nvSpPr>
        <p:spPr>
          <a:xfrm>
            <a:off x="6198414" y="2075571"/>
            <a:ext cx="43204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1307957" y="2697455"/>
            <a:ext cx="1271502" cy="461665"/>
          </a:xfrm>
          <a:prstGeom prst="rect">
            <a:avLst/>
          </a:prstGeom>
          <a:noFill/>
        </p:spPr>
        <p:txBody>
          <a:bodyPr wrap="none" rtlCol="0">
            <a:spAutoFit/>
          </a:bodyPr>
          <a:lstStyle/>
          <a:p>
            <a:r>
              <a:rPr lang="ru-RU" sz="2400" b="1" dirty="0" smtClean="0"/>
              <a:t>глагол</a:t>
            </a:r>
            <a:endParaRPr lang="ru-RU" sz="2400" b="1" dirty="0"/>
          </a:p>
        </p:txBody>
      </p:sp>
      <p:sp>
        <p:nvSpPr>
          <p:cNvPr id="21" name="TextBox 20"/>
          <p:cNvSpPr txBox="1"/>
          <p:nvPr/>
        </p:nvSpPr>
        <p:spPr>
          <a:xfrm>
            <a:off x="5148064" y="2731735"/>
            <a:ext cx="2837636" cy="461665"/>
          </a:xfrm>
          <a:prstGeom prst="rect">
            <a:avLst/>
          </a:prstGeom>
          <a:noFill/>
        </p:spPr>
        <p:txBody>
          <a:bodyPr wrap="none" rtlCol="0">
            <a:spAutoFit/>
          </a:bodyPr>
          <a:lstStyle/>
          <a:p>
            <a:r>
              <a:rPr lang="ru-RU" sz="2400" b="1" dirty="0" smtClean="0"/>
              <a:t>прилагательное</a:t>
            </a:r>
            <a:endParaRPr lang="ru-RU" sz="2400" b="1" dirty="0"/>
          </a:p>
        </p:txBody>
      </p:sp>
      <p:sp>
        <p:nvSpPr>
          <p:cNvPr id="22" name="TextBox 21"/>
          <p:cNvSpPr txBox="1"/>
          <p:nvPr/>
        </p:nvSpPr>
        <p:spPr>
          <a:xfrm>
            <a:off x="3438201" y="6010534"/>
            <a:ext cx="1914307" cy="461665"/>
          </a:xfrm>
          <a:prstGeom prst="rect">
            <a:avLst/>
          </a:prstGeom>
          <a:noFill/>
        </p:spPr>
        <p:txBody>
          <a:bodyPr wrap="none" rtlCol="0">
            <a:spAutoFit/>
          </a:bodyPr>
          <a:lstStyle/>
          <a:p>
            <a:r>
              <a:rPr lang="ru-RU" sz="2400" b="1" dirty="0" smtClean="0"/>
              <a:t>причастие</a:t>
            </a:r>
            <a:endParaRPr lang="ru-RU" sz="2400" b="1" dirty="0"/>
          </a:p>
        </p:txBody>
      </p:sp>
    </p:spTree>
    <p:extLst>
      <p:ext uri="{BB962C8B-B14F-4D97-AF65-F5344CB8AC3E}">
        <p14:creationId xmlns="" xmlns:p14="http://schemas.microsoft.com/office/powerpoint/2010/main" val="2477707090"/>
      </p:ext>
    </p:extLst>
  </p:cSld>
  <p:clrMapOvr>
    <a:masterClrMapping/>
  </p:clrMapOvr>
  <p:transition spd="slow" advClick="0" advTm="5453">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extLst>
              <p:ext uri="{D42A27DB-BD31-4B8C-83A1-F6EECF244321}">
                <p14:modId xmlns="" xmlns:p14="http://schemas.microsoft.com/office/powerpoint/2010/main" val="3561804455"/>
              </p:ext>
            </p:extLst>
          </p:nvPr>
        </p:nvGraphicFramePr>
        <p:xfrm>
          <a:off x="1547664" y="105273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Стрелка вниз 7"/>
          <p:cNvSpPr/>
          <p:nvPr/>
        </p:nvSpPr>
        <p:spPr>
          <a:xfrm>
            <a:off x="4333118" y="2006293"/>
            <a:ext cx="242316" cy="34518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4243202" y="3933056"/>
            <a:ext cx="242316" cy="34518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074" name="Picture 2" descr="C:\Users\Sony\Desktop\0010-004-Sdelajte-vyvod-o-sintaksicheskoj-funktsii-prichastij-v-predlozhenijakh.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6372200" y="5070475"/>
            <a:ext cx="2344737" cy="17875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71870208"/>
      </p:ext>
    </p:extLst>
  </p:cSld>
  <p:clrMapOvr>
    <a:masterClrMapping/>
  </p:clrMapOvr>
  <p:transition spd="slow" advClick="0" advTm="5453">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Sony\Desktop\0019-009-Vvodnye-slova.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13477" y="3434220"/>
            <a:ext cx="2858859" cy="3293616"/>
          </a:xfrm>
          <a:prstGeom prst="rect">
            <a:avLst/>
          </a:prstGeom>
          <a:noFill/>
          <a:extLst>
            <a:ext uri="{909E8E84-426E-40DD-AFC4-6F175D3DCCD1}">
              <a14:hiddenFill xmlns="" xmlns:a14="http://schemas.microsoft.com/office/drawing/2010/main">
                <a:solidFill>
                  <a:srgbClr val="FFFFFF"/>
                </a:solidFill>
              </a14:hiddenFill>
            </a:ext>
          </a:extLst>
        </p:spPr>
      </p:pic>
      <p:sp>
        <p:nvSpPr>
          <p:cNvPr id="4" name="Прямоугольник 3"/>
          <p:cNvSpPr/>
          <p:nvPr/>
        </p:nvSpPr>
        <p:spPr>
          <a:xfrm>
            <a:off x="2342499" y="451303"/>
            <a:ext cx="3900427"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i="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Причастие</a:t>
            </a:r>
            <a:endParaRPr lang="ru-RU" sz="4000" b="1" i="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TextBox 4"/>
          <p:cNvSpPr txBox="1"/>
          <p:nvPr/>
        </p:nvSpPr>
        <p:spPr>
          <a:xfrm>
            <a:off x="97916" y="1187858"/>
            <a:ext cx="8546472" cy="5539978"/>
          </a:xfrm>
          <a:prstGeom prst="rect">
            <a:avLst/>
          </a:prstGeom>
          <a:noFill/>
        </p:spPr>
        <p:txBody>
          <a:bodyPr wrap="square" rtlCol="0">
            <a:spAutoFit/>
          </a:bodyPr>
          <a:lstStyle/>
          <a:p>
            <a:pPr algn="ctr">
              <a:lnSpc>
                <a:spcPct val="200000"/>
              </a:lnSpc>
            </a:pPr>
            <a:r>
              <a:rPr lang="ru-RU" sz="3200" dirty="0" smtClean="0"/>
              <a:t>Можно заменить сочетанием</a:t>
            </a:r>
          </a:p>
          <a:p>
            <a:pPr algn="ctr">
              <a:lnSpc>
                <a:spcPct val="200000"/>
              </a:lnSpc>
            </a:pPr>
            <a:r>
              <a:rPr lang="ru-RU" sz="3200" dirty="0" smtClean="0">
                <a:solidFill>
                  <a:schemeClr val="accent1">
                    <a:lumMod val="75000"/>
                  </a:schemeClr>
                </a:solidFill>
              </a:rPr>
              <a:t>существительное + который + глагол</a:t>
            </a:r>
          </a:p>
          <a:p>
            <a:pPr algn="ctr">
              <a:lnSpc>
                <a:spcPct val="200000"/>
              </a:lnSpc>
            </a:pPr>
            <a:r>
              <a:rPr lang="ru-RU" sz="3200" dirty="0" smtClean="0"/>
              <a:t>Зеленеющий лес</a:t>
            </a:r>
            <a:r>
              <a:rPr lang="ru-RU" sz="4000" dirty="0"/>
              <a:t> </a:t>
            </a:r>
            <a:r>
              <a:rPr lang="ru-RU" sz="4000" dirty="0" smtClean="0"/>
              <a:t>– </a:t>
            </a:r>
            <a:r>
              <a:rPr lang="ru-RU" sz="3200" dirty="0" smtClean="0"/>
              <a:t>лес, который зеленеет Включенный телевизор –  телевизор, который включили</a:t>
            </a:r>
          </a:p>
          <a:p>
            <a:r>
              <a:rPr lang="ru-RU" dirty="0" smtClean="0"/>
              <a:t> </a:t>
            </a:r>
            <a:endParaRPr lang="ru-RU" dirty="0"/>
          </a:p>
        </p:txBody>
      </p:sp>
    </p:spTree>
    <p:extLst>
      <p:ext uri="{BB962C8B-B14F-4D97-AF65-F5344CB8AC3E}">
        <p14:creationId xmlns="" xmlns:p14="http://schemas.microsoft.com/office/powerpoint/2010/main" val="3921210712"/>
      </p:ext>
    </p:extLst>
  </p:cSld>
  <p:clrMapOvr>
    <a:masterClrMapping/>
  </p:clrMapOvr>
  <p:transition spd="slow" advClick="0" advTm="5453">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Овал 9"/>
          <p:cNvSpPr/>
          <p:nvPr/>
        </p:nvSpPr>
        <p:spPr>
          <a:xfrm>
            <a:off x="1325531" y="2132856"/>
            <a:ext cx="6242619" cy="1053408"/>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TextBox 11"/>
          <p:cNvSpPr txBox="1"/>
          <p:nvPr/>
        </p:nvSpPr>
        <p:spPr>
          <a:xfrm>
            <a:off x="1979712" y="2397950"/>
            <a:ext cx="5450531" cy="523220"/>
          </a:xfrm>
          <a:prstGeom prst="rect">
            <a:avLst/>
          </a:prstGeom>
          <a:noFill/>
        </p:spPr>
        <p:txBody>
          <a:bodyPr wrap="none" rtlCol="0">
            <a:spAutoFit/>
          </a:bodyPr>
          <a:lstStyle/>
          <a:p>
            <a:r>
              <a:rPr lang="ru-RU" sz="2800" dirty="0" smtClean="0"/>
              <a:t>Обозначает признак предмета</a:t>
            </a:r>
            <a:endParaRPr lang="ru-RU" sz="2800" dirty="0"/>
          </a:p>
        </p:txBody>
      </p:sp>
      <p:sp>
        <p:nvSpPr>
          <p:cNvPr id="13" name="Овал 12"/>
          <p:cNvSpPr/>
          <p:nvPr/>
        </p:nvSpPr>
        <p:spPr>
          <a:xfrm>
            <a:off x="1502368" y="3429000"/>
            <a:ext cx="6242619" cy="158417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TextBox 14"/>
          <p:cNvSpPr txBox="1"/>
          <p:nvPr/>
        </p:nvSpPr>
        <p:spPr>
          <a:xfrm>
            <a:off x="2010640" y="3620923"/>
            <a:ext cx="5760640" cy="1200329"/>
          </a:xfrm>
          <a:prstGeom prst="rect">
            <a:avLst/>
          </a:prstGeom>
          <a:noFill/>
        </p:spPr>
        <p:txBody>
          <a:bodyPr wrap="square" rtlCol="0">
            <a:spAutoFit/>
          </a:bodyPr>
          <a:lstStyle/>
          <a:p>
            <a:pPr algn="ctr"/>
            <a:r>
              <a:rPr lang="ru-RU" sz="2400" dirty="0" smtClean="0"/>
              <a:t>Изменяется по родам, числам и падежам, </a:t>
            </a:r>
            <a:r>
              <a:rPr lang="ru-RU" sz="2400" dirty="0" err="1" smtClean="0"/>
              <a:t>согласуясь</a:t>
            </a:r>
            <a:r>
              <a:rPr lang="ru-RU" sz="2400" dirty="0" smtClean="0"/>
              <a:t> с существительным</a:t>
            </a:r>
            <a:endParaRPr lang="ru-RU" sz="2400" dirty="0"/>
          </a:p>
        </p:txBody>
      </p:sp>
      <p:sp>
        <p:nvSpPr>
          <p:cNvPr id="16" name="Овал 15"/>
          <p:cNvSpPr/>
          <p:nvPr/>
        </p:nvSpPr>
        <p:spPr>
          <a:xfrm>
            <a:off x="1502367" y="5301208"/>
            <a:ext cx="6268913" cy="122413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 name="TextBox 16"/>
          <p:cNvSpPr txBox="1"/>
          <p:nvPr/>
        </p:nvSpPr>
        <p:spPr>
          <a:xfrm>
            <a:off x="2086983" y="5412413"/>
            <a:ext cx="5073387" cy="830997"/>
          </a:xfrm>
          <a:prstGeom prst="rect">
            <a:avLst/>
          </a:prstGeom>
          <a:noFill/>
        </p:spPr>
        <p:txBody>
          <a:bodyPr wrap="square" rtlCol="0">
            <a:spAutoFit/>
          </a:bodyPr>
          <a:lstStyle/>
          <a:p>
            <a:pPr algn="ctr"/>
            <a:r>
              <a:rPr lang="ru-RU" sz="2400" dirty="0" smtClean="0"/>
              <a:t>В предложении бывает определением и сказуемым</a:t>
            </a:r>
            <a:endParaRPr lang="ru-RU" sz="2400" dirty="0"/>
          </a:p>
        </p:txBody>
      </p:sp>
      <p:sp>
        <p:nvSpPr>
          <p:cNvPr id="18" name="Прямоугольник 17"/>
          <p:cNvSpPr/>
          <p:nvPr/>
        </p:nvSpPr>
        <p:spPr>
          <a:xfrm>
            <a:off x="195184" y="404664"/>
            <a:ext cx="8856984"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Признаки прилагательного у причастия</a:t>
            </a:r>
            <a:endParaRPr lang="ru-RU"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 xmlns:p14="http://schemas.microsoft.com/office/powerpoint/2010/main" val="948953988"/>
      </p:ext>
    </p:extLst>
  </p:cSld>
  <p:clrMapOvr>
    <a:masterClrMapping/>
  </p:clrMapOvr>
  <p:transition spd="slow" advClick="0" advTm="5453">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87445" y="476672"/>
            <a:ext cx="6204505"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Признаки глагола у причастия</a:t>
            </a:r>
            <a:endParaRPr lang="ru-RU"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Овал 4"/>
          <p:cNvSpPr/>
          <p:nvPr/>
        </p:nvSpPr>
        <p:spPr>
          <a:xfrm>
            <a:off x="1169318" y="1944214"/>
            <a:ext cx="6840761" cy="1053408"/>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TextBox 5"/>
          <p:cNvSpPr txBox="1"/>
          <p:nvPr/>
        </p:nvSpPr>
        <p:spPr>
          <a:xfrm>
            <a:off x="1411782" y="2240085"/>
            <a:ext cx="6421879" cy="461665"/>
          </a:xfrm>
          <a:prstGeom prst="rect">
            <a:avLst/>
          </a:prstGeom>
          <a:noFill/>
        </p:spPr>
        <p:txBody>
          <a:bodyPr wrap="square" rtlCol="0">
            <a:spAutoFit/>
          </a:bodyPr>
          <a:lstStyle/>
          <a:p>
            <a:r>
              <a:rPr lang="ru-RU" sz="2400" dirty="0" smtClean="0"/>
              <a:t>Переходность и непереходность действия</a:t>
            </a:r>
            <a:endParaRPr lang="ru-RU" sz="2400" dirty="0"/>
          </a:p>
        </p:txBody>
      </p:sp>
      <p:sp>
        <p:nvSpPr>
          <p:cNvPr id="7" name="Овал 6"/>
          <p:cNvSpPr/>
          <p:nvPr/>
        </p:nvSpPr>
        <p:spPr>
          <a:xfrm>
            <a:off x="1202330" y="3461059"/>
            <a:ext cx="6667329" cy="1053408"/>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TextBox 7"/>
          <p:cNvSpPr txBox="1"/>
          <p:nvPr/>
        </p:nvSpPr>
        <p:spPr>
          <a:xfrm>
            <a:off x="1774044" y="3756930"/>
            <a:ext cx="5626861" cy="461665"/>
          </a:xfrm>
          <a:prstGeom prst="rect">
            <a:avLst/>
          </a:prstGeom>
          <a:noFill/>
        </p:spPr>
        <p:txBody>
          <a:bodyPr wrap="none" rtlCol="0">
            <a:spAutoFit/>
          </a:bodyPr>
          <a:lstStyle/>
          <a:p>
            <a:r>
              <a:rPr lang="ru-RU" sz="2400" dirty="0" smtClean="0"/>
              <a:t>Совершенный и несовершенный вид</a:t>
            </a:r>
            <a:endParaRPr lang="ru-RU" sz="2400" dirty="0"/>
          </a:p>
        </p:txBody>
      </p:sp>
      <p:sp>
        <p:nvSpPr>
          <p:cNvPr id="9" name="Овал 8"/>
          <p:cNvSpPr/>
          <p:nvPr/>
        </p:nvSpPr>
        <p:spPr>
          <a:xfrm>
            <a:off x="1310349" y="4906616"/>
            <a:ext cx="6523312" cy="1053408"/>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TextBox 9"/>
          <p:cNvSpPr txBox="1"/>
          <p:nvPr/>
        </p:nvSpPr>
        <p:spPr>
          <a:xfrm>
            <a:off x="2264885" y="5202487"/>
            <a:ext cx="4834978" cy="461665"/>
          </a:xfrm>
          <a:prstGeom prst="rect">
            <a:avLst/>
          </a:prstGeom>
          <a:noFill/>
        </p:spPr>
        <p:txBody>
          <a:bodyPr wrap="none" rtlCol="0">
            <a:spAutoFit/>
          </a:bodyPr>
          <a:lstStyle/>
          <a:p>
            <a:r>
              <a:rPr lang="ru-RU" sz="2400" dirty="0" smtClean="0"/>
              <a:t>Настоящее и прошедшее время</a:t>
            </a:r>
            <a:endParaRPr lang="ru-RU" sz="2400" dirty="0"/>
          </a:p>
        </p:txBody>
      </p:sp>
    </p:spTree>
    <p:extLst>
      <p:ext uri="{BB962C8B-B14F-4D97-AF65-F5344CB8AC3E}">
        <p14:creationId xmlns="" xmlns:p14="http://schemas.microsoft.com/office/powerpoint/2010/main" val="3563229867"/>
      </p:ext>
    </p:extLst>
  </p:cSld>
  <p:clrMapOvr>
    <a:masterClrMapping/>
  </p:clrMapOvr>
  <p:transition spd="slow" advClick="0" advTm="5453">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16632"/>
            <a:ext cx="7876089"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Действительные и страдательные причастия</a:t>
            </a:r>
            <a:endParaRPr lang="ru-RU"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TextBox 5"/>
          <p:cNvSpPr txBox="1"/>
          <p:nvPr/>
        </p:nvSpPr>
        <p:spPr>
          <a:xfrm>
            <a:off x="657433" y="1268760"/>
            <a:ext cx="7256964" cy="5170646"/>
          </a:xfrm>
          <a:prstGeom prst="rect">
            <a:avLst/>
          </a:prstGeom>
          <a:solidFill>
            <a:schemeClr val="accent1">
              <a:lumMod val="40000"/>
              <a:lumOff val="60000"/>
            </a:schemeClr>
          </a:solidFill>
        </p:spPr>
        <p:txBody>
          <a:bodyPr wrap="square" rtlCol="0">
            <a:spAutoFit/>
          </a:bodyPr>
          <a:lstStyle/>
          <a:p>
            <a:pPr algn="ctr">
              <a:lnSpc>
                <a:spcPct val="150000"/>
              </a:lnSpc>
            </a:pPr>
            <a:r>
              <a:rPr lang="ru-RU" sz="2000" i="1" u="sng" dirty="0" smtClean="0"/>
              <a:t>Действительные причастия</a:t>
            </a:r>
          </a:p>
          <a:p>
            <a:pPr algn="ctr">
              <a:lnSpc>
                <a:spcPct val="150000"/>
              </a:lnSpc>
            </a:pPr>
            <a:r>
              <a:rPr lang="ru-RU" sz="2000" dirty="0" smtClean="0"/>
              <a:t>Причастие может обозначать признак предмета, который сам производит действие</a:t>
            </a:r>
            <a:r>
              <a:rPr lang="en-US" sz="2000" dirty="0" smtClean="0"/>
              <a:t>: </a:t>
            </a:r>
            <a:endParaRPr lang="ru-RU" sz="2000" dirty="0" smtClean="0"/>
          </a:p>
          <a:p>
            <a:pPr algn="ctr">
              <a:lnSpc>
                <a:spcPct val="150000"/>
              </a:lnSpc>
            </a:pPr>
            <a:r>
              <a:rPr lang="ru-RU" sz="2000" b="1" i="1" dirty="0" smtClean="0"/>
              <a:t>Работающий компьютер </a:t>
            </a:r>
            <a:r>
              <a:rPr lang="ru-RU" sz="2000" dirty="0" smtClean="0"/>
              <a:t>(тот, который работает)</a:t>
            </a:r>
          </a:p>
          <a:p>
            <a:pPr algn="ctr">
              <a:lnSpc>
                <a:spcPct val="150000"/>
              </a:lnSpc>
            </a:pPr>
            <a:r>
              <a:rPr lang="ru-RU" sz="2000" b="1" i="1" dirty="0" smtClean="0"/>
              <a:t>Улыбающийся ребенок </a:t>
            </a:r>
            <a:r>
              <a:rPr lang="ru-RU" sz="2000" dirty="0" smtClean="0"/>
              <a:t>(тот, который улыбается)</a:t>
            </a:r>
          </a:p>
          <a:p>
            <a:pPr algn="ctr">
              <a:lnSpc>
                <a:spcPct val="150000"/>
              </a:lnSpc>
            </a:pPr>
            <a:endParaRPr lang="ru-RU" sz="2000" dirty="0" smtClean="0"/>
          </a:p>
          <a:p>
            <a:pPr algn="ctr">
              <a:lnSpc>
                <a:spcPct val="150000"/>
              </a:lnSpc>
            </a:pPr>
            <a:r>
              <a:rPr lang="ru-RU" sz="2000" u="sng" dirty="0" smtClean="0"/>
              <a:t>Страдательные причастия</a:t>
            </a:r>
            <a:endParaRPr lang="ru-RU" sz="2000" u="sng" dirty="0"/>
          </a:p>
          <a:p>
            <a:pPr algn="ctr">
              <a:lnSpc>
                <a:spcPct val="150000"/>
              </a:lnSpc>
            </a:pPr>
            <a:r>
              <a:rPr lang="ru-RU" sz="2000" dirty="0" smtClean="0"/>
              <a:t>Причастие может обозначать признак предмета, над которым производится действие</a:t>
            </a:r>
            <a:r>
              <a:rPr lang="en-US" sz="2000" dirty="0" smtClean="0"/>
              <a:t>:</a:t>
            </a:r>
          </a:p>
          <a:p>
            <a:pPr algn="ctr">
              <a:lnSpc>
                <a:spcPct val="150000"/>
              </a:lnSpc>
            </a:pPr>
            <a:r>
              <a:rPr lang="ru-RU" sz="2000" b="1" i="1" dirty="0" smtClean="0"/>
              <a:t>Придуманная история </a:t>
            </a:r>
            <a:r>
              <a:rPr lang="ru-RU" sz="2000" dirty="0" smtClean="0"/>
              <a:t>(та, которую кто-то придумал)</a:t>
            </a:r>
          </a:p>
          <a:p>
            <a:pPr algn="ctr">
              <a:lnSpc>
                <a:spcPct val="150000"/>
              </a:lnSpc>
            </a:pPr>
            <a:r>
              <a:rPr lang="ru-RU" sz="2000" b="1" i="1" dirty="0" smtClean="0"/>
              <a:t>Решаемая задача </a:t>
            </a:r>
            <a:r>
              <a:rPr lang="ru-RU" sz="2000" dirty="0" smtClean="0"/>
              <a:t>(та, которую кто-то решает)</a:t>
            </a:r>
            <a:endParaRPr lang="ru-RU" sz="2000" dirty="0"/>
          </a:p>
        </p:txBody>
      </p:sp>
      <p:sp>
        <p:nvSpPr>
          <p:cNvPr id="7" name="Прямоугольник 6"/>
          <p:cNvSpPr/>
          <p:nvPr/>
        </p:nvSpPr>
        <p:spPr>
          <a:xfrm>
            <a:off x="637033" y="1287606"/>
            <a:ext cx="7277364" cy="5151800"/>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702951618"/>
      </p:ext>
    </p:extLst>
  </p:cSld>
  <p:clrMapOvr>
    <a:masterClrMapping/>
  </p:clrMapOvr>
  <p:transition spd="slow" advClick="0" advTm="5453">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219</TotalTime>
  <Words>313</Words>
  <Application>Microsoft Office PowerPoint</Application>
  <PresentationFormat>Экран (4:3)</PresentationFormat>
  <Paragraphs>68</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Sony</dc:creator>
  <cp:lastModifiedBy>Павел</cp:lastModifiedBy>
  <cp:revision>28</cp:revision>
  <dcterms:created xsi:type="dcterms:W3CDTF">2013-10-26T12:43:16Z</dcterms:created>
  <dcterms:modified xsi:type="dcterms:W3CDTF">2015-01-09T18:28:30Z</dcterms:modified>
</cp:coreProperties>
</file>