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99" r:id="rId14"/>
    <p:sldId id="300" r:id="rId15"/>
    <p:sldId id="268" r:id="rId16"/>
    <p:sldId id="269" r:id="rId17"/>
    <p:sldId id="270" r:id="rId18"/>
    <p:sldId id="297" r:id="rId19"/>
    <p:sldId id="298" r:id="rId20"/>
    <p:sldId id="276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1" r:id="rId38"/>
    <p:sldId id="302" r:id="rId39"/>
    <p:sldId id="288" r:id="rId40"/>
    <p:sldId id="289" r:id="rId41"/>
    <p:sldId id="290" r:id="rId42"/>
    <p:sldId id="291" r:id="rId43"/>
    <p:sldId id="292" r:id="rId44"/>
    <p:sldId id="303" r:id="rId45"/>
    <p:sldId id="293" r:id="rId46"/>
    <p:sldId id="294" r:id="rId47"/>
    <p:sldId id="304" r:id="rId48"/>
    <p:sldId id="296" r:id="rId49"/>
    <p:sldId id="30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1052513"/>
            <a:ext cx="5183188" cy="1470025"/>
          </a:xfrm>
        </p:spPr>
        <p:txBody>
          <a:bodyPr/>
          <a:lstStyle>
            <a:lvl1pPr algn="r">
              <a:defRPr sz="2800">
                <a:solidFill>
                  <a:srgbClr val="E271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2295525"/>
            <a:ext cx="6202362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202AE-2BA9-403C-8931-6607795050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F8078A-8C23-489F-AA69-55F2863282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7DBC7C-63CB-44CD-AD2F-87065C7C33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184AB4-CB58-411D-AEDD-C502B67ED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B929AC-FB0F-48BE-B917-8A4E735FE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EECA7-774A-4CC7-AF2D-A5F15000B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0ABCA-4344-4BFD-9422-5C4E35BD55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D6BC7-D7FF-497E-AEA5-8B9D1124B8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466F3D-F0D2-40F5-B47F-8575AFFBC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2071687" cy="57610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2488" y="115888"/>
            <a:ext cx="6067425" cy="57610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74D5-2BE2-494E-9D7E-A0BF36AC0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2488" y="1949450"/>
            <a:ext cx="3846512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1400" y="1949450"/>
            <a:ext cx="3846513" cy="3927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013" y="6365875"/>
            <a:ext cx="549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fld id="{51D1BDB7-701A-4CF9-8E9A-26FA677E1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  <a:br>
              <a:rPr lang="ru-RU" smtClean="0"/>
            </a:br>
            <a:r>
              <a:rPr lang="ru-RU" smtClean="0"/>
              <a:t>Можно в две строки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2488" y="1949450"/>
            <a:ext cx="7845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365875"/>
            <a:ext cx="838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95301784-5FBC-4C56-A63D-BEA9B94F39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2C2C84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2C2C84"/>
          </a:solidFill>
          <a:latin typeface="+mn-lt"/>
          <a:ea typeface="+mn-ea"/>
          <a:cs typeface="+mn-cs"/>
        </a:defRPr>
      </a:lvl1pPr>
      <a:lvl2pPr marL="712788" indent="-180975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2C2C84"/>
          </a:solidFill>
          <a:latin typeface="+mn-lt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2C2C8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2C2C84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033" y="980728"/>
            <a:ext cx="8001967" cy="1470025"/>
          </a:xfrm>
        </p:spPr>
        <p:txBody>
          <a:bodyPr>
            <a:noAutofit/>
          </a:bodyPr>
          <a:lstStyle/>
          <a:p>
            <a:pPr algn="r"/>
            <a:r>
              <a:rPr lang="ru-RU" sz="4400" b="1" dirty="0"/>
              <a:t>Орфоэпический словник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по </a:t>
            </a:r>
            <a:r>
              <a:rPr lang="ru-RU" sz="4400" b="1" dirty="0"/>
              <a:t>русскому </a:t>
            </a:r>
            <a:r>
              <a:rPr lang="ru-RU" sz="4400" b="1" dirty="0" smtClean="0"/>
              <a:t>языку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r>
              <a:rPr lang="ru-RU" b="1" dirty="0" smtClean="0"/>
              <a:t>ЕГЭ </a:t>
            </a:r>
            <a:r>
              <a:rPr lang="ru-RU" b="1" dirty="0" smtClean="0"/>
              <a:t>201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522920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Королева Ольга Олеговна, </a:t>
            </a:r>
          </a:p>
          <a:p>
            <a:r>
              <a:rPr lang="ru-RU" dirty="0" smtClean="0"/>
              <a:t>учитель русского языка и литературы ГБОУ «Школа №1354»</a:t>
            </a:r>
          </a:p>
          <a:p>
            <a:r>
              <a:rPr lang="ru-RU" dirty="0" smtClean="0"/>
              <a:t>ЮЗАО г. Москва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8014345" cy="489654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тамОжня</a:t>
            </a:r>
            <a:endParaRPr lang="ru-RU" sz="3200" b="1" dirty="0" smtClean="0"/>
          </a:p>
          <a:p>
            <a:r>
              <a:rPr lang="ru-RU" sz="3200" b="1" dirty="0" err="1" smtClean="0"/>
              <a:t>тОрты</a:t>
            </a:r>
            <a:r>
              <a:rPr lang="ru-RU" sz="3200" b="1" dirty="0"/>
              <a:t>, </a:t>
            </a:r>
            <a:r>
              <a:rPr lang="ru-RU" sz="3200" b="1" dirty="0" err="1" smtClean="0"/>
              <a:t>тОртов</a:t>
            </a:r>
            <a:endParaRPr lang="ru-RU" sz="3200" b="1" dirty="0" smtClean="0"/>
          </a:p>
          <a:p>
            <a:r>
              <a:rPr lang="ru-RU" sz="3200" b="1" dirty="0" err="1" smtClean="0"/>
              <a:t>цепОчка</a:t>
            </a:r>
            <a:endParaRPr lang="ru-RU" sz="3200" b="1" dirty="0" smtClean="0"/>
          </a:p>
          <a:p>
            <a:r>
              <a:rPr lang="ru-RU" sz="3200" b="1" dirty="0" err="1" smtClean="0"/>
              <a:t>шАрфы</a:t>
            </a:r>
            <a:r>
              <a:rPr lang="ru-RU" sz="3200" b="1" dirty="0"/>
              <a:t>,</a:t>
            </a:r>
            <a:r>
              <a:rPr lang="ru-RU" sz="3200" dirty="0"/>
              <a:t> см. </a:t>
            </a:r>
            <a:r>
              <a:rPr lang="ru-RU" sz="3200" b="1" dirty="0" err="1" smtClean="0"/>
              <a:t>бАнты</a:t>
            </a:r>
            <a:endParaRPr lang="ru-RU" sz="3200" dirty="0" smtClean="0"/>
          </a:p>
          <a:p>
            <a:r>
              <a:rPr lang="ru-RU" sz="3200" b="1" dirty="0" err="1" smtClean="0"/>
              <a:t>шофЁр</a:t>
            </a:r>
            <a:r>
              <a:rPr lang="ru-RU" sz="3200" b="1" dirty="0"/>
              <a:t>,</a:t>
            </a:r>
            <a:r>
              <a:rPr lang="ru-RU" sz="3200" dirty="0"/>
              <a:t> в одном ряду со словами: </a:t>
            </a:r>
            <a:r>
              <a:rPr lang="ru-RU" sz="3200" b="1" dirty="0" err="1"/>
              <a:t>киоскЁр</a:t>
            </a:r>
            <a:r>
              <a:rPr lang="ru-RU" sz="3200" b="1" dirty="0"/>
              <a:t>, </a:t>
            </a:r>
            <a:r>
              <a:rPr lang="ru-RU" sz="3200" b="1" dirty="0" err="1" smtClean="0"/>
              <a:t>контролЁр</a:t>
            </a:r>
            <a:r>
              <a:rPr lang="ru-RU" sz="3200" b="1" dirty="0" smtClean="0"/>
              <a:t>…</a:t>
            </a:r>
            <a:endParaRPr lang="ru-RU" sz="3200" dirty="0" smtClean="0"/>
          </a:p>
          <a:p>
            <a:r>
              <a:rPr lang="ru-RU" sz="3200" b="1" dirty="0" err="1" smtClean="0"/>
              <a:t>экспЕрт</a:t>
            </a:r>
            <a:r>
              <a:rPr lang="ru-RU" sz="3200" dirty="0"/>
              <a:t>, из франц. яз., где ударение всегда на последнем слоге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362602" cy="1470025"/>
          </a:xfrm>
        </p:spPr>
        <p:txBody>
          <a:bodyPr/>
          <a:lstStyle/>
          <a:p>
            <a:r>
              <a:rPr lang="ru-RU" sz="4400" b="1" dirty="0"/>
              <a:t>Имена прилагательные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412776"/>
            <a:ext cx="8784976" cy="5445224"/>
          </a:xfrm>
        </p:spPr>
        <p:txBody>
          <a:bodyPr/>
          <a:lstStyle/>
          <a:p>
            <a:r>
              <a:rPr lang="ru-RU" sz="2800" dirty="0"/>
              <a:t>Количество прилагательных с подвижным ударением в русском языке невелико, но они часто используются в речи, и поэтому нормы ударения в них нуждаются в комментариях. Ударение нередко падает на основу в форме множественного числа, а также в единственном числе в мужском и среднем роде и на окончание в форме женского рода: </a:t>
            </a:r>
            <a:r>
              <a:rPr lang="ru-RU" sz="2800" b="1" dirty="0" err="1"/>
              <a:t>прАвый</a:t>
            </a:r>
            <a:r>
              <a:rPr lang="ru-RU" sz="2800" b="1" dirty="0"/>
              <a:t> — прав — </a:t>
            </a:r>
            <a:r>
              <a:rPr lang="ru-RU" sz="2800" b="1" dirty="0" err="1"/>
              <a:t>прАво</a:t>
            </a:r>
            <a:r>
              <a:rPr lang="ru-RU" sz="2800" b="1" dirty="0"/>
              <a:t> — </a:t>
            </a:r>
            <a:r>
              <a:rPr lang="ru-RU" sz="2800" b="1" dirty="0" err="1"/>
              <a:t>прАвы</a:t>
            </a:r>
            <a:r>
              <a:rPr lang="ru-RU" sz="2800" b="1" dirty="0"/>
              <a:t> — </a:t>
            </a:r>
            <a:r>
              <a:rPr lang="ru-RU" sz="2800" b="1" dirty="0" err="1"/>
              <a:t>правА</a:t>
            </a:r>
            <a:r>
              <a:rPr lang="ru-RU" sz="2800" b="1" dirty="0"/>
              <a:t>; </a:t>
            </a:r>
            <a:r>
              <a:rPr lang="ru-RU" sz="2800" b="1" dirty="0" err="1"/>
              <a:t>сЕрый</a:t>
            </a:r>
            <a:r>
              <a:rPr lang="ru-RU" sz="2800" b="1" dirty="0"/>
              <a:t> — сер — </a:t>
            </a:r>
            <a:r>
              <a:rPr lang="ru-RU" sz="2800" b="1" dirty="0" err="1"/>
              <a:t>сЕро</a:t>
            </a:r>
            <a:r>
              <a:rPr lang="ru-RU" sz="2800" b="1" dirty="0"/>
              <a:t> — </a:t>
            </a:r>
            <a:r>
              <a:rPr lang="ru-RU" sz="2800" b="1" dirty="0" err="1"/>
              <a:t>сЕры</a:t>
            </a:r>
            <a:r>
              <a:rPr lang="ru-RU" sz="2800" b="1" dirty="0"/>
              <a:t> — </a:t>
            </a:r>
            <a:r>
              <a:rPr lang="ru-RU" sz="2800" b="1" dirty="0" err="1"/>
              <a:t>серА</a:t>
            </a:r>
            <a:r>
              <a:rPr lang="ru-RU" sz="2800" b="1" dirty="0"/>
              <a:t>; </a:t>
            </a:r>
            <a:r>
              <a:rPr lang="ru-RU" sz="2800" b="1" dirty="0" err="1"/>
              <a:t>стрОйный</a:t>
            </a:r>
            <a:r>
              <a:rPr lang="ru-RU" sz="2800" b="1" dirty="0"/>
              <a:t> — </a:t>
            </a:r>
            <a:r>
              <a:rPr lang="ru-RU" sz="2800" b="1" dirty="0" err="1"/>
              <a:t>стрОен</a:t>
            </a:r>
            <a:r>
              <a:rPr lang="ru-RU" sz="2800" b="1" dirty="0"/>
              <a:t> — </a:t>
            </a:r>
            <a:r>
              <a:rPr lang="ru-RU" sz="2800" b="1" dirty="0" err="1"/>
              <a:t>стрОйно</a:t>
            </a:r>
            <a:r>
              <a:rPr lang="ru-RU" sz="2800" b="1" dirty="0"/>
              <a:t> — </a:t>
            </a:r>
            <a:r>
              <a:rPr lang="ru-RU" sz="2800" b="1" dirty="0" err="1"/>
              <a:t>стрОйны</a:t>
            </a:r>
            <a:r>
              <a:rPr lang="ru-RU" sz="2800" b="1" dirty="0"/>
              <a:t> — </a:t>
            </a:r>
            <a:r>
              <a:rPr lang="ru-RU" sz="2800" b="1" dirty="0" err="1"/>
              <a:t>стройнА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 произношении прилагательных в сравнительной степени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89654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/>
              <a:t>Существует такая норма: если ударение в краткой форме женского рода падает на окончание, то в сравнительной степени оно будет на суффиксе -ее: </a:t>
            </a:r>
            <a:r>
              <a:rPr lang="ru-RU" sz="2800" b="1" dirty="0" err="1"/>
              <a:t>сильнА</a:t>
            </a:r>
            <a:r>
              <a:rPr lang="ru-RU" sz="2800" b="1" dirty="0"/>
              <a:t> — </a:t>
            </a:r>
            <a:r>
              <a:rPr lang="ru-RU" sz="2800" b="1" dirty="0" err="1"/>
              <a:t>сильнЕе</a:t>
            </a:r>
            <a:r>
              <a:rPr lang="ru-RU" sz="2800" b="1" dirty="0"/>
              <a:t>, </a:t>
            </a:r>
            <a:r>
              <a:rPr lang="ru-RU" sz="2800" b="1" dirty="0" err="1"/>
              <a:t>больнА</a:t>
            </a:r>
            <a:r>
              <a:rPr lang="ru-RU" sz="2800" b="1" dirty="0"/>
              <a:t> — </a:t>
            </a:r>
            <a:r>
              <a:rPr lang="ru-RU" sz="2800" b="1" dirty="0" err="1"/>
              <a:t>больнЕе</a:t>
            </a:r>
            <a:r>
              <a:rPr lang="ru-RU" sz="2800" b="1" dirty="0"/>
              <a:t>, </a:t>
            </a:r>
            <a:r>
              <a:rPr lang="ru-RU" sz="2800" b="1" dirty="0" err="1"/>
              <a:t>живА</a:t>
            </a:r>
            <a:r>
              <a:rPr lang="ru-RU" sz="2800" b="1" dirty="0"/>
              <a:t> — </a:t>
            </a:r>
            <a:r>
              <a:rPr lang="ru-RU" sz="2800" b="1" dirty="0" err="1"/>
              <a:t>живЕе</a:t>
            </a:r>
            <a:r>
              <a:rPr lang="ru-RU" sz="2800" b="1" dirty="0"/>
              <a:t>, </a:t>
            </a:r>
            <a:r>
              <a:rPr lang="ru-RU" sz="2800" b="1" dirty="0" err="1"/>
              <a:t>стройнА</a:t>
            </a:r>
            <a:r>
              <a:rPr lang="ru-RU" sz="2800" b="1" dirty="0"/>
              <a:t> — </a:t>
            </a:r>
            <a:r>
              <a:rPr lang="ru-RU" sz="2800" b="1" dirty="0" err="1"/>
              <a:t>стройнЕе</a:t>
            </a:r>
            <a:r>
              <a:rPr lang="ru-RU" sz="2800" b="1" dirty="0"/>
              <a:t>, </a:t>
            </a:r>
            <a:r>
              <a:rPr lang="ru-RU" sz="2800" b="1" dirty="0" err="1"/>
              <a:t>правА</a:t>
            </a:r>
            <a:r>
              <a:rPr lang="ru-RU" sz="2800" b="1" dirty="0"/>
              <a:t> — </a:t>
            </a:r>
            <a:r>
              <a:rPr lang="ru-RU" sz="2800" b="1" dirty="0" err="1"/>
              <a:t>правЕе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dirty="0" smtClean="0"/>
              <a:t>если </a:t>
            </a:r>
            <a:r>
              <a:rPr lang="ru-RU" sz="2800" dirty="0"/>
              <a:t>же ударение в женском роде стоит на основе, то в сравнительной степени оно и сохраняется на основе: </a:t>
            </a:r>
            <a:r>
              <a:rPr lang="ru-RU" sz="2800" b="1" dirty="0" err="1"/>
              <a:t>красИва</a:t>
            </a:r>
            <a:r>
              <a:rPr lang="ru-RU" sz="2800" b="1" dirty="0"/>
              <a:t> — </a:t>
            </a:r>
            <a:r>
              <a:rPr lang="ru-RU" sz="2800" b="1" dirty="0" err="1"/>
              <a:t>красИвее</a:t>
            </a:r>
            <a:r>
              <a:rPr lang="ru-RU" sz="2800" b="1" dirty="0"/>
              <a:t>, </a:t>
            </a:r>
            <a:r>
              <a:rPr lang="ru-RU" sz="2800" b="1" dirty="0" err="1"/>
              <a:t>печАльна</a:t>
            </a:r>
            <a:r>
              <a:rPr lang="ru-RU" sz="2800" b="1" dirty="0"/>
              <a:t> — </a:t>
            </a:r>
            <a:r>
              <a:rPr lang="ru-RU" sz="2800" b="1" dirty="0" err="1"/>
              <a:t>печАльнее</a:t>
            </a:r>
            <a:r>
              <a:rPr lang="ru-RU" sz="2800" b="1" dirty="0"/>
              <a:t>, </a:t>
            </a:r>
            <a:r>
              <a:rPr lang="ru-RU" sz="2800" b="1" dirty="0" err="1"/>
              <a:t>протИвна</a:t>
            </a:r>
            <a:r>
              <a:rPr lang="ru-RU" sz="2800" b="1" dirty="0"/>
              <a:t> — </a:t>
            </a:r>
            <a:r>
              <a:rPr lang="ru-RU" sz="2800" b="1" dirty="0" err="1"/>
              <a:t>протИвнее</a:t>
            </a:r>
            <a:r>
              <a:rPr lang="ru-RU" sz="2800" dirty="0"/>
              <a:t>. То же касается и формы превосходной степени.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532440" cy="4752528"/>
          </a:xfrm>
        </p:spPr>
        <p:txBody>
          <a:bodyPr/>
          <a:lstStyle/>
          <a:p>
            <a:r>
              <a:rPr lang="ru-RU" sz="3200" b="1" dirty="0" err="1"/>
              <a:t>вернА</a:t>
            </a:r>
            <a:r>
              <a:rPr lang="ru-RU" sz="3200" b="1" dirty="0"/>
              <a:t>,</a:t>
            </a:r>
            <a:r>
              <a:rPr lang="ru-RU" sz="3200" dirty="0"/>
              <a:t> краткое прил. ж. </a:t>
            </a:r>
            <a:r>
              <a:rPr lang="ru-RU" sz="3200" dirty="0" smtClean="0"/>
              <a:t>р.</a:t>
            </a:r>
          </a:p>
          <a:p>
            <a:r>
              <a:rPr lang="ru-RU" sz="3200" b="1" dirty="0" err="1" smtClean="0"/>
              <a:t>знАчимый</a:t>
            </a:r>
            <a:endParaRPr lang="ru-RU" sz="3200" b="1" dirty="0" smtClean="0"/>
          </a:p>
          <a:p>
            <a:r>
              <a:rPr lang="ru-RU" sz="3200" b="1" dirty="0" err="1" smtClean="0"/>
              <a:t>красИвее</a:t>
            </a:r>
            <a:r>
              <a:rPr lang="ru-RU" sz="3200" b="1" dirty="0"/>
              <a:t>,</a:t>
            </a:r>
            <a:r>
              <a:rPr lang="ru-RU" sz="3200" dirty="0"/>
              <a:t> прил. и нареч.</a:t>
            </a:r>
            <a:br>
              <a:rPr lang="ru-RU" sz="3200" dirty="0"/>
            </a:br>
            <a:r>
              <a:rPr lang="ru-RU" sz="3200" dirty="0"/>
              <a:t>в сравн. </a:t>
            </a:r>
            <a:r>
              <a:rPr lang="ru-RU" sz="3200" dirty="0" smtClean="0"/>
              <a:t>ст.</a:t>
            </a:r>
          </a:p>
          <a:p>
            <a:r>
              <a:rPr lang="ru-RU" sz="3200" b="1" dirty="0" err="1" smtClean="0"/>
              <a:t>красИвейший</a:t>
            </a:r>
            <a:r>
              <a:rPr lang="ru-RU" sz="3200" dirty="0"/>
              <a:t>, превосх. </a:t>
            </a:r>
            <a:r>
              <a:rPr lang="ru-RU" sz="3200" dirty="0" smtClean="0"/>
              <a:t>ст.</a:t>
            </a:r>
          </a:p>
          <a:p>
            <a:r>
              <a:rPr lang="ru-RU" sz="3200" b="1" dirty="0" err="1" smtClean="0"/>
              <a:t>кУхонный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8014345" cy="4896544"/>
          </a:xfrm>
        </p:spPr>
        <p:txBody>
          <a:bodyPr/>
          <a:lstStyle/>
          <a:p>
            <a:r>
              <a:rPr lang="ru-RU" sz="3200" b="1" dirty="0" err="1"/>
              <a:t>ловкА</a:t>
            </a:r>
            <a:r>
              <a:rPr lang="ru-RU" sz="3200" b="1" dirty="0"/>
              <a:t>,</a:t>
            </a:r>
            <a:r>
              <a:rPr lang="ru-RU" sz="3200" dirty="0"/>
              <a:t> краткое прил. ж. </a:t>
            </a:r>
            <a:r>
              <a:rPr lang="ru-RU" sz="3200" dirty="0" smtClean="0"/>
              <a:t>р.</a:t>
            </a:r>
          </a:p>
          <a:p>
            <a:r>
              <a:rPr lang="ru-RU" sz="3200" b="1" dirty="0" err="1" smtClean="0"/>
              <a:t>мозаИчный</a:t>
            </a:r>
            <a:endParaRPr lang="ru-RU" sz="3200" dirty="0" smtClean="0"/>
          </a:p>
          <a:p>
            <a:r>
              <a:rPr lang="ru-RU" sz="3200" b="1" dirty="0" err="1" smtClean="0"/>
              <a:t>оптОвый</a:t>
            </a:r>
            <a:endParaRPr lang="ru-RU" sz="3200" dirty="0" smtClean="0"/>
          </a:p>
          <a:p>
            <a:r>
              <a:rPr lang="ru-RU" sz="3200" b="1" dirty="0" err="1" smtClean="0"/>
              <a:t>прозорлИва</a:t>
            </a:r>
            <a:r>
              <a:rPr lang="ru-RU" sz="3200" dirty="0"/>
              <a:t>, краткое прил. ж. р., в одном ряду со словами: </a:t>
            </a:r>
            <a:r>
              <a:rPr lang="ru-RU" sz="3200" b="1" dirty="0" err="1" smtClean="0"/>
              <a:t>смазлИва</a:t>
            </a:r>
            <a:r>
              <a:rPr lang="ru-RU" sz="3200" b="1" dirty="0"/>
              <a:t>, </a:t>
            </a:r>
            <a:r>
              <a:rPr lang="ru-RU" sz="3200" b="1" dirty="0" err="1" smtClean="0"/>
              <a:t>суетлИва</a:t>
            </a:r>
            <a:r>
              <a:rPr lang="ru-RU" sz="3200" b="1" dirty="0"/>
              <a:t>, </a:t>
            </a:r>
            <a:r>
              <a:rPr lang="ru-RU" sz="3200" b="1" dirty="0" err="1" smtClean="0"/>
              <a:t>болтлИва</a:t>
            </a:r>
            <a:r>
              <a:rPr lang="ru-RU" sz="3200" dirty="0"/>
              <a:t>..., но: </a:t>
            </a:r>
            <a:r>
              <a:rPr lang="ru-RU" sz="3200" b="1" dirty="0" err="1" smtClean="0"/>
              <a:t>прожОрлива</a:t>
            </a:r>
            <a:r>
              <a:rPr lang="ru-RU" sz="3200" b="1" dirty="0" smtClean="0"/>
              <a:t> </a:t>
            </a:r>
          </a:p>
          <a:p>
            <a:r>
              <a:rPr lang="ru-RU" sz="3200" b="1" dirty="0" err="1" smtClean="0"/>
              <a:t>слИвовый</a:t>
            </a:r>
            <a:r>
              <a:rPr lang="ru-RU" sz="3200" dirty="0"/>
              <a:t>, образовано от: </a:t>
            </a:r>
            <a:r>
              <a:rPr lang="ru-RU" sz="3200" b="1" dirty="0" err="1" smtClean="0"/>
              <a:t>слИва</a:t>
            </a:r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/>
              <a:t>Глаголы</a:t>
            </a:r>
            <a:br>
              <a:rPr lang="ru-RU" sz="4400" b="1" dirty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968552"/>
          </a:xfrm>
        </p:spPr>
        <p:txBody>
          <a:bodyPr/>
          <a:lstStyle/>
          <a:p>
            <a:r>
              <a:rPr lang="ru-RU" sz="2400" dirty="0"/>
              <a:t>Ударение в прошедшем времени обычно падает на тот же слог, что и в инфинитиве: </a:t>
            </a:r>
            <a:r>
              <a:rPr lang="ru-RU" sz="2400" b="1" dirty="0" err="1"/>
              <a:t>сидЕть</a:t>
            </a:r>
            <a:r>
              <a:rPr lang="ru-RU" sz="2400" b="1" dirty="0"/>
              <a:t> — </a:t>
            </a:r>
            <a:r>
              <a:rPr lang="ru-RU" sz="2400" b="1" dirty="0" err="1"/>
              <a:t>сидЕла</a:t>
            </a:r>
            <a:r>
              <a:rPr lang="ru-RU" sz="2400" b="1" dirty="0"/>
              <a:t>, </a:t>
            </a:r>
            <a:r>
              <a:rPr lang="ru-RU" sz="2400" b="1" dirty="0" err="1"/>
              <a:t>стонАть</a:t>
            </a:r>
            <a:r>
              <a:rPr lang="ru-RU" sz="2400" b="1" dirty="0"/>
              <a:t> — </a:t>
            </a:r>
            <a:r>
              <a:rPr lang="ru-RU" sz="2400" b="1" dirty="0" err="1"/>
              <a:t>стонАла</a:t>
            </a:r>
            <a:r>
              <a:rPr lang="ru-RU" sz="2400" b="1" dirty="0"/>
              <a:t>, </a:t>
            </a:r>
            <a:r>
              <a:rPr lang="ru-RU" sz="2400" b="1" dirty="0" err="1"/>
              <a:t>прЯтать</a:t>
            </a:r>
            <a:r>
              <a:rPr lang="ru-RU" sz="2400" b="1" dirty="0"/>
              <a:t> — </a:t>
            </a:r>
            <a:r>
              <a:rPr lang="ru-RU" sz="2400" b="1" dirty="0" err="1"/>
              <a:t>прЯтала</a:t>
            </a:r>
            <a:r>
              <a:rPr lang="ru-RU" sz="2400" b="1" dirty="0"/>
              <a:t>, </a:t>
            </a:r>
            <a:r>
              <a:rPr lang="ru-RU" sz="2400" b="1" dirty="0" err="1"/>
              <a:t>начинАть</a:t>
            </a:r>
            <a:r>
              <a:rPr lang="ru-RU" sz="2400" b="1" dirty="0"/>
              <a:t> — </a:t>
            </a:r>
            <a:r>
              <a:rPr lang="ru-RU" sz="2400" b="1" dirty="0" err="1"/>
              <a:t>начинАла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dirty="0" smtClean="0"/>
              <a:t>Вместе </a:t>
            </a:r>
            <a:r>
              <a:rPr lang="ru-RU" sz="2400" dirty="0"/>
              <a:t>с тем группа употребительных глаголов (около 300) подчиняется другому правилу: ударение в форме женского рода переходит на окончание, а в остальных формах остаётся на основе. Это глаголы брать, быть, взять, вить, врать, гнать, дать, ждать, жить, звать, лгать, лить, пить, рвать и др. Рекомендуется говорить: </a:t>
            </a:r>
            <a:r>
              <a:rPr lang="ru-RU" sz="2400" b="1" dirty="0"/>
              <a:t>жить — жил — </a:t>
            </a:r>
            <a:r>
              <a:rPr lang="ru-RU" sz="2400" b="1" dirty="0" err="1"/>
              <a:t>жИло</a:t>
            </a:r>
            <a:r>
              <a:rPr lang="ru-RU" sz="2400" b="1" dirty="0"/>
              <a:t> — </a:t>
            </a:r>
            <a:r>
              <a:rPr lang="ru-RU" sz="2400" b="1" dirty="0" err="1"/>
              <a:t>жИли</a:t>
            </a:r>
            <a:r>
              <a:rPr lang="ru-RU" sz="2400" b="1" dirty="0"/>
              <a:t> — </a:t>
            </a:r>
            <a:r>
              <a:rPr lang="ru-RU" sz="2400" b="1" dirty="0" err="1"/>
              <a:t>жилА</a:t>
            </a:r>
            <a:r>
              <a:rPr lang="ru-RU" sz="2400" b="1" dirty="0"/>
              <a:t>; ждать — ждал — </a:t>
            </a:r>
            <a:r>
              <a:rPr lang="ru-RU" sz="2400" b="1" dirty="0" err="1"/>
              <a:t>ждАло</a:t>
            </a:r>
            <a:r>
              <a:rPr lang="ru-RU" sz="2400" b="1" dirty="0"/>
              <a:t> — </a:t>
            </a:r>
            <a:r>
              <a:rPr lang="ru-RU" sz="2400" b="1" dirty="0" err="1"/>
              <a:t>ждАли</a:t>
            </a:r>
            <a:r>
              <a:rPr lang="ru-RU" sz="2400" b="1" dirty="0"/>
              <a:t> — </a:t>
            </a:r>
            <a:r>
              <a:rPr lang="ru-RU" sz="2400" b="1" dirty="0" err="1"/>
              <a:t>ждалА</a:t>
            </a:r>
            <a:r>
              <a:rPr lang="ru-RU" sz="2400" b="1" dirty="0"/>
              <a:t>; лить — лил — </a:t>
            </a:r>
            <a:r>
              <a:rPr lang="ru-RU" sz="2400" b="1" dirty="0" err="1"/>
              <a:t>лИло</a:t>
            </a:r>
            <a:r>
              <a:rPr lang="ru-RU" sz="2400" b="1" dirty="0"/>
              <a:t> — </a:t>
            </a:r>
            <a:r>
              <a:rPr lang="ru-RU" sz="2400" b="1" dirty="0" err="1"/>
              <a:t>лИли</a:t>
            </a:r>
            <a:r>
              <a:rPr lang="ru-RU" sz="2400" b="1" dirty="0"/>
              <a:t> — </a:t>
            </a:r>
            <a:r>
              <a:rPr lang="ru-RU" sz="2400" b="1" dirty="0" err="1"/>
              <a:t>лилА</a:t>
            </a:r>
            <a:r>
              <a:rPr lang="ru-RU" sz="2400" b="1" dirty="0"/>
              <a:t>. </a:t>
            </a:r>
            <a:r>
              <a:rPr lang="ru-RU" sz="2400" dirty="0" smtClean="0"/>
              <a:t>Так же </a:t>
            </a:r>
            <a:r>
              <a:rPr lang="ru-RU" sz="2400" dirty="0"/>
              <a:t>произносятся и производные глаголы (</a:t>
            </a:r>
            <a:r>
              <a:rPr lang="ru-RU" sz="2400" b="1" dirty="0"/>
              <a:t>прожить, забрать, допить, пролить </a:t>
            </a:r>
            <a:r>
              <a:rPr lang="ru-RU" sz="2400" dirty="0"/>
              <a:t>и т. п.).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518401" cy="5184576"/>
          </a:xfrm>
        </p:spPr>
        <p:txBody>
          <a:bodyPr/>
          <a:lstStyle/>
          <a:p>
            <a:r>
              <a:rPr lang="ru-RU" sz="2400" dirty="0"/>
              <a:t>Исключение составляют слова с приставкой вы-, которая принимает ударение на себя: </a:t>
            </a:r>
            <a:r>
              <a:rPr lang="ru-RU" sz="2400" b="1" dirty="0" err="1"/>
              <a:t>вЫжить</a:t>
            </a:r>
            <a:r>
              <a:rPr lang="ru-RU" sz="2400" b="1" dirty="0"/>
              <a:t> — </a:t>
            </a:r>
            <a:r>
              <a:rPr lang="ru-RU" sz="2400" b="1" dirty="0" err="1"/>
              <a:t>вЫжила</a:t>
            </a:r>
            <a:r>
              <a:rPr lang="ru-RU" sz="2400" b="1" dirty="0"/>
              <a:t>, </a:t>
            </a:r>
            <a:r>
              <a:rPr lang="ru-RU" sz="2400" b="1" dirty="0" err="1"/>
              <a:t>вЫлить</a:t>
            </a:r>
            <a:r>
              <a:rPr lang="ru-RU" sz="2400" b="1" dirty="0"/>
              <a:t> — </a:t>
            </a:r>
            <a:r>
              <a:rPr lang="ru-RU" sz="2400" b="1" dirty="0" err="1"/>
              <a:t>вЫлила</a:t>
            </a:r>
            <a:r>
              <a:rPr lang="ru-RU" sz="2400" b="1" dirty="0"/>
              <a:t>, </a:t>
            </a:r>
            <a:r>
              <a:rPr lang="ru-RU" sz="2400" b="1" dirty="0" err="1"/>
              <a:t>вЫзвать</a:t>
            </a:r>
            <a:r>
              <a:rPr lang="ru-RU" sz="2400" b="1" dirty="0"/>
              <a:t> — </a:t>
            </a:r>
            <a:r>
              <a:rPr lang="ru-RU" sz="2400" b="1" dirty="0" err="1" smtClean="0"/>
              <a:t>вЫзвала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/>
              <a:t>глаголов </a:t>
            </a:r>
            <a:r>
              <a:rPr lang="ru-RU" sz="2400" b="1" dirty="0"/>
              <a:t>класть, красть, слать, </a:t>
            </a:r>
            <a:r>
              <a:rPr lang="ru-RU" sz="2400" dirty="0"/>
              <a:t>послать ударение в форме женского рода прошедшего времени остаётся на основе: </a:t>
            </a:r>
            <a:r>
              <a:rPr lang="ru-RU" sz="2400" b="1" dirty="0" err="1" smtClean="0"/>
              <a:t>клАла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слАла</a:t>
            </a:r>
            <a:r>
              <a:rPr lang="ru-RU" sz="2400" b="1" dirty="0"/>
              <a:t>, </a:t>
            </a:r>
            <a:r>
              <a:rPr lang="ru-RU" sz="2400" b="1" dirty="0" err="1"/>
              <a:t>послАла</a:t>
            </a:r>
            <a:r>
              <a:rPr lang="ru-RU" sz="2400" b="1" dirty="0"/>
              <a:t>, </a:t>
            </a:r>
            <a:r>
              <a:rPr lang="ru-RU" sz="2400" b="1" dirty="0" err="1"/>
              <a:t>стлАла</a:t>
            </a:r>
            <a:r>
              <a:rPr lang="ru-RU" sz="2400" b="1" dirty="0" smtClean="0"/>
              <a:t>.</a:t>
            </a:r>
          </a:p>
          <a:p>
            <a:r>
              <a:rPr lang="ru-RU" sz="2400" dirty="0"/>
              <a:t>Довольно часто в возвратных глаголах (в сравнении с невозвратными) ударение в форме прошедшего времени переходит на окончание: </a:t>
            </a:r>
            <a:r>
              <a:rPr lang="ru-RU" sz="2400" b="1" dirty="0" err="1"/>
              <a:t>начАться</a:t>
            </a:r>
            <a:r>
              <a:rPr lang="ru-RU" sz="2400" b="1" dirty="0"/>
              <a:t> — </a:t>
            </a:r>
            <a:r>
              <a:rPr lang="ru-RU" sz="2400" b="1" dirty="0" err="1"/>
              <a:t>началсЯ</a:t>
            </a:r>
            <a:r>
              <a:rPr lang="ru-RU" sz="2400" b="1" dirty="0"/>
              <a:t>, </a:t>
            </a:r>
            <a:r>
              <a:rPr lang="ru-RU" sz="2400" b="1" dirty="0" err="1"/>
              <a:t>началАсь</a:t>
            </a:r>
            <a:r>
              <a:rPr lang="ru-RU" sz="2400" b="1" dirty="0"/>
              <a:t>, </a:t>
            </a:r>
            <a:r>
              <a:rPr lang="ru-RU" sz="2400" b="1" dirty="0" err="1"/>
              <a:t>началОсь</a:t>
            </a:r>
            <a:r>
              <a:rPr lang="ru-RU" sz="2400" b="1" dirty="0"/>
              <a:t>, </a:t>
            </a:r>
            <a:r>
              <a:rPr lang="ru-RU" sz="2400" b="1" dirty="0" err="1"/>
              <a:t>началИсь</a:t>
            </a:r>
            <a:r>
              <a:rPr lang="ru-RU" sz="2400" b="1" dirty="0"/>
              <a:t>; </a:t>
            </a:r>
            <a:r>
              <a:rPr lang="ru-RU" sz="2400" b="1" dirty="0" err="1"/>
              <a:t>принЯться</a:t>
            </a:r>
            <a:r>
              <a:rPr lang="ru-RU" sz="2400" b="1" dirty="0"/>
              <a:t> — </a:t>
            </a:r>
            <a:r>
              <a:rPr lang="ru-RU" sz="2400" b="1" dirty="0" err="1"/>
              <a:t>принялсЯ</a:t>
            </a:r>
            <a:r>
              <a:rPr lang="ru-RU" sz="2400" b="1" dirty="0"/>
              <a:t>, </a:t>
            </a:r>
            <a:r>
              <a:rPr lang="ru-RU" sz="2400" b="1" dirty="0" err="1"/>
              <a:t>принялАсь</a:t>
            </a:r>
            <a:r>
              <a:rPr lang="ru-RU" sz="2400" b="1" dirty="0"/>
              <a:t>, </a:t>
            </a:r>
            <a:r>
              <a:rPr lang="ru-RU" sz="2400" b="1" dirty="0" err="1"/>
              <a:t>принялОсь</a:t>
            </a:r>
            <a:r>
              <a:rPr lang="ru-RU" sz="2400" b="1" dirty="0"/>
              <a:t>, </a:t>
            </a:r>
            <a:r>
              <a:rPr lang="ru-RU" sz="2400" b="1" dirty="0" err="1"/>
              <a:t>принялИсь</a:t>
            </a:r>
            <a:r>
              <a:rPr lang="ru-RU" sz="2400" b="1" dirty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49450"/>
            <a:ext cx="7870329" cy="3927475"/>
          </a:xfrm>
        </p:spPr>
        <p:txBody>
          <a:bodyPr/>
          <a:lstStyle/>
          <a:p>
            <a:r>
              <a:rPr lang="ru-RU" sz="3200" b="1" dirty="0"/>
              <a:t>брать — </a:t>
            </a:r>
            <a:r>
              <a:rPr lang="ru-RU" sz="3200" b="1" dirty="0" err="1" smtClean="0"/>
              <a:t>бралА</a:t>
            </a:r>
            <a:endParaRPr lang="ru-RU" sz="3200" b="1" dirty="0" smtClean="0"/>
          </a:p>
          <a:p>
            <a:r>
              <a:rPr lang="ru-RU" sz="3200" b="1" dirty="0" err="1" smtClean="0"/>
              <a:t>брАться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бралАсь</a:t>
            </a:r>
            <a:endParaRPr lang="ru-RU" sz="3200" b="1" dirty="0" smtClean="0"/>
          </a:p>
          <a:p>
            <a:r>
              <a:rPr lang="ru-RU" sz="3200" b="1" dirty="0" smtClean="0"/>
              <a:t>взять </a:t>
            </a:r>
            <a:r>
              <a:rPr lang="ru-RU" sz="3200" b="1" dirty="0"/>
              <a:t>— </a:t>
            </a:r>
            <a:r>
              <a:rPr lang="ru-RU" sz="3200" b="1" dirty="0" err="1" smtClean="0"/>
              <a:t>взялА</a:t>
            </a:r>
            <a:endParaRPr lang="ru-RU" sz="3200" b="1" dirty="0" smtClean="0"/>
          </a:p>
          <a:p>
            <a:r>
              <a:rPr lang="ru-RU" sz="3200" b="1" dirty="0" err="1" smtClean="0"/>
              <a:t>взЯться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взялАсь</a:t>
            </a:r>
            <a:endParaRPr lang="ru-RU" sz="3200" b="1" dirty="0" smtClean="0"/>
          </a:p>
          <a:p>
            <a:r>
              <a:rPr lang="ru-RU" sz="3200" b="1" dirty="0" err="1" smtClean="0"/>
              <a:t>включИть</a:t>
            </a:r>
            <a:r>
              <a:rPr lang="ru-RU" sz="3200" b="1" dirty="0" smtClean="0"/>
              <a:t> – </a:t>
            </a:r>
            <a:r>
              <a:rPr lang="ru-RU" sz="3200" b="1" dirty="0" err="1" smtClean="0"/>
              <a:t>включИт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включАт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6669360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Важной стороной орфоэпии является </a:t>
            </a:r>
            <a:r>
              <a:rPr lang="ru-RU" sz="2800" b="1" dirty="0"/>
              <a:t>ударение, то есть звуковое выделение одного из слогов слова.</a:t>
            </a:r>
            <a:r>
              <a:rPr lang="ru-RU" sz="2800" dirty="0"/>
              <a:t> </a:t>
            </a:r>
            <a:endParaRPr lang="ru-RU" sz="2800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2600" dirty="0"/>
              <a:t>Отличительные </a:t>
            </a:r>
            <a:r>
              <a:rPr lang="ru-RU" sz="2600" b="1" dirty="0"/>
              <a:t>особенности русского ударения — его </a:t>
            </a:r>
            <a:r>
              <a:rPr lang="ru-RU" sz="2600" b="1" dirty="0" err="1"/>
              <a:t>разноместность</a:t>
            </a:r>
            <a:r>
              <a:rPr lang="ru-RU" sz="2600" b="1" dirty="0"/>
              <a:t> и подвижность.</a:t>
            </a:r>
            <a:r>
              <a:rPr lang="ru-RU" sz="2600" dirty="0"/>
              <a:t> </a:t>
            </a:r>
            <a:endParaRPr lang="ru-RU" sz="2600" dirty="0" smtClean="0"/>
          </a:p>
          <a:p>
            <a:r>
              <a:rPr lang="ru-RU" sz="2600" b="1" dirty="0" err="1" smtClean="0"/>
              <a:t>Разноместность</a:t>
            </a:r>
            <a:r>
              <a:rPr lang="ru-RU" sz="2600" dirty="0" smtClean="0"/>
              <a:t> </a:t>
            </a:r>
            <a:r>
              <a:rPr lang="ru-RU" sz="2600" dirty="0"/>
              <a:t>заключается в том, что ударение в русском языке может быть на любом слоге слова (</a:t>
            </a:r>
            <a:r>
              <a:rPr lang="ru-RU" sz="2600" b="1" dirty="0"/>
              <a:t>книга, подпись</a:t>
            </a:r>
            <a:r>
              <a:rPr lang="ru-RU" sz="2600" dirty="0"/>
              <a:t> — на первом слоге; </a:t>
            </a:r>
            <a:r>
              <a:rPr lang="ru-RU" sz="2600" b="1" dirty="0"/>
              <a:t>фонарь, подполье </a:t>
            </a:r>
            <a:r>
              <a:rPr lang="ru-RU" sz="2600" dirty="0"/>
              <a:t>— на втором; </a:t>
            </a:r>
            <a:r>
              <a:rPr lang="ru-RU" sz="2600" b="1" dirty="0"/>
              <a:t>ураган, орфоэпия </a:t>
            </a:r>
            <a:r>
              <a:rPr lang="ru-RU" sz="2600" dirty="0"/>
              <a:t>— на третьем и т. д.). В одних словах ударение фиксировано на определённом слоге и не передвигается при образовании грамматических форм, в других — меняет своё место (сравните: </a:t>
            </a:r>
            <a:r>
              <a:rPr lang="ru-RU" sz="2600" b="1" dirty="0" err="1"/>
              <a:t>тОнна</a:t>
            </a:r>
            <a:r>
              <a:rPr lang="ru-RU" sz="2600" b="1" dirty="0"/>
              <a:t> — </a:t>
            </a:r>
            <a:r>
              <a:rPr lang="ru-RU" sz="2600" b="1" dirty="0" err="1"/>
              <a:t>тОнны</a:t>
            </a:r>
            <a:r>
              <a:rPr lang="ru-RU" sz="2600" b="1" dirty="0"/>
              <a:t> и </a:t>
            </a:r>
            <a:r>
              <a:rPr lang="ru-RU" sz="2600" b="1" dirty="0" err="1"/>
              <a:t>стенА</a:t>
            </a:r>
            <a:r>
              <a:rPr lang="ru-RU" sz="2600" b="1" dirty="0"/>
              <a:t> — </a:t>
            </a:r>
            <a:r>
              <a:rPr lang="ru-RU" sz="2600" b="1" dirty="0" err="1"/>
              <a:t>стЕну</a:t>
            </a:r>
            <a:r>
              <a:rPr lang="ru-RU" sz="2600" b="1" dirty="0"/>
              <a:t> — </a:t>
            </a:r>
            <a:r>
              <a:rPr lang="ru-RU" sz="2600" b="1" dirty="0" err="1"/>
              <a:t>стЕнам</a:t>
            </a:r>
            <a:r>
              <a:rPr lang="ru-RU" sz="2600" b="1" dirty="0"/>
              <a:t> </a:t>
            </a:r>
            <a:r>
              <a:rPr lang="ru-RU" sz="2600" b="1" dirty="0" err="1"/>
              <a:t>и</a:t>
            </a:r>
            <a:r>
              <a:rPr lang="ru-RU" sz="2600" b="1" dirty="0"/>
              <a:t> </a:t>
            </a:r>
            <a:r>
              <a:rPr lang="ru-RU" sz="2600" b="1" dirty="0" err="1"/>
              <a:t>стенАм</a:t>
            </a:r>
            <a:r>
              <a:rPr lang="ru-RU" sz="2600" dirty="0" smtClean="0"/>
              <a:t>).</a:t>
            </a:r>
            <a:r>
              <a:rPr lang="ru-RU" sz="2600" dirty="0"/>
              <a:t> Последний пример демонстрирует </a:t>
            </a:r>
            <a:r>
              <a:rPr lang="ru-RU" sz="2600" b="1" dirty="0"/>
              <a:t>подвижность</a:t>
            </a:r>
            <a:r>
              <a:rPr lang="ru-RU" sz="2600" dirty="0"/>
              <a:t> русского ударения.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49450"/>
            <a:ext cx="8230369" cy="3927475"/>
          </a:xfrm>
        </p:spPr>
        <p:txBody>
          <a:bodyPr/>
          <a:lstStyle/>
          <a:p>
            <a:r>
              <a:rPr lang="ru-RU" sz="3200" b="1" dirty="0" err="1" smtClean="0"/>
              <a:t>влИться</a:t>
            </a:r>
            <a:r>
              <a:rPr lang="ru-RU" sz="3200" b="1" dirty="0" smtClean="0"/>
              <a:t> — </a:t>
            </a:r>
            <a:r>
              <a:rPr lang="ru-RU" sz="3200" b="1" dirty="0" err="1" smtClean="0"/>
              <a:t>влилАсь</a:t>
            </a:r>
            <a:r>
              <a:rPr lang="ru-RU" sz="3200" b="1" dirty="0" smtClean="0"/>
              <a:t> </a:t>
            </a:r>
          </a:p>
          <a:p>
            <a:r>
              <a:rPr lang="ru-RU" sz="3200" b="1" dirty="0" err="1" smtClean="0"/>
              <a:t>ворвАться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ворвалАсь</a:t>
            </a:r>
            <a:endParaRPr lang="ru-RU" sz="3200" b="1" dirty="0" smtClean="0"/>
          </a:p>
          <a:p>
            <a:r>
              <a:rPr lang="ru-RU" sz="3200" b="1" dirty="0" err="1" smtClean="0"/>
              <a:t>воспринЯть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воспринялА</a:t>
            </a:r>
            <a:endParaRPr lang="ru-RU" sz="3200" b="1" dirty="0" smtClean="0"/>
          </a:p>
          <a:p>
            <a:r>
              <a:rPr lang="ru-RU" sz="3200" b="1" dirty="0" err="1" smtClean="0"/>
              <a:t>воссоздАть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воссоздалА</a:t>
            </a:r>
            <a:endParaRPr lang="ru-RU" sz="3200" b="1" dirty="0" smtClean="0"/>
          </a:p>
          <a:p>
            <a:r>
              <a:rPr lang="ru-RU" sz="3200" b="1" dirty="0" err="1" smtClean="0"/>
              <a:t>вручИть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вручИт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гнать — </a:t>
            </a:r>
            <a:r>
              <a:rPr lang="ru-RU" sz="3200" b="1" dirty="0" err="1" smtClean="0"/>
              <a:t>гналА</a:t>
            </a:r>
            <a:endParaRPr lang="ru-RU" sz="3200" b="1" dirty="0" smtClean="0"/>
          </a:p>
          <a:p>
            <a:r>
              <a:rPr lang="ru-RU" sz="3200" b="1" dirty="0" err="1"/>
              <a:t>гнАться</a:t>
            </a:r>
            <a:r>
              <a:rPr lang="ru-RU" sz="3200" b="1" dirty="0"/>
              <a:t> — </a:t>
            </a:r>
            <a:r>
              <a:rPr lang="ru-RU" sz="3200" b="1" dirty="0" err="1" smtClean="0"/>
              <a:t>гналАсь</a:t>
            </a:r>
            <a:endParaRPr lang="ru-RU" sz="3200" b="1" dirty="0" smtClean="0"/>
          </a:p>
          <a:p>
            <a:r>
              <a:rPr lang="ru-RU" sz="3200" b="1" dirty="0" err="1" smtClean="0"/>
              <a:t>добрАть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добралА</a:t>
            </a:r>
            <a:endParaRPr lang="ru-RU" sz="3200" b="1" dirty="0" smtClean="0"/>
          </a:p>
          <a:p>
            <a:r>
              <a:rPr lang="ru-RU" sz="3200" b="1" dirty="0" err="1" smtClean="0"/>
              <a:t>добрАться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добралАсь</a:t>
            </a:r>
            <a:endParaRPr lang="ru-RU" sz="3200" b="1" dirty="0" smtClean="0"/>
          </a:p>
          <a:p>
            <a:r>
              <a:rPr lang="ru-RU" sz="3200" b="1" dirty="0" err="1" smtClean="0"/>
              <a:t>дождАться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дождалАсь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дозвонИться</a:t>
            </a:r>
            <a:r>
              <a:rPr lang="ru-RU" sz="3200" b="1" dirty="0"/>
              <a:t> — </a:t>
            </a:r>
            <a:r>
              <a:rPr lang="ru-RU" sz="3200" b="1" dirty="0" err="1"/>
              <a:t>дозвонИтся</a:t>
            </a:r>
            <a:r>
              <a:rPr lang="ru-RU" sz="3200" b="1" dirty="0"/>
              <a:t>, </a:t>
            </a:r>
            <a:r>
              <a:rPr lang="ru-RU" sz="3200" b="1" dirty="0" err="1" smtClean="0"/>
              <a:t>дозвонЯтся</a:t>
            </a:r>
            <a:endParaRPr lang="ru-RU" sz="3200" b="1" dirty="0" smtClean="0"/>
          </a:p>
          <a:p>
            <a:r>
              <a:rPr lang="ru-RU" sz="3200" b="1" dirty="0" smtClean="0"/>
              <a:t>ждать </a:t>
            </a:r>
            <a:r>
              <a:rPr lang="ru-RU" sz="3200" b="1" dirty="0"/>
              <a:t>— </a:t>
            </a:r>
            <a:r>
              <a:rPr lang="ru-RU" sz="3200" b="1" dirty="0" err="1" smtClean="0"/>
              <a:t>ждалА</a:t>
            </a:r>
            <a:endParaRPr lang="ru-RU" sz="3200" b="1" dirty="0" smtClean="0"/>
          </a:p>
          <a:p>
            <a:r>
              <a:rPr lang="ru-RU" sz="3200" b="1" dirty="0" err="1" smtClean="0"/>
              <a:t>жИться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жилОсь</a:t>
            </a:r>
            <a:endParaRPr lang="ru-RU" sz="3200" b="1" dirty="0" smtClean="0"/>
          </a:p>
          <a:p>
            <a:r>
              <a:rPr lang="ru-RU" sz="3200" b="1" dirty="0" err="1" smtClean="0"/>
              <a:t>закУпорить</a:t>
            </a:r>
            <a:endParaRPr lang="ru-RU" sz="3200" b="1" dirty="0" smtClean="0"/>
          </a:p>
          <a:p>
            <a:r>
              <a:rPr lang="ru-RU" sz="3200" b="1" dirty="0" err="1" smtClean="0"/>
              <a:t>занЯть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зАнял</a:t>
            </a:r>
            <a:r>
              <a:rPr lang="ru-RU" sz="3200" b="1" dirty="0"/>
              <a:t>, </a:t>
            </a:r>
            <a:r>
              <a:rPr lang="ru-RU" sz="3200" b="1" dirty="0" err="1"/>
              <a:t>занялА</a:t>
            </a:r>
            <a:r>
              <a:rPr lang="ru-RU" sz="3200" b="1" dirty="0"/>
              <a:t>, </a:t>
            </a:r>
            <a:r>
              <a:rPr lang="ru-RU" sz="3200" b="1" dirty="0" err="1"/>
              <a:t>зАняли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заперЕть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заперлА</a:t>
            </a:r>
            <a:endParaRPr lang="ru-RU" sz="3200" b="1" dirty="0" smtClean="0"/>
          </a:p>
          <a:p>
            <a:r>
              <a:rPr lang="ru-RU" sz="3200" b="1" dirty="0" err="1" smtClean="0"/>
              <a:t>заперЕться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заперлАсь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(на ключ, на замок и т. п</a:t>
            </a:r>
            <a:r>
              <a:rPr lang="ru-RU" sz="3200" b="1" dirty="0" smtClean="0"/>
              <a:t>.)</a:t>
            </a:r>
          </a:p>
          <a:p>
            <a:r>
              <a:rPr lang="ru-RU" sz="3200" b="1" dirty="0" smtClean="0"/>
              <a:t>звать </a:t>
            </a:r>
            <a:r>
              <a:rPr lang="ru-RU" sz="3200" b="1" dirty="0"/>
              <a:t>— </a:t>
            </a:r>
            <a:r>
              <a:rPr lang="ru-RU" sz="3200" b="1" dirty="0" err="1" smtClean="0"/>
              <a:t>звалА</a:t>
            </a:r>
            <a:endParaRPr lang="ru-RU" sz="3200" b="1" dirty="0" smtClean="0"/>
          </a:p>
          <a:p>
            <a:r>
              <a:rPr lang="ru-RU" sz="3200" b="1" dirty="0" err="1" smtClean="0"/>
              <a:t>звонИть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звонИшь</a:t>
            </a:r>
            <a:r>
              <a:rPr lang="ru-RU" sz="3200" b="1" dirty="0"/>
              <a:t>, </a:t>
            </a:r>
            <a:r>
              <a:rPr lang="ru-RU" sz="3200" b="1" dirty="0" err="1"/>
              <a:t>звонИт</a:t>
            </a:r>
            <a:r>
              <a:rPr lang="ru-RU" sz="3200" b="1" dirty="0"/>
              <a:t>, </a:t>
            </a:r>
            <a:r>
              <a:rPr lang="ru-RU" sz="3200" b="1" dirty="0" err="1"/>
              <a:t>звонИм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клАсть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клАла</a:t>
            </a:r>
            <a:endParaRPr lang="ru-RU" sz="3200" b="1" dirty="0" smtClean="0"/>
          </a:p>
          <a:p>
            <a:r>
              <a:rPr lang="ru-RU" sz="3200" b="1" dirty="0" smtClean="0"/>
              <a:t>лгать </a:t>
            </a:r>
            <a:r>
              <a:rPr lang="ru-RU" sz="3200" b="1" dirty="0"/>
              <a:t>— </a:t>
            </a:r>
            <a:r>
              <a:rPr lang="ru-RU" sz="3200" b="1" dirty="0" err="1" smtClean="0"/>
              <a:t>лгалА</a:t>
            </a:r>
            <a:endParaRPr lang="ru-RU" sz="3200" b="1" dirty="0" smtClean="0"/>
          </a:p>
          <a:p>
            <a:r>
              <a:rPr lang="ru-RU" sz="3200" b="1" dirty="0" smtClean="0"/>
              <a:t>лить </a:t>
            </a:r>
            <a:r>
              <a:rPr lang="ru-RU" sz="3200" b="1" dirty="0"/>
              <a:t>— </a:t>
            </a:r>
            <a:r>
              <a:rPr lang="ru-RU" sz="3200" b="1" dirty="0" err="1" smtClean="0"/>
              <a:t>лилА</a:t>
            </a:r>
            <a:endParaRPr lang="ru-RU" sz="3200" b="1" dirty="0" smtClean="0"/>
          </a:p>
          <a:p>
            <a:r>
              <a:rPr lang="ru-RU" sz="3200" b="1" dirty="0" err="1" smtClean="0"/>
              <a:t>лИться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лилАсь</a:t>
            </a:r>
            <a:endParaRPr lang="ru-RU" sz="3200" b="1" dirty="0" smtClean="0"/>
          </a:p>
          <a:p>
            <a:r>
              <a:rPr lang="ru-RU" sz="3200" b="1" dirty="0" err="1" smtClean="0"/>
              <a:t>наврАть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навралА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наделИть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наделИт</a:t>
            </a:r>
            <a:endParaRPr lang="ru-RU" sz="3200" b="1" dirty="0" smtClean="0"/>
          </a:p>
          <a:p>
            <a:r>
              <a:rPr lang="ru-RU" sz="3200" b="1" dirty="0" err="1" smtClean="0"/>
              <a:t>надорвАться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надорвалАсь</a:t>
            </a:r>
            <a:endParaRPr lang="ru-RU" sz="3200" b="1" dirty="0" smtClean="0"/>
          </a:p>
          <a:p>
            <a:r>
              <a:rPr lang="ru-RU" sz="3200" b="1" dirty="0" err="1" smtClean="0"/>
              <a:t>назвАться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назвалАсь</a:t>
            </a:r>
            <a:endParaRPr lang="ru-RU" sz="3200" b="1" dirty="0" smtClean="0"/>
          </a:p>
          <a:p>
            <a:r>
              <a:rPr lang="ru-RU" sz="3200" b="1" dirty="0" err="1" smtClean="0"/>
              <a:t>накренИться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накренИтся</a:t>
            </a:r>
            <a:endParaRPr lang="ru-RU" sz="3200" b="1" dirty="0" smtClean="0"/>
          </a:p>
          <a:p>
            <a:r>
              <a:rPr lang="ru-RU" sz="3200" b="1" dirty="0" err="1" smtClean="0"/>
              <a:t>налИть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налилА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нарвАть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нарвалА</a:t>
            </a:r>
            <a:endParaRPr lang="ru-RU" sz="3200" b="1" dirty="0" smtClean="0"/>
          </a:p>
          <a:p>
            <a:r>
              <a:rPr lang="ru-RU" sz="3200" b="1" dirty="0" err="1" smtClean="0"/>
              <a:t>начАть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нАчал</a:t>
            </a:r>
            <a:r>
              <a:rPr lang="ru-RU" sz="3200" b="1" dirty="0"/>
              <a:t>, </a:t>
            </a:r>
            <a:r>
              <a:rPr lang="ru-RU" sz="3200" b="1" dirty="0" err="1"/>
              <a:t>началА</a:t>
            </a:r>
            <a:r>
              <a:rPr lang="ru-RU" sz="3200" b="1" dirty="0"/>
              <a:t>, </a:t>
            </a:r>
            <a:r>
              <a:rPr lang="ru-RU" sz="3200" b="1" dirty="0" err="1" smtClean="0"/>
              <a:t>нАчали</a:t>
            </a:r>
            <a:endParaRPr lang="ru-RU" sz="3200" b="1" dirty="0" smtClean="0"/>
          </a:p>
          <a:p>
            <a:r>
              <a:rPr lang="ru-RU" sz="3200" b="1" dirty="0" err="1" smtClean="0"/>
              <a:t>обзвонИть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обзвонИт</a:t>
            </a:r>
            <a:endParaRPr lang="ru-RU" sz="3200" b="1" dirty="0" smtClean="0"/>
          </a:p>
          <a:p>
            <a:r>
              <a:rPr lang="ru-RU" sz="3200" b="1" dirty="0" err="1" smtClean="0"/>
              <a:t>облегчИть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облегчИт</a:t>
            </a:r>
            <a:endParaRPr lang="ru-RU" sz="3200" b="1" dirty="0" smtClean="0"/>
          </a:p>
          <a:p>
            <a:r>
              <a:rPr lang="ru-RU" sz="3200" b="1" dirty="0" err="1" smtClean="0"/>
              <a:t>облИться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облилАсь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49450"/>
            <a:ext cx="7798321" cy="4071838"/>
          </a:xfrm>
        </p:spPr>
        <p:txBody>
          <a:bodyPr/>
          <a:lstStyle/>
          <a:p>
            <a:r>
              <a:rPr lang="ru-RU" sz="3200" b="1" dirty="0" err="1"/>
              <a:t>обнЯться</a:t>
            </a:r>
            <a:r>
              <a:rPr lang="ru-RU" sz="3200" b="1" dirty="0"/>
              <a:t> — </a:t>
            </a:r>
            <a:r>
              <a:rPr lang="ru-RU" sz="3200" b="1" dirty="0" err="1" smtClean="0"/>
              <a:t>обнялАсь</a:t>
            </a:r>
            <a:endParaRPr lang="ru-RU" sz="3200" b="1" dirty="0" smtClean="0"/>
          </a:p>
          <a:p>
            <a:r>
              <a:rPr lang="ru-RU" sz="3200" b="1" dirty="0" err="1" smtClean="0"/>
              <a:t>обогнАть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обогналА</a:t>
            </a:r>
            <a:endParaRPr lang="ru-RU" sz="3200" b="1" dirty="0" smtClean="0"/>
          </a:p>
          <a:p>
            <a:r>
              <a:rPr lang="ru-RU" sz="3200" b="1" dirty="0" err="1" smtClean="0"/>
              <a:t>ободрАть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ободралА</a:t>
            </a:r>
            <a:endParaRPr lang="ru-RU" sz="3200" b="1" dirty="0" smtClean="0"/>
          </a:p>
          <a:p>
            <a:r>
              <a:rPr lang="ru-RU" sz="3200" b="1" dirty="0" err="1" smtClean="0"/>
              <a:t>ободрИть</a:t>
            </a:r>
            <a:endParaRPr lang="ru-RU" sz="3200" b="1" dirty="0" smtClean="0"/>
          </a:p>
          <a:p>
            <a:r>
              <a:rPr lang="ru-RU" sz="3200" b="1" dirty="0" err="1" smtClean="0"/>
              <a:t>ободрИться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ободрИшься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/>
              <a:t>обострИть</a:t>
            </a:r>
            <a:endParaRPr lang="ru-RU" sz="3200" b="1" dirty="0" smtClean="0"/>
          </a:p>
          <a:p>
            <a:r>
              <a:rPr lang="ru-RU" sz="3200" b="1" dirty="0" err="1" smtClean="0"/>
              <a:t>одолжИть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одолжИт</a:t>
            </a:r>
            <a:endParaRPr lang="ru-RU" sz="3200" b="1" dirty="0" smtClean="0"/>
          </a:p>
          <a:p>
            <a:r>
              <a:rPr lang="ru-RU" sz="3200" b="1" dirty="0" err="1" smtClean="0"/>
              <a:t>озлОбить</a:t>
            </a:r>
            <a:endParaRPr lang="ru-RU" sz="3200" b="1" dirty="0" smtClean="0"/>
          </a:p>
          <a:p>
            <a:r>
              <a:rPr lang="ru-RU" sz="3200" b="1" dirty="0" err="1" smtClean="0"/>
              <a:t>оклЕить</a:t>
            </a:r>
            <a:endParaRPr lang="ru-RU" sz="3200" b="1" dirty="0" smtClean="0"/>
          </a:p>
          <a:p>
            <a:r>
              <a:rPr lang="ru-RU" sz="3200" b="1" dirty="0" err="1" smtClean="0"/>
              <a:t>окружИть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окружИт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опломбировАть</a:t>
            </a:r>
            <a:r>
              <a:rPr lang="ru-RU" sz="3200" b="1" dirty="0"/>
              <a:t>, в одном</a:t>
            </a:r>
            <a:br>
              <a:rPr lang="ru-RU" sz="3200" b="1" dirty="0"/>
            </a:br>
            <a:r>
              <a:rPr lang="ru-RU" sz="3200" b="1" dirty="0"/>
              <a:t>ряду со словами:</a:t>
            </a:r>
            <a:br>
              <a:rPr lang="ru-RU" sz="3200" b="1" dirty="0"/>
            </a:br>
            <a:r>
              <a:rPr lang="ru-RU" sz="3200" b="1" dirty="0" err="1"/>
              <a:t>формировÀть</a:t>
            </a:r>
            <a:r>
              <a:rPr lang="ru-RU" sz="3200" b="1" dirty="0"/>
              <a:t>, </a:t>
            </a:r>
            <a:r>
              <a:rPr lang="ru-RU" sz="3200" b="1" dirty="0" err="1"/>
              <a:t>нормировÀть</a:t>
            </a:r>
            <a:r>
              <a:rPr lang="ru-RU" sz="3200" b="1" dirty="0"/>
              <a:t>, </a:t>
            </a:r>
            <a:r>
              <a:rPr lang="ru-RU" sz="3200" b="1" dirty="0" err="1" smtClean="0"/>
              <a:t>сортировÀть</a:t>
            </a:r>
            <a:r>
              <a:rPr lang="ru-RU" sz="3200" b="1" dirty="0" smtClean="0"/>
              <a:t>…</a:t>
            </a:r>
          </a:p>
          <a:p>
            <a:r>
              <a:rPr lang="ru-RU" sz="3200" b="1" dirty="0" err="1" smtClean="0"/>
              <a:t>освЕдомиться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освЕдомишься</a:t>
            </a:r>
            <a:endParaRPr lang="ru-RU" sz="3200" b="1" dirty="0" smtClean="0"/>
          </a:p>
          <a:p>
            <a:r>
              <a:rPr lang="ru-RU" sz="3200" b="1" dirty="0" err="1" smtClean="0"/>
              <a:t>отбЫть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отбылА</a:t>
            </a:r>
            <a:endParaRPr lang="ru-RU" sz="3200" b="1" dirty="0" smtClean="0"/>
          </a:p>
          <a:p>
            <a:r>
              <a:rPr lang="ru-RU" sz="3200" b="1" dirty="0" err="1" smtClean="0"/>
              <a:t>отдАть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отдалА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295525"/>
            <a:ext cx="8001967" cy="1470025"/>
          </a:xfrm>
        </p:spPr>
        <p:txBody>
          <a:bodyPr/>
          <a:lstStyle/>
          <a:p>
            <a:r>
              <a:rPr lang="ru-RU" sz="4400" b="1" dirty="0"/>
              <a:t>Имена существительные</a:t>
            </a:r>
            <a:br>
              <a:rPr lang="ru-RU" sz="4400" b="1" dirty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откУпорить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откУпорил</a:t>
            </a:r>
            <a:endParaRPr lang="ru-RU" sz="3200" b="1" dirty="0" smtClean="0"/>
          </a:p>
          <a:p>
            <a:r>
              <a:rPr lang="ru-RU" sz="3200" b="1" dirty="0" err="1" smtClean="0"/>
              <a:t>отозвАть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отозвалА</a:t>
            </a:r>
            <a:endParaRPr lang="ru-RU" sz="3200" b="1" dirty="0" smtClean="0"/>
          </a:p>
          <a:p>
            <a:r>
              <a:rPr lang="ru-RU" sz="3200" b="1" dirty="0" err="1" smtClean="0"/>
              <a:t>отозвАться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отозвалАсь</a:t>
            </a:r>
            <a:endParaRPr lang="ru-RU" sz="3200" b="1" dirty="0" smtClean="0"/>
          </a:p>
          <a:p>
            <a:r>
              <a:rPr lang="ru-RU" sz="3200" b="1" dirty="0" err="1" smtClean="0"/>
              <a:t>перелИть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перелилА</a:t>
            </a:r>
            <a:endParaRPr lang="ru-RU" sz="3200" b="1" dirty="0" smtClean="0"/>
          </a:p>
          <a:p>
            <a:r>
              <a:rPr lang="ru-RU" sz="3200" b="1" dirty="0" err="1" smtClean="0"/>
              <a:t>плодоносИть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повторИть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повторИт</a:t>
            </a:r>
            <a:endParaRPr lang="ru-RU" sz="3200" b="1" dirty="0" smtClean="0"/>
          </a:p>
          <a:p>
            <a:r>
              <a:rPr lang="ru-RU" sz="3200" b="1" dirty="0" err="1" smtClean="0"/>
              <a:t>позвАть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позвалА</a:t>
            </a:r>
            <a:endParaRPr lang="ru-RU" sz="3200" b="1" dirty="0" smtClean="0"/>
          </a:p>
          <a:p>
            <a:r>
              <a:rPr lang="ru-RU" sz="3200" b="1" dirty="0" err="1" smtClean="0"/>
              <a:t>позвонИть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позвонИшь</a:t>
            </a:r>
            <a:r>
              <a:rPr lang="ru-RU" sz="3200" b="1" dirty="0"/>
              <a:t> — </a:t>
            </a:r>
            <a:r>
              <a:rPr lang="ru-RU" sz="3200" b="1" dirty="0" err="1" smtClean="0"/>
              <a:t>позвонИт</a:t>
            </a:r>
            <a:endParaRPr lang="ru-RU" sz="3200" b="1" dirty="0" smtClean="0"/>
          </a:p>
          <a:p>
            <a:r>
              <a:rPr lang="ru-RU" sz="3200" b="1" dirty="0" err="1" smtClean="0"/>
              <a:t>полИть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полилА</a:t>
            </a:r>
            <a:endParaRPr lang="ru-RU" sz="3200" b="1" dirty="0" smtClean="0"/>
          </a:p>
          <a:p>
            <a:r>
              <a:rPr lang="ru-RU" sz="3200" b="1" dirty="0" err="1" smtClean="0"/>
              <a:t>положИть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положИл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49450"/>
            <a:ext cx="7942337" cy="3927475"/>
          </a:xfrm>
        </p:spPr>
        <p:txBody>
          <a:bodyPr/>
          <a:lstStyle/>
          <a:p>
            <a:r>
              <a:rPr lang="ru-RU" sz="3200" b="1" dirty="0" err="1"/>
              <a:t>понЯть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понялА</a:t>
            </a:r>
            <a:endParaRPr lang="ru-RU" sz="3200" b="1" dirty="0" smtClean="0"/>
          </a:p>
          <a:p>
            <a:r>
              <a:rPr lang="ru-RU" sz="3200" b="1" dirty="0" err="1" smtClean="0"/>
              <a:t>послАть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послАла</a:t>
            </a:r>
            <a:endParaRPr lang="ru-RU" sz="3200" b="1" dirty="0" smtClean="0"/>
          </a:p>
          <a:p>
            <a:r>
              <a:rPr lang="ru-RU" sz="3200" b="1" dirty="0" err="1" smtClean="0"/>
              <a:t>прибЫть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прИбыл</a:t>
            </a:r>
            <a:r>
              <a:rPr lang="ru-RU" sz="3200" b="1" dirty="0"/>
              <a:t> — </a:t>
            </a:r>
            <a:r>
              <a:rPr lang="ru-RU" sz="3200" b="1" dirty="0" err="1"/>
              <a:t>прибылА</a:t>
            </a:r>
            <a:r>
              <a:rPr lang="ru-RU" sz="3200" b="1" dirty="0"/>
              <a:t> — </a:t>
            </a:r>
            <a:r>
              <a:rPr lang="ru-RU" sz="3200" b="1" dirty="0" err="1" smtClean="0"/>
              <a:t>прИбыло</a:t>
            </a:r>
            <a:endParaRPr lang="ru-RU" sz="3200" b="1" dirty="0" smtClean="0"/>
          </a:p>
          <a:p>
            <a:r>
              <a:rPr lang="ru-RU" sz="3200" b="1" dirty="0" err="1" smtClean="0"/>
              <a:t>принЯть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прИнял</a:t>
            </a:r>
            <a:r>
              <a:rPr lang="ru-RU" sz="3200" b="1" dirty="0"/>
              <a:t> — </a:t>
            </a:r>
            <a:r>
              <a:rPr lang="ru-RU" sz="3200" b="1" dirty="0" err="1"/>
              <a:t>прИняли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/>
              <a:t>рвать — </a:t>
            </a:r>
            <a:r>
              <a:rPr lang="ru-RU" sz="3200" b="1" dirty="0" err="1" smtClean="0"/>
              <a:t>рвалА</a:t>
            </a:r>
            <a:endParaRPr lang="ru-RU" sz="3200" b="1" dirty="0" smtClean="0"/>
          </a:p>
          <a:p>
            <a:r>
              <a:rPr lang="ru-RU" sz="3200" b="1" dirty="0" err="1" smtClean="0"/>
              <a:t>сверлИть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сверлИшь</a:t>
            </a:r>
            <a:endParaRPr lang="ru-RU" sz="3200" b="1" dirty="0" smtClean="0"/>
          </a:p>
          <a:p>
            <a:r>
              <a:rPr lang="ru-RU" sz="3200" b="1" dirty="0" err="1" smtClean="0"/>
              <a:t>сверлИт</a:t>
            </a:r>
            <a:endParaRPr lang="ru-RU" sz="3200" b="1" dirty="0" smtClean="0"/>
          </a:p>
          <a:p>
            <a:r>
              <a:rPr lang="ru-RU" sz="3200" b="1" dirty="0" smtClean="0"/>
              <a:t>снять </a:t>
            </a:r>
            <a:r>
              <a:rPr lang="ru-RU" sz="3200" b="1" dirty="0"/>
              <a:t>— </a:t>
            </a:r>
            <a:r>
              <a:rPr lang="ru-RU" sz="3200" b="1" dirty="0" err="1" smtClean="0"/>
              <a:t>снялА</a:t>
            </a:r>
            <a:endParaRPr lang="ru-RU" sz="3200" b="1" dirty="0" smtClean="0"/>
          </a:p>
          <a:p>
            <a:r>
              <a:rPr lang="ru-RU" sz="3200" b="1" dirty="0" err="1" smtClean="0"/>
              <a:t>создАть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создалА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err="1" smtClean="0"/>
              <a:t>сорвАть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сорвалА</a:t>
            </a:r>
            <a:r>
              <a:rPr lang="ru-RU" sz="3200" b="1" dirty="0"/>
              <a:t> </a:t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/>
              <a:t>убрАть</a:t>
            </a:r>
            <a:r>
              <a:rPr lang="ru-RU" sz="3200" b="1" dirty="0"/>
              <a:t> — </a:t>
            </a:r>
            <a:r>
              <a:rPr lang="ru-RU" sz="3200" b="1" dirty="0" err="1" smtClean="0"/>
              <a:t>убралА</a:t>
            </a:r>
            <a:endParaRPr lang="ru-RU" sz="3200" b="1" dirty="0" smtClean="0"/>
          </a:p>
          <a:p>
            <a:r>
              <a:rPr lang="ru-RU" sz="3200" b="1" dirty="0" err="1" smtClean="0"/>
              <a:t>углубИть</a:t>
            </a:r>
            <a:endParaRPr lang="ru-RU" sz="3200" b="1" dirty="0" smtClean="0"/>
          </a:p>
          <a:p>
            <a:r>
              <a:rPr lang="ru-RU" sz="3200" b="1" dirty="0" err="1" smtClean="0"/>
              <a:t>укрепИть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укрепИт</a:t>
            </a:r>
            <a:endParaRPr lang="ru-RU" sz="3200" b="1" dirty="0" smtClean="0"/>
          </a:p>
          <a:p>
            <a:r>
              <a:rPr lang="ru-RU" sz="3200" b="1" dirty="0" err="1" smtClean="0"/>
              <a:t>чЕрпать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чЕрпаешь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чЕрпает</a:t>
            </a:r>
            <a:endParaRPr lang="ru-RU" sz="3200" b="1" dirty="0" smtClean="0"/>
          </a:p>
          <a:p>
            <a:r>
              <a:rPr lang="ru-RU" sz="3200" b="1" dirty="0" err="1" smtClean="0"/>
              <a:t>щемИть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щемИт</a:t>
            </a:r>
            <a:endParaRPr lang="ru-RU" sz="3200" b="1" dirty="0" smtClean="0"/>
          </a:p>
          <a:p>
            <a:r>
              <a:rPr lang="ru-RU" sz="3200" b="1" dirty="0" err="1" smtClean="0"/>
              <a:t>щЁлкать</a:t>
            </a:r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/>
              <a:t>Причастия</a:t>
            </a:r>
            <a:br>
              <a:rPr lang="ru-RU" sz="4400" b="1" dirty="0"/>
            </a:b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49450"/>
            <a:ext cx="8374385" cy="4287862"/>
          </a:xfrm>
        </p:spPr>
        <p:txBody>
          <a:bodyPr/>
          <a:lstStyle/>
          <a:p>
            <a:r>
              <a:rPr lang="ru-RU" sz="2800" dirty="0"/>
              <a:t>Если ударение в полной форме находится на суффиксе -</a:t>
            </a:r>
            <a:r>
              <a:rPr lang="ru-RU" sz="2800" dirty="0" err="1"/>
              <a:t>ённ</a:t>
            </a:r>
            <a:r>
              <a:rPr lang="ru-RU" sz="2800" dirty="0"/>
              <a:t>-, то оно остаётся на нём только в форме мужского рода, в остальных формах переходит на окончание: </a:t>
            </a:r>
            <a:r>
              <a:rPr lang="ru-RU" sz="2800" b="1" dirty="0" err="1"/>
              <a:t>проведЁнный</a:t>
            </a:r>
            <a:r>
              <a:rPr lang="ru-RU" sz="2800" b="1" dirty="0"/>
              <a:t> — </a:t>
            </a:r>
            <a:r>
              <a:rPr lang="ru-RU" sz="2800" b="1" dirty="0" err="1"/>
              <a:t>проведЁн</a:t>
            </a:r>
            <a:r>
              <a:rPr lang="ru-RU" sz="2800" b="1" dirty="0"/>
              <a:t>, </a:t>
            </a:r>
            <a:r>
              <a:rPr lang="ru-RU" sz="2800" b="1" dirty="0" err="1"/>
              <a:t>проведенА</a:t>
            </a:r>
            <a:r>
              <a:rPr lang="ru-RU" sz="2800" b="1" dirty="0"/>
              <a:t>, </a:t>
            </a:r>
            <a:r>
              <a:rPr lang="ru-RU" sz="2800" b="1" dirty="0" err="1"/>
              <a:t>проведенО</a:t>
            </a:r>
            <a:r>
              <a:rPr lang="ru-RU" sz="2800" b="1" dirty="0"/>
              <a:t>, </a:t>
            </a:r>
            <a:r>
              <a:rPr lang="ru-RU" sz="2800" b="1" dirty="0" err="1"/>
              <a:t>проведенЫ</a:t>
            </a:r>
            <a:r>
              <a:rPr lang="ru-RU" sz="2800" b="1" dirty="0"/>
              <a:t>; </a:t>
            </a:r>
            <a:r>
              <a:rPr lang="ru-RU" sz="2800" b="1" dirty="0" err="1"/>
              <a:t>завезЁнный</a:t>
            </a:r>
            <a:r>
              <a:rPr lang="ru-RU" sz="2800" b="1" dirty="0"/>
              <a:t> — </a:t>
            </a:r>
            <a:r>
              <a:rPr lang="ru-RU" sz="2800" b="1" dirty="0" err="1"/>
              <a:t>завезЁн</a:t>
            </a:r>
            <a:r>
              <a:rPr lang="ru-RU" sz="2800" b="1" dirty="0"/>
              <a:t>, </a:t>
            </a:r>
            <a:r>
              <a:rPr lang="ru-RU" sz="2800" b="1" dirty="0" err="1"/>
              <a:t>завезенА</a:t>
            </a:r>
            <a:r>
              <a:rPr lang="ru-RU" sz="2800" b="1" dirty="0"/>
              <a:t>, </a:t>
            </a:r>
            <a:r>
              <a:rPr lang="ru-RU" sz="2800" b="1" dirty="0" err="1"/>
              <a:t>завезенО</a:t>
            </a:r>
            <a:r>
              <a:rPr lang="ru-RU" sz="2800" b="1" dirty="0"/>
              <a:t>, </a:t>
            </a:r>
            <a:r>
              <a:rPr lang="ru-RU" sz="2800" b="1" dirty="0" err="1"/>
              <a:t>завезенЫ</a:t>
            </a:r>
            <a:r>
              <a:rPr lang="ru-RU" sz="28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/>
          <a:lstStyle/>
          <a:p>
            <a:r>
              <a:rPr lang="ru-RU" sz="2400" dirty="0"/>
              <a:t>Несколько замечаний о произношении полных причастий с суффиксом -т-. Если суффиксы неопределённой формы -о-, -ну- имеют на себе ударение, то в причастиях оно перейдёт на один слог вперёд</a:t>
            </a:r>
            <a:r>
              <a:rPr lang="ru-RU" sz="2400" b="1" dirty="0"/>
              <a:t>: </a:t>
            </a:r>
            <a:r>
              <a:rPr lang="ru-RU" sz="2400" b="1" dirty="0" err="1"/>
              <a:t>полОть</a:t>
            </a:r>
            <a:r>
              <a:rPr lang="ru-RU" sz="2400" b="1" dirty="0"/>
              <a:t> — </a:t>
            </a:r>
            <a:r>
              <a:rPr lang="ru-RU" sz="2400" b="1" dirty="0" err="1"/>
              <a:t>пОлотый</a:t>
            </a:r>
            <a:r>
              <a:rPr lang="ru-RU" sz="2400" b="1" dirty="0"/>
              <a:t>, </a:t>
            </a:r>
            <a:r>
              <a:rPr lang="ru-RU" sz="2400" b="1" dirty="0" err="1"/>
              <a:t>колОть</a:t>
            </a:r>
            <a:r>
              <a:rPr lang="ru-RU" sz="2400" b="1" dirty="0"/>
              <a:t> — </a:t>
            </a:r>
            <a:r>
              <a:rPr lang="ru-RU" sz="2400" b="1" dirty="0" err="1"/>
              <a:t>кОлотый</a:t>
            </a:r>
            <a:r>
              <a:rPr lang="ru-RU" sz="2400" b="1" dirty="0"/>
              <a:t>, </a:t>
            </a:r>
            <a:r>
              <a:rPr lang="ru-RU" sz="2400" b="1" dirty="0" err="1"/>
              <a:t>согнУть</a:t>
            </a:r>
            <a:r>
              <a:rPr lang="ru-RU" sz="2400" b="1" dirty="0"/>
              <a:t> — </a:t>
            </a:r>
            <a:r>
              <a:rPr lang="ru-RU" sz="2400" b="1" dirty="0" err="1"/>
              <a:t>сОгнутый</a:t>
            </a:r>
            <a:r>
              <a:rPr lang="ru-RU" sz="2400" b="1" dirty="0"/>
              <a:t>, </a:t>
            </a:r>
            <a:r>
              <a:rPr lang="ru-RU" sz="2400" b="1" dirty="0" err="1"/>
              <a:t>завернУть</a:t>
            </a:r>
            <a:r>
              <a:rPr lang="ru-RU" sz="2400" b="1" dirty="0"/>
              <a:t> — </a:t>
            </a:r>
            <a:r>
              <a:rPr lang="ru-RU" sz="2400" b="1" dirty="0" err="1"/>
              <a:t>завЁрнутый</a:t>
            </a:r>
            <a:r>
              <a:rPr lang="ru-RU" sz="2400" b="1" dirty="0"/>
              <a:t>.</a:t>
            </a:r>
          </a:p>
          <a:p>
            <a:r>
              <a:rPr lang="ru-RU" sz="2400" dirty="0"/>
              <a:t>Страдательные причастия от глаголов лить и пить (с суффиксом -т-) отличаются нестабильным ударением. Можно говорить: </a:t>
            </a:r>
            <a:r>
              <a:rPr lang="ru-RU" sz="2400" b="1" dirty="0" err="1"/>
              <a:t>прОлитый</a:t>
            </a:r>
            <a:r>
              <a:rPr lang="ru-RU" sz="2400" b="1" dirty="0"/>
              <a:t> и </a:t>
            </a:r>
            <a:r>
              <a:rPr lang="ru-RU" sz="2400" b="1" dirty="0" err="1"/>
              <a:t>пролИтый</a:t>
            </a:r>
            <a:r>
              <a:rPr lang="ru-RU" sz="2400" b="1" dirty="0"/>
              <a:t>, </a:t>
            </a:r>
            <a:r>
              <a:rPr lang="ru-RU" sz="2400" b="1" dirty="0" err="1"/>
              <a:t>прОлит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пролИт</a:t>
            </a:r>
            <a:r>
              <a:rPr lang="ru-RU" sz="2400" b="1" dirty="0"/>
              <a:t>, </a:t>
            </a:r>
            <a:r>
              <a:rPr lang="ru-RU" sz="2400" b="1" dirty="0" err="1"/>
              <a:t>пролитА</a:t>
            </a:r>
            <a:r>
              <a:rPr lang="ru-RU" sz="2400" b="1" dirty="0"/>
              <a:t> (только!), </a:t>
            </a:r>
            <a:r>
              <a:rPr lang="ru-RU" sz="2400" b="1" dirty="0" err="1"/>
              <a:t>прОлито</a:t>
            </a:r>
            <a:r>
              <a:rPr lang="ru-RU" sz="2400" b="1" dirty="0"/>
              <a:t> и </a:t>
            </a:r>
            <a:r>
              <a:rPr lang="ru-RU" sz="2400" b="1" dirty="0" err="1"/>
              <a:t>пролИто</a:t>
            </a:r>
            <a:r>
              <a:rPr lang="ru-RU" sz="2400" b="1" dirty="0"/>
              <a:t>, </a:t>
            </a:r>
            <a:r>
              <a:rPr lang="ru-RU" sz="2400" b="1" dirty="0" err="1"/>
              <a:t>прОлиты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пролИты</a:t>
            </a:r>
            <a:r>
              <a:rPr lang="ru-RU" sz="2400" b="1" dirty="0"/>
              <a:t>; </a:t>
            </a:r>
            <a:r>
              <a:rPr lang="ru-RU" sz="2400" b="1" dirty="0" err="1"/>
              <a:t>дОпитый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допИтый</a:t>
            </a:r>
            <a:r>
              <a:rPr lang="ru-RU" sz="2400" b="1" dirty="0"/>
              <a:t>, </a:t>
            </a:r>
            <a:r>
              <a:rPr lang="ru-RU" sz="2400" b="1" dirty="0" err="1"/>
              <a:t>дОпит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допИт</a:t>
            </a:r>
            <a:r>
              <a:rPr lang="ru-RU" sz="2400" b="1" dirty="0"/>
              <a:t>, </a:t>
            </a:r>
            <a:r>
              <a:rPr lang="ru-RU" sz="2400" b="1" dirty="0" err="1"/>
              <a:t>допитА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допИта</a:t>
            </a:r>
            <a:r>
              <a:rPr lang="ru-RU" sz="2400" b="1" dirty="0"/>
              <a:t>, </a:t>
            </a:r>
            <a:r>
              <a:rPr lang="ru-RU" sz="2400" b="1" dirty="0" err="1"/>
              <a:t>дОпито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допИто</a:t>
            </a:r>
            <a:r>
              <a:rPr lang="ru-RU" sz="2400" b="1" dirty="0"/>
              <a:t>, </a:t>
            </a:r>
            <a:r>
              <a:rPr lang="ru-RU" sz="2400" b="1" dirty="0" err="1"/>
              <a:t>дОпиты</a:t>
            </a:r>
            <a:r>
              <a:rPr lang="ru-RU" sz="2400" b="1" dirty="0"/>
              <a:t> </a:t>
            </a:r>
            <a:r>
              <a:rPr lang="ru-RU" sz="2400" b="1" dirty="0" err="1"/>
              <a:t>и</a:t>
            </a:r>
            <a:r>
              <a:rPr lang="ru-RU" sz="2400" b="1" dirty="0"/>
              <a:t> </a:t>
            </a:r>
            <a:r>
              <a:rPr lang="ru-RU" sz="2400" b="1" dirty="0" err="1"/>
              <a:t>допИты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7582297" cy="4680520"/>
          </a:xfrm>
        </p:spPr>
        <p:txBody>
          <a:bodyPr/>
          <a:lstStyle/>
          <a:p>
            <a:r>
              <a:rPr lang="ru-RU" sz="3200" b="1" dirty="0" err="1" smtClean="0"/>
              <a:t>довезЁнный</a:t>
            </a:r>
            <a:endParaRPr lang="ru-RU" sz="3200" b="1" dirty="0" smtClean="0"/>
          </a:p>
          <a:p>
            <a:r>
              <a:rPr lang="ru-RU" sz="3200" b="1" dirty="0" err="1" smtClean="0"/>
              <a:t>зАгнутый</a:t>
            </a:r>
            <a:endParaRPr lang="ru-RU" sz="3200" b="1" dirty="0" smtClean="0"/>
          </a:p>
          <a:p>
            <a:r>
              <a:rPr lang="ru-RU" sz="3200" b="1" dirty="0" err="1" smtClean="0"/>
              <a:t>зАнятый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занятА</a:t>
            </a:r>
            <a:endParaRPr lang="ru-RU" sz="3200" b="1" dirty="0" smtClean="0"/>
          </a:p>
          <a:p>
            <a:r>
              <a:rPr lang="ru-RU" sz="3200" b="1" dirty="0" err="1" smtClean="0"/>
              <a:t>зАпертый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запертА</a:t>
            </a:r>
            <a:endParaRPr lang="ru-RU" sz="3200" b="1" dirty="0" smtClean="0"/>
          </a:p>
          <a:p>
            <a:r>
              <a:rPr lang="ru-RU" sz="3200" b="1" dirty="0" err="1" smtClean="0"/>
              <a:t>заселЁнный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заселенА</a:t>
            </a:r>
            <a:endParaRPr lang="ru-RU" sz="3200" b="1" dirty="0" smtClean="0"/>
          </a:p>
          <a:p>
            <a:r>
              <a:rPr lang="ru-RU" sz="3200" b="1" dirty="0" err="1" smtClean="0"/>
              <a:t>наделЁнный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49450"/>
            <a:ext cx="7726313" cy="4143846"/>
          </a:xfrm>
        </p:spPr>
        <p:txBody>
          <a:bodyPr/>
          <a:lstStyle/>
          <a:p>
            <a:r>
              <a:rPr lang="ru-RU" sz="3200" b="1" dirty="0" err="1" smtClean="0"/>
              <a:t>нажИвший</a:t>
            </a:r>
            <a:endParaRPr lang="ru-RU" sz="3200" b="1" dirty="0" smtClean="0"/>
          </a:p>
          <a:p>
            <a:r>
              <a:rPr lang="ru-RU" sz="3200" b="1" dirty="0" err="1" smtClean="0"/>
              <a:t>налитА</a:t>
            </a:r>
            <a:endParaRPr lang="ru-RU" sz="3200" b="1" dirty="0" smtClean="0"/>
          </a:p>
          <a:p>
            <a:r>
              <a:rPr lang="ru-RU" sz="3200" b="1" dirty="0" err="1" smtClean="0"/>
              <a:t>начАвший</a:t>
            </a:r>
            <a:endParaRPr lang="ru-RU" sz="3200" b="1" dirty="0" smtClean="0"/>
          </a:p>
          <a:p>
            <a:r>
              <a:rPr lang="ru-RU" sz="3200" b="1" dirty="0" err="1" smtClean="0"/>
              <a:t>нАчатый</a:t>
            </a:r>
            <a:endParaRPr lang="ru-RU" sz="3200" b="1" dirty="0" smtClean="0"/>
          </a:p>
          <a:p>
            <a:r>
              <a:rPr lang="ru-RU" sz="3200" b="1" dirty="0" err="1" smtClean="0"/>
              <a:t>низведЁнный</a:t>
            </a:r>
            <a:r>
              <a:rPr lang="ru-RU" sz="3200" b="1" dirty="0" smtClean="0"/>
              <a:t> — </a:t>
            </a:r>
            <a:r>
              <a:rPr lang="ru-RU" sz="3200" b="1" dirty="0" err="1" smtClean="0"/>
              <a:t>низведЁн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472608"/>
          </a:xfrm>
        </p:spPr>
        <p:txBody>
          <a:bodyPr>
            <a:normAutofit fontScale="92500"/>
          </a:bodyPr>
          <a:lstStyle/>
          <a:p>
            <a:endParaRPr lang="ru-RU" sz="2800" b="1" dirty="0" smtClean="0"/>
          </a:p>
          <a:p>
            <a:r>
              <a:rPr lang="ru-RU" sz="3200" b="1" dirty="0" err="1" smtClean="0"/>
              <a:t>аэропОрты</a:t>
            </a:r>
            <a:r>
              <a:rPr lang="ru-RU" sz="3200" b="1" dirty="0"/>
              <a:t>,</a:t>
            </a:r>
            <a:r>
              <a:rPr lang="ru-RU" sz="3200" dirty="0"/>
              <a:t> </a:t>
            </a:r>
            <a:r>
              <a:rPr lang="ru-RU" sz="3200" dirty="0" err="1"/>
              <a:t>неподвижн</a:t>
            </a:r>
            <a:r>
              <a:rPr lang="ru-RU" sz="3200" dirty="0"/>
              <a:t>. ударение на 4-ом </a:t>
            </a:r>
            <a:r>
              <a:rPr lang="ru-RU" sz="3200" dirty="0" smtClean="0"/>
              <a:t>слоге, но в </a:t>
            </a:r>
            <a:r>
              <a:rPr lang="ru-RU" sz="3200" b="1" dirty="0" err="1" smtClean="0"/>
              <a:t>аэропортУ</a:t>
            </a:r>
            <a:endParaRPr lang="ru-RU" sz="3200" dirty="0" smtClean="0"/>
          </a:p>
          <a:p>
            <a:r>
              <a:rPr lang="ru-RU" sz="3200" b="1" dirty="0" err="1" smtClean="0"/>
              <a:t>бАнты</a:t>
            </a:r>
            <a:r>
              <a:rPr lang="ru-RU" sz="3200" dirty="0"/>
              <a:t>, </a:t>
            </a:r>
            <a:r>
              <a:rPr lang="ru-RU" sz="3200" dirty="0" err="1"/>
              <a:t>неподвижн</a:t>
            </a:r>
            <a:r>
              <a:rPr lang="ru-RU" sz="3200" dirty="0"/>
              <a:t>. ударение на 1-ом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бОроду</a:t>
            </a:r>
            <a:r>
              <a:rPr lang="ru-RU" sz="3200" dirty="0"/>
              <a:t>, вин. п., только в этой форме ед. ч. ударение на 1-ом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бухгАлтеров</a:t>
            </a:r>
            <a:r>
              <a:rPr lang="ru-RU" sz="3200" dirty="0"/>
              <a:t>, род. п. мн. ч., </a:t>
            </a:r>
            <a:r>
              <a:rPr lang="ru-RU" sz="3200" dirty="0" err="1"/>
              <a:t>неподвижн</a:t>
            </a:r>
            <a:r>
              <a:rPr lang="ru-RU" sz="3200" dirty="0"/>
              <a:t>. ударение на 2-ом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вероисповЕдание</a:t>
            </a:r>
            <a:r>
              <a:rPr lang="ru-RU" sz="3200" dirty="0"/>
              <a:t>, от: </a:t>
            </a:r>
            <a:r>
              <a:rPr lang="ru-RU" sz="3200" b="1" dirty="0"/>
              <a:t>веру </a:t>
            </a:r>
            <a:r>
              <a:rPr lang="ru-RU" sz="3200" b="1" dirty="0" err="1"/>
              <a:t>исповЕдать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/>
              <a:t>ободрЁнный</a:t>
            </a:r>
            <a:r>
              <a:rPr lang="ru-RU" sz="3200" b="1" dirty="0" smtClean="0"/>
              <a:t> </a:t>
            </a:r>
            <a:r>
              <a:rPr lang="ru-RU" sz="3200" b="1" dirty="0"/>
              <a:t>— </a:t>
            </a:r>
            <a:r>
              <a:rPr lang="ru-RU" sz="3200" b="1" dirty="0" err="1" smtClean="0"/>
              <a:t>ободрЁн</a:t>
            </a:r>
            <a:endParaRPr lang="ru-RU" sz="3200" b="1" dirty="0" smtClean="0"/>
          </a:p>
          <a:p>
            <a:r>
              <a:rPr lang="ru-RU" sz="3200" b="1" dirty="0" err="1" smtClean="0"/>
              <a:t>ободренА</a:t>
            </a:r>
            <a:endParaRPr lang="ru-RU" sz="3200" b="1" dirty="0" smtClean="0"/>
          </a:p>
          <a:p>
            <a:r>
              <a:rPr lang="ru-RU" sz="3200" b="1" dirty="0" err="1" smtClean="0"/>
              <a:t>обострЁнный</a:t>
            </a:r>
            <a:endParaRPr lang="ru-RU" sz="3200" b="1" dirty="0" smtClean="0"/>
          </a:p>
          <a:p>
            <a:r>
              <a:rPr lang="ru-RU" sz="3200" b="1" dirty="0" err="1" smtClean="0"/>
              <a:t>отключЁнный</a:t>
            </a:r>
            <a:endParaRPr lang="ru-RU" sz="3200" b="1" dirty="0" smtClean="0"/>
          </a:p>
          <a:p>
            <a:r>
              <a:rPr lang="ru-RU" sz="3200" b="1" dirty="0" err="1" smtClean="0"/>
              <a:t>повторЁнный</a:t>
            </a:r>
            <a:endParaRPr lang="ru-RU" sz="3200" b="1" dirty="0"/>
          </a:p>
          <a:p>
            <a:r>
              <a:rPr lang="ru-RU" sz="3200" b="1" dirty="0" err="1" smtClean="0"/>
              <a:t>поделЁнный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7845425" cy="3927475"/>
          </a:xfrm>
        </p:spPr>
        <p:txBody>
          <a:bodyPr/>
          <a:lstStyle/>
          <a:p>
            <a:r>
              <a:rPr lang="ru-RU" sz="3200" b="1" dirty="0" err="1" smtClean="0"/>
              <a:t>понЯвший</a:t>
            </a:r>
            <a:endParaRPr lang="ru-RU" sz="3200" b="1" dirty="0" smtClean="0"/>
          </a:p>
          <a:p>
            <a:r>
              <a:rPr lang="ru-RU" sz="3200" b="1" dirty="0" err="1" smtClean="0"/>
              <a:t>прИнятый</a:t>
            </a:r>
            <a:endParaRPr lang="ru-RU" sz="3200" b="1" dirty="0" smtClean="0"/>
          </a:p>
          <a:p>
            <a:r>
              <a:rPr lang="ru-RU" sz="3200" b="1" dirty="0" err="1" smtClean="0"/>
              <a:t>приручЁнный</a:t>
            </a:r>
            <a:endParaRPr lang="ru-RU" sz="3200" b="1" dirty="0" smtClean="0"/>
          </a:p>
          <a:p>
            <a:r>
              <a:rPr lang="ru-RU" sz="3200" b="1" dirty="0" err="1" smtClean="0"/>
              <a:t>прожИвший</a:t>
            </a:r>
            <a:endParaRPr lang="ru-RU" sz="3200" b="1" dirty="0"/>
          </a:p>
          <a:p>
            <a:r>
              <a:rPr lang="ru-RU" sz="3200" b="1" dirty="0" err="1" smtClean="0"/>
              <a:t>снЯтый</a:t>
            </a:r>
            <a:r>
              <a:rPr lang="ru-RU" sz="3200" b="1" dirty="0" smtClean="0"/>
              <a:t> — </a:t>
            </a:r>
            <a:r>
              <a:rPr lang="ru-RU" sz="3200" b="1" dirty="0" err="1" smtClean="0"/>
              <a:t>снятА</a:t>
            </a:r>
            <a:endParaRPr lang="ru-RU" sz="3200" b="1" dirty="0"/>
          </a:p>
          <a:p>
            <a:r>
              <a:rPr lang="ru-RU" sz="3200" b="1" dirty="0" err="1" smtClean="0"/>
              <a:t>сОгнутый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/>
              <a:t>Деепричастия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5875"/>
            <a:ext cx="838200" cy="476250"/>
          </a:xfrm>
        </p:spPr>
        <p:txBody>
          <a:bodyPr/>
          <a:lstStyle/>
          <a:p>
            <a:fld id="{1CD202AE-2BA9-403C-8931-66077950508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086353" cy="4248125"/>
          </a:xfrm>
        </p:spPr>
        <p:txBody>
          <a:bodyPr/>
          <a:lstStyle/>
          <a:p>
            <a:r>
              <a:rPr lang="ru-RU" sz="2800" dirty="0"/>
              <a:t>Деепричастия часто имеют ударение на том же слоге, что и в неопределённой форме соответствующего глагола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 </a:t>
            </a:r>
            <a:r>
              <a:rPr lang="ru-RU" sz="2800" b="1" dirty="0" err="1" smtClean="0"/>
              <a:t>вложИв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вложИть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задАв</a:t>
            </a:r>
            <a:r>
              <a:rPr lang="ru-RU" sz="2800" b="1" dirty="0" smtClean="0"/>
              <a:t> - </a:t>
            </a:r>
            <a:r>
              <a:rPr lang="ru-RU" sz="2800" b="1" dirty="0" err="1" smtClean="0"/>
              <a:t>задАть</a:t>
            </a:r>
            <a:r>
              <a:rPr lang="ru-RU" sz="2800" b="1" dirty="0" smtClean="0"/>
              <a:t>, </a:t>
            </a:r>
            <a:r>
              <a:rPr lang="ru-RU" sz="2800" b="1" dirty="0" err="1"/>
              <a:t>залИв</a:t>
            </a:r>
            <a:r>
              <a:rPr lang="ru-RU" sz="2800" b="1" dirty="0"/>
              <a:t>, </a:t>
            </a:r>
            <a:r>
              <a:rPr lang="ru-RU" sz="2800" b="1" dirty="0" err="1"/>
              <a:t>занЯв</a:t>
            </a:r>
            <a:r>
              <a:rPr lang="ru-RU" sz="2800" b="1" dirty="0"/>
              <a:t>, </a:t>
            </a:r>
            <a:r>
              <a:rPr lang="ru-RU" sz="2800" b="1" dirty="0" err="1"/>
              <a:t>запИв</a:t>
            </a:r>
            <a:r>
              <a:rPr lang="ru-RU" sz="2800" b="1" dirty="0"/>
              <a:t>, </a:t>
            </a:r>
            <a:r>
              <a:rPr lang="ru-RU" sz="2800" b="1" dirty="0" err="1"/>
              <a:t>исчЕрпав</a:t>
            </a:r>
            <a:r>
              <a:rPr lang="ru-RU" sz="2800" b="1" dirty="0"/>
              <a:t> (НЕЛЬЗЯ: </a:t>
            </a:r>
            <a:r>
              <a:rPr lang="ru-RU" sz="2800" b="1" dirty="0" err="1"/>
              <a:t>исчерпАв</a:t>
            </a:r>
            <a:r>
              <a:rPr lang="ru-RU" sz="2800" b="1" dirty="0"/>
              <a:t>), </a:t>
            </a:r>
            <a:r>
              <a:rPr lang="ru-RU" sz="2800" b="1" dirty="0" err="1"/>
              <a:t>начАв</a:t>
            </a:r>
            <a:r>
              <a:rPr lang="ru-RU" sz="2800" b="1" dirty="0"/>
              <a:t>, </a:t>
            </a:r>
            <a:r>
              <a:rPr lang="ru-RU" sz="2800" b="1" dirty="0" err="1"/>
              <a:t>поднЯв</a:t>
            </a:r>
            <a:r>
              <a:rPr lang="ru-RU" sz="2800" b="1" dirty="0"/>
              <a:t>, </a:t>
            </a:r>
            <a:r>
              <a:rPr lang="ru-RU" sz="2800" b="1" dirty="0" err="1"/>
              <a:t>пожИв</a:t>
            </a:r>
            <a:r>
              <a:rPr lang="ru-RU" sz="2800" b="1" dirty="0"/>
              <a:t>, </a:t>
            </a:r>
            <a:r>
              <a:rPr lang="ru-RU" sz="2800" b="1" dirty="0" err="1"/>
              <a:t>полИв</a:t>
            </a:r>
            <a:r>
              <a:rPr lang="ru-RU" sz="2800" b="1" dirty="0"/>
              <a:t>, </a:t>
            </a:r>
            <a:r>
              <a:rPr lang="ru-RU" sz="2800" b="1" dirty="0" err="1"/>
              <a:t>положИв</a:t>
            </a:r>
            <a:r>
              <a:rPr lang="ru-RU" sz="2800" b="1" dirty="0"/>
              <a:t>, </a:t>
            </a:r>
            <a:r>
              <a:rPr lang="ru-RU" sz="2800" b="1" dirty="0" err="1"/>
              <a:t>понЯв</a:t>
            </a:r>
            <a:r>
              <a:rPr lang="ru-RU" sz="2800" b="1" dirty="0"/>
              <a:t>, </a:t>
            </a:r>
            <a:r>
              <a:rPr lang="ru-RU" sz="2800" b="1" dirty="0" err="1"/>
              <a:t>предАв</a:t>
            </a:r>
            <a:r>
              <a:rPr lang="ru-RU" sz="2800" b="1" dirty="0"/>
              <a:t>, </a:t>
            </a:r>
            <a:r>
              <a:rPr lang="ru-RU" sz="2800" b="1" dirty="0" err="1"/>
              <a:t>предпринЯв</a:t>
            </a:r>
            <a:r>
              <a:rPr lang="ru-RU" sz="2800" b="1" dirty="0"/>
              <a:t>, </a:t>
            </a:r>
            <a:r>
              <a:rPr lang="ru-RU" sz="2800" b="1" dirty="0" err="1"/>
              <a:t>прибЫв</a:t>
            </a:r>
            <a:r>
              <a:rPr lang="ru-RU" sz="2800" b="1" dirty="0"/>
              <a:t>, </a:t>
            </a:r>
            <a:r>
              <a:rPr lang="ru-RU" sz="2800" b="1" dirty="0" err="1"/>
              <a:t>принЯв</a:t>
            </a:r>
            <a:r>
              <a:rPr lang="ru-RU" sz="2800" b="1" dirty="0"/>
              <a:t>, </a:t>
            </a:r>
            <a:r>
              <a:rPr lang="ru-RU" sz="2800" b="1" dirty="0" err="1"/>
              <a:t>продАв</a:t>
            </a:r>
            <a:r>
              <a:rPr lang="ru-RU" sz="2800" b="1" dirty="0"/>
              <a:t>, </a:t>
            </a:r>
            <a:r>
              <a:rPr lang="ru-RU" sz="2800" b="1" dirty="0" err="1"/>
              <a:t>проклЯв</a:t>
            </a:r>
            <a:r>
              <a:rPr lang="ru-RU" sz="2800" b="1" dirty="0"/>
              <a:t>, </a:t>
            </a:r>
            <a:r>
              <a:rPr lang="ru-RU" sz="2800" b="1" dirty="0" err="1"/>
              <a:t>пролИв</a:t>
            </a:r>
            <a:r>
              <a:rPr lang="ru-RU" sz="2800" b="1" dirty="0"/>
              <a:t>, </a:t>
            </a:r>
            <a:r>
              <a:rPr lang="ru-RU" sz="2800" b="1" dirty="0" err="1"/>
              <a:t>пронЯв</a:t>
            </a:r>
            <a:r>
              <a:rPr lang="ru-RU" sz="2800" b="1" dirty="0"/>
              <a:t>, </a:t>
            </a:r>
            <a:r>
              <a:rPr lang="ru-RU" sz="2800" b="1" dirty="0" err="1"/>
              <a:t>пропИв</a:t>
            </a:r>
            <a:r>
              <a:rPr lang="ru-RU" sz="2800" b="1" dirty="0"/>
              <a:t>, </a:t>
            </a:r>
            <a:r>
              <a:rPr lang="ru-RU" sz="2800" b="1" dirty="0" err="1"/>
              <a:t>создАв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/>
              <a:t>начАв</a:t>
            </a:r>
            <a:endParaRPr lang="ru-RU" sz="3200" b="1" dirty="0" smtClean="0"/>
          </a:p>
          <a:p>
            <a:r>
              <a:rPr lang="ru-RU" sz="3200" b="1" dirty="0" err="1" smtClean="0"/>
              <a:t>начАвшись</a:t>
            </a:r>
            <a:endParaRPr lang="ru-RU" sz="3200" b="1" dirty="0" smtClean="0"/>
          </a:p>
          <a:p>
            <a:r>
              <a:rPr lang="ru-RU" sz="3200" b="1" dirty="0" err="1" smtClean="0"/>
              <a:t>отдАв</a:t>
            </a:r>
            <a:endParaRPr lang="ru-RU" sz="3200" b="1" dirty="0" smtClean="0"/>
          </a:p>
          <a:p>
            <a:r>
              <a:rPr lang="ru-RU" sz="3200" b="1" dirty="0" err="1" smtClean="0"/>
              <a:t>поднЯв</a:t>
            </a:r>
            <a:endParaRPr lang="ru-RU" sz="3200" b="1" dirty="0" smtClean="0"/>
          </a:p>
          <a:p>
            <a:r>
              <a:rPr lang="ru-RU" sz="3200" b="1" dirty="0" err="1" smtClean="0"/>
              <a:t>понЯв</a:t>
            </a:r>
            <a:endParaRPr lang="ru-RU" sz="3200" b="1" dirty="0" smtClean="0"/>
          </a:p>
          <a:p>
            <a:r>
              <a:rPr lang="ru-RU" sz="3200" b="1" dirty="0" err="1" smtClean="0"/>
              <a:t>прибЫв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/>
              <a:t>Наречия</a:t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65875"/>
            <a:ext cx="838200" cy="476250"/>
          </a:xfrm>
        </p:spPr>
        <p:txBody>
          <a:bodyPr/>
          <a:lstStyle/>
          <a:p>
            <a:fld id="{1CD202AE-2BA9-403C-8931-660779505082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Ударение в наречиях в основном следует изучать путём запоминания и обращения к орфоэпическому словарю.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/>
              <a:t>зАсветло</a:t>
            </a:r>
            <a:endParaRPr lang="ru-RU" sz="3200" b="1" dirty="0" smtClean="0"/>
          </a:p>
          <a:p>
            <a:r>
              <a:rPr lang="ru-RU" sz="3200" b="1" dirty="0" err="1" smtClean="0"/>
              <a:t>красИвее</a:t>
            </a:r>
            <a:r>
              <a:rPr lang="ru-RU" sz="3200" b="1" dirty="0"/>
              <a:t>, прил. и нареч.</a:t>
            </a:r>
            <a:br>
              <a:rPr lang="ru-RU" sz="3200" b="1" dirty="0"/>
            </a:br>
            <a:r>
              <a:rPr lang="ru-RU" sz="3200" b="1" dirty="0"/>
              <a:t>в сравн. </a:t>
            </a:r>
            <a:r>
              <a:rPr lang="ru-RU" sz="3200" b="1" dirty="0" smtClean="0"/>
              <a:t>ст.</a:t>
            </a:r>
          </a:p>
          <a:p>
            <a:r>
              <a:rPr lang="ru-RU" sz="3200" b="1" dirty="0" err="1" smtClean="0"/>
              <a:t>навЕрх</a:t>
            </a:r>
            <a:endParaRPr lang="ru-RU" sz="3200" b="1" dirty="0" smtClean="0"/>
          </a:p>
          <a:p>
            <a:r>
              <a:rPr lang="ru-RU" sz="3200" b="1" dirty="0" err="1" smtClean="0"/>
              <a:t>надОлго</a:t>
            </a:r>
            <a:endParaRPr lang="ru-RU" sz="3200" b="1" dirty="0" smtClean="0"/>
          </a:p>
          <a:p>
            <a:r>
              <a:rPr lang="ru-RU" sz="3200" b="1" dirty="0" err="1" smtClean="0"/>
              <a:t>ненадОлго</a:t>
            </a:r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Источник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Орфоэпический словник ЕГЭ 2014 по русскому языку, от издательства "Национальное образование"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942337" cy="5544616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3200" b="1" dirty="0" err="1" smtClean="0"/>
              <a:t>граждАнство</a:t>
            </a:r>
            <a:endParaRPr lang="ru-RU" sz="3200" b="1" dirty="0" smtClean="0"/>
          </a:p>
          <a:p>
            <a:r>
              <a:rPr lang="ru-RU" sz="3200" b="1" dirty="0" err="1" smtClean="0"/>
              <a:t>дефИс</a:t>
            </a:r>
            <a:r>
              <a:rPr lang="ru-RU" sz="3200" b="1" dirty="0"/>
              <a:t>,</a:t>
            </a:r>
            <a:r>
              <a:rPr lang="ru-RU" sz="3200" dirty="0"/>
              <a:t> из нем. яз., где ударение на 2-ом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диспансЕр</a:t>
            </a:r>
            <a:r>
              <a:rPr lang="ru-RU" sz="3200" dirty="0"/>
              <a:t>, слово пришло из англ. яз. через посредство франц. яз., где удар. всегда на последнем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договорЁнность</a:t>
            </a:r>
            <a:endParaRPr lang="ru-RU" sz="3200" b="1" dirty="0" smtClean="0"/>
          </a:p>
          <a:p>
            <a:r>
              <a:rPr lang="ru-RU" sz="3200" b="1" dirty="0" err="1" smtClean="0"/>
              <a:t>докумЕнт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014345" cy="5184576"/>
          </a:xfrm>
        </p:spPr>
        <p:txBody>
          <a:bodyPr/>
          <a:lstStyle/>
          <a:p>
            <a:r>
              <a:rPr lang="ru-RU" sz="3200" b="1" dirty="0" err="1" smtClean="0"/>
              <a:t>досУг</a:t>
            </a:r>
            <a:endParaRPr lang="ru-RU" sz="3200" dirty="0" smtClean="0"/>
          </a:p>
          <a:p>
            <a:r>
              <a:rPr lang="ru-RU" sz="3200" b="1" dirty="0" err="1" smtClean="0"/>
              <a:t>жалюзИ</a:t>
            </a:r>
            <a:r>
              <a:rPr lang="ru-RU" sz="3200" dirty="0"/>
              <a:t>, из франц. яз., где удар. всегда на последнем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знАчимость</a:t>
            </a:r>
            <a:r>
              <a:rPr lang="ru-RU" sz="3200" dirty="0"/>
              <a:t>, от прил. </a:t>
            </a:r>
            <a:r>
              <a:rPr lang="ru-RU" sz="3200" b="1" dirty="0" err="1" smtClean="0"/>
              <a:t>знÀчимый</a:t>
            </a:r>
            <a:endParaRPr lang="ru-RU" sz="3200" dirty="0" smtClean="0"/>
          </a:p>
          <a:p>
            <a:r>
              <a:rPr lang="ru-RU" sz="3200" b="1" dirty="0" err="1" smtClean="0"/>
              <a:t>каталОг</a:t>
            </a:r>
            <a:r>
              <a:rPr lang="ru-RU" sz="3200" dirty="0"/>
              <a:t>, в одном ряду со словами: </a:t>
            </a:r>
            <a:r>
              <a:rPr lang="ru-RU" sz="3200" b="1" dirty="0" err="1"/>
              <a:t>диалОг</a:t>
            </a:r>
            <a:r>
              <a:rPr lang="ru-RU" sz="3200" b="1" dirty="0"/>
              <a:t>, </a:t>
            </a:r>
            <a:r>
              <a:rPr lang="ru-RU" sz="3200" b="1" dirty="0" err="1"/>
              <a:t>монолОг</a:t>
            </a:r>
            <a:r>
              <a:rPr lang="ru-RU" sz="3200" b="1" dirty="0"/>
              <a:t>, </a:t>
            </a:r>
            <a:r>
              <a:rPr lang="ru-RU" sz="3200" b="1" dirty="0" err="1"/>
              <a:t>некролОг</a:t>
            </a:r>
            <a:r>
              <a:rPr lang="ru-RU" sz="3200" b="1" dirty="0"/>
              <a:t> </a:t>
            </a:r>
            <a:r>
              <a:rPr lang="ru-RU" sz="3200" dirty="0"/>
              <a:t>и т. </a:t>
            </a:r>
            <a:r>
              <a:rPr lang="ru-RU" sz="3200" dirty="0" smtClean="0"/>
              <a:t>п.</a:t>
            </a:r>
          </a:p>
          <a:p>
            <a:r>
              <a:rPr lang="ru-RU" sz="3200" b="1" dirty="0" err="1" smtClean="0"/>
              <a:t>квартАл</a:t>
            </a:r>
            <a:r>
              <a:rPr lang="ru-RU" sz="3200" dirty="0"/>
              <a:t>, из нем. яз., где ударение на 2-ом слоге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8014345" cy="5184576"/>
          </a:xfrm>
        </p:spPr>
        <p:txBody>
          <a:bodyPr/>
          <a:lstStyle/>
          <a:p>
            <a:r>
              <a:rPr lang="ru-RU" sz="3200" b="1" dirty="0" err="1" smtClean="0"/>
              <a:t>корЫсть</a:t>
            </a:r>
            <a:endParaRPr lang="ru-RU" sz="3200" dirty="0" smtClean="0"/>
          </a:p>
          <a:p>
            <a:r>
              <a:rPr lang="ru-RU" sz="3200" b="1" dirty="0" err="1" smtClean="0"/>
              <a:t>крАны</a:t>
            </a:r>
            <a:r>
              <a:rPr lang="ru-RU" sz="3200" dirty="0"/>
              <a:t>, </a:t>
            </a:r>
            <a:r>
              <a:rPr lang="ru-RU" sz="3200" dirty="0" err="1"/>
              <a:t>неподвижн</a:t>
            </a:r>
            <a:r>
              <a:rPr lang="ru-RU" sz="3200" dirty="0"/>
              <a:t>. ударение на 1-ом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лЕкторы</a:t>
            </a:r>
            <a:r>
              <a:rPr lang="ru-RU" sz="3200" b="1" dirty="0"/>
              <a:t>, </a:t>
            </a:r>
            <a:r>
              <a:rPr lang="ru-RU" sz="3200" b="1" dirty="0" err="1"/>
              <a:t>лЕкторов</a:t>
            </a:r>
            <a:r>
              <a:rPr lang="ru-RU" sz="3200" dirty="0"/>
              <a:t>, см. слово </a:t>
            </a:r>
            <a:r>
              <a:rPr lang="ru-RU" sz="3200" b="1" dirty="0" err="1" smtClean="0"/>
              <a:t>бАнт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ы</a:t>
            </a:r>
            <a:r>
              <a:rPr lang="ru-RU" sz="3200" b="1" dirty="0" smtClean="0"/>
              <a:t>)</a:t>
            </a:r>
            <a:endParaRPr lang="ru-RU" sz="3200" dirty="0" smtClean="0"/>
          </a:p>
          <a:p>
            <a:r>
              <a:rPr lang="ru-RU" sz="3200" b="1" dirty="0" err="1" smtClean="0"/>
              <a:t>мЕстностей</a:t>
            </a:r>
            <a:r>
              <a:rPr lang="ru-RU" sz="3200" b="1" dirty="0"/>
              <a:t>,</a:t>
            </a:r>
            <a:r>
              <a:rPr lang="ru-RU" sz="3200" dirty="0"/>
              <a:t> род. п. мн. ч., в одном ряду со </a:t>
            </a:r>
            <a:r>
              <a:rPr lang="ru-RU" sz="3200" dirty="0" smtClean="0"/>
              <a:t>словоформами:</a:t>
            </a:r>
          </a:p>
          <a:p>
            <a:r>
              <a:rPr lang="ru-RU" sz="3200" b="1" dirty="0" err="1" smtClean="0"/>
              <a:t>пОчестей</a:t>
            </a:r>
            <a:r>
              <a:rPr lang="ru-RU" sz="3200" b="1" dirty="0"/>
              <a:t>, </a:t>
            </a:r>
            <a:r>
              <a:rPr lang="ru-RU" sz="3200" b="1" dirty="0" err="1"/>
              <a:t>чЕлюстей</a:t>
            </a:r>
            <a:r>
              <a:rPr lang="ru-RU" sz="3200" b="1" dirty="0"/>
              <a:t>…, </a:t>
            </a:r>
            <a:r>
              <a:rPr lang="ru-RU" sz="3200" dirty="0"/>
              <a:t>но: </a:t>
            </a:r>
            <a:r>
              <a:rPr lang="ru-RU" sz="3200" b="1" dirty="0" err="1" smtClean="0"/>
              <a:t>новостЕй</a:t>
            </a:r>
            <a:endParaRPr lang="ru-RU" sz="3200" b="1" dirty="0" smtClean="0"/>
          </a:p>
          <a:p>
            <a:r>
              <a:rPr lang="ru-RU" sz="3200" b="1" dirty="0" err="1" smtClean="0"/>
              <a:t>намЕрение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942337" cy="5544616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b="1" dirty="0" err="1" smtClean="0"/>
              <a:t>недУг</a:t>
            </a:r>
            <a:endParaRPr lang="ru-RU" sz="3200" dirty="0" smtClean="0"/>
          </a:p>
          <a:p>
            <a:r>
              <a:rPr lang="ru-RU" sz="3200" b="1" dirty="0" err="1" smtClean="0"/>
              <a:t>нОвости</a:t>
            </a:r>
            <a:r>
              <a:rPr lang="ru-RU" sz="3200" b="1" dirty="0"/>
              <a:t>, </a:t>
            </a:r>
            <a:r>
              <a:rPr lang="ru-RU" sz="3200" b="1" dirty="0" err="1"/>
              <a:t>новостЕй</a:t>
            </a:r>
            <a:r>
              <a:rPr lang="ru-RU" sz="3200" b="1" dirty="0"/>
              <a:t>, </a:t>
            </a:r>
            <a:r>
              <a:rPr lang="ru-RU" sz="3200" dirty="0"/>
              <a:t>но: см. </a:t>
            </a:r>
            <a:r>
              <a:rPr lang="ru-RU" sz="3200" b="1" dirty="0" err="1" smtClean="0"/>
              <a:t>мЕстностей</a:t>
            </a:r>
            <a:endParaRPr lang="ru-RU" sz="3200" dirty="0" smtClean="0"/>
          </a:p>
          <a:p>
            <a:r>
              <a:rPr lang="ru-RU" sz="3200" b="1" dirty="0" err="1" smtClean="0"/>
              <a:t>нОготь</a:t>
            </a:r>
            <a:r>
              <a:rPr lang="ru-RU" sz="3200" b="1" dirty="0"/>
              <a:t>, </a:t>
            </a:r>
            <a:r>
              <a:rPr lang="ru-RU" sz="3200" b="1" dirty="0" err="1"/>
              <a:t>нОгтя</a:t>
            </a:r>
            <a:r>
              <a:rPr lang="ru-RU" sz="3200" dirty="0"/>
              <a:t>, </a:t>
            </a:r>
            <a:r>
              <a:rPr lang="ru-RU" sz="3200" dirty="0" err="1"/>
              <a:t>неподвижн</a:t>
            </a:r>
            <a:r>
              <a:rPr lang="ru-RU" sz="3200" dirty="0"/>
              <a:t>. ударение во всех формах ед. </a:t>
            </a:r>
            <a:r>
              <a:rPr lang="ru-RU" sz="3200" dirty="0" smtClean="0"/>
              <a:t>ч.</a:t>
            </a:r>
          </a:p>
          <a:p>
            <a:r>
              <a:rPr lang="ru-RU" sz="3200" b="1" dirty="0" smtClean="0"/>
              <a:t>Отрочество</a:t>
            </a:r>
            <a:r>
              <a:rPr lang="ru-RU" sz="3200" b="1" dirty="0"/>
              <a:t>, </a:t>
            </a:r>
            <a:r>
              <a:rPr lang="ru-RU" sz="3200" dirty="0"/>
              <a:t>от</a:t>
            </a:r>
            <a:r>
              <a:rPr lang="ru-RU" sz="3200" b="1" dirty="0"/>
              <a:t> Отрок </a:t>
            </a:r>
            <a:r>
              <a:rPr lang="ru-RU" sz="3200" dirty="0"/>
              <a:t>— </a:t>
            </a:r>
            <a:r>
              <a:rPr lang="ru-RU" sz="3200" dirty="0" smtClean="0"/>
              <a:t>подросток</a:t>
            </a:r>
          </a:p>
          <a:p>
            <a:r>
              <a:rPr lang="ru-RU" sz="3200" b="1" dirty="0" err="1" smtClean="0"/>
              <a:t>партЕр</a:t>
            </a:r>
            <a:r>
              <a:rPr lang="ru-RU" sz="3200" dirty="0"/>
              <a:t>, из франц. яз., где удар. всегда на последнем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err="1" smtClean="0"/>
              <a:t>портфЕль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230369" cy="4464496"/>
          </a:xfrm>
        </p:spPr>
        <p:txBody>
          <a:bodyPr/>
          <a:lstStyle/>
          <a:p>
            <a:r>
              <a:rPr lang="ru-RU" sz="3200" b="1" dirty="0" err="1" smtClean="0"/>
              <a:t>пОручни</a:t>
            </a:r>
            <a:endParaRPr lang="ru-RU" sz="3200" dirty="0" smtClean="0"/>
          </a:p>
          <a:p>
            <a:r>
              <a:rPr lang="ru-RU" sz="3200" b="1" dirty="0" err="1" smtClean="0"/>
              <a:t>свЁкла</a:t>
            </a:r>
            <a:endParaRPr lang="ru-RU" sz="3200" dirty="0" smtClean="0"/>
          </a:p>
          <a:p>
            <a:r>
              <a:rPr lang="ru-RU" sz="3200" b="1" dirty="0" err="1" smtClean="0"/>
              <a:t>сирОты</a:t>
            </a:r>
            <a:r>
              <a:rPr lang="ru-RU" sz="3200" dirty="0"/>
              <a:t>, им. п. мн. ч., ударение во всех формах мн. ч. только на 2-ом </a:t>
            </a:r>
            <a:r>
              <a:rPr lang="ru-RU" sz="3200" dirty="0" smtClean="0"/>
              <a:t>слоге</a:t>
            </a:r>
          </a:p>
          <a:p>
            <a:r>
              <a:rPr lang="ru-RU" sz="3200" b="1" dirty="0" smtClean="0"/>
              <a:t>по </a:t>
            </a:r>
            <a:r>
              <a:rPr lang="ru-RU" sz="3200" b="1" dirty="0" err="1" smtClean="0"/>
              <a:t>срЕдам</a:t>
            </a:r>
            <a:r>
              <a:rPr lang="ru-RU" sz="3200" b="1" dirty="0" smtClean="0"/>
              <a:t> </a:t>
            </a:r>
            <a:r>
              <a:rPr lang="ru-RU" sz="3200" dirty="0" smtClean="0"/>
              <a:t>(среда обитания),но: </a:t>
            </a:r>
            <a:r>
              <a:rPr lang="ru-RU" sz="3200" b="1" dirty="0" smtClean="0"/>
              <a:t>по </a:t>
            </a:r>
            <a:r>
              <a:rPr lang="ru-RU" sz="3200" b="1" dirty="0" err="1" smtClean="0"/>
              <a:t>средАм</a:t>
            </a:r>
            <a:r>
              <a:rPr lang="ru-RU" sz="3200" b="1" dirty="0" smtClean="0"/>
              <a:t> </a:t>
            </a:r>
            <a:r>
              <a:rPr lang="ru-RU" sz="3200" dirty="0" smtClean="0"/>
              <a:t>(день недели)</a:t>
            </a:r>
          </a:p>
          <a:p>
            <a:r>
              <a:rPr lang="ru-RU" sz="3200" b="1" dirty="0" err="1" smtClean="0"/>
              <a:t>срЕдства</a:t>
            </a:r>
            <a:r>
              <a:rPr lang="ru-RU" sz="3200" dirty="0"/>
              <a:t>, им. п. мн. </a:t>
            </a:r>
            <a:r>
              <a:rPr lang="ru-RU" sz="3200" dirty="0" smtClean="0"/>
              <a:t>ч.</a:t>
            </a:r>
          </a:p>
          <a:p>
            <a:r>
              <a:rPr lang="ru-RU" sz="3200" b="1" dirty="0" err="1" smtClean="0"/>
              <a:t>созЫв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120</TotalTime>
  <Words>1390</Words>
  <Application>Microsoft Office PowerPoint</Application>
  <PresentationFormat>Экран (4:3)</PresentationFormat>
  <Paragraphs>200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шаблон</vt:lpstr>
      <vt:lpstr>1_Оформление по умолчанию</vt:lpstr>
      <vt:lpstr>Орфоэпический словник  по русскому языку</vt:lpstr>
      <vt:lpstr>Слайд 2</vt:lpstr>
      <vt:lpstr>Имена существительные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Имена прилагательные </vt:lpstr>
      <vt:lpstr>Слайд 12</vt:lpstr>
      <vt:lpstr>О произношении прилагательных в сравнительной степени</vt:lpstr>
      <vt:lpstr>Слайд 14</vt:lpstr>
      <vt:lpstr>Слайд 15</vt:lpstr>
      <vt:lpstr>Глаголы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Причастия </vt:lpstr>
      <vt:lpstr>Слайд 36</vt:lpstr>
      <vt:lpstr>Слайд 37</vt:lpstr>
      <vt:lpstr>Слайд 38</vt:lpstr>
      <vt:lpstr>Слайд 39</vt:lpstr>
      <vt:lpstr>Слайд 40</vt:lpstr>
      <vt:lpstr>Слайд 41</vt:lpstr>
      <vt:lpstr>Деепричастия </vt:lpstr>
      <vt:lpstr>Слайд 43</vt:lpstr>
      <vt:lpstr>Слайд 44</vt:lpstr>
      <vt:lpstr>Наречия </vt:lpstr>
      <vt:lpstr>Слайд 46</vt:lpstr>
      <vt:lpstr>Слайд 47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46</cp:revision>
  <dcterms:created xsi:type="dcterms:W3CDTF">2014-09-06T07:59:20Z</dcterms:created>
  <dcterms:modified xsi:type="dcterms:W3CDTF">2015-02-12T10:57:25Z</dcterms:modified>
</cp:coreProperties>
</file>