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65" r:id="rId5"/>
    <p:sldId id="266" r:id="rId6"/>
    <p:sldId id="259" r:id="rId7"/>
    <p:sldId id="267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33CCCC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75" autoAdjust="0"/>
    <p:restoredTop sz="94660"/>
  </p:normalViewPr>
  <p:slideViewPr>
    <p:cSldViewPr>
      <p:cViewPr varScale="1">
        <p:scale>
          <a:sx n="72" d="100"/>
          <a:sy n="72" d="100"/>
        </p:scale>
        <p:origin x="1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E1BFF-53F8-4A3E-AE11-926276813E51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F0D4C-DD28-4E99-9DCC-94313BD84B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91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4EBD3-C30D-46CA-9B32-862E1B4CD1C9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A2691-3F9B-4BF0-8018-EB543BF743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8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7327-B19A-407A-8B5C-0E4C6E1E3016}" type="datetimeFigureOut">
              <a:rPr lang="ru-RU" smtClean="0"/>
              <a:pPr/>
              <a:t>17.12.2014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08200F-4E4F-4204-8211-C62D0FFA8BE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 dir="in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428604"/>
            <a:ext cx="7786742" cy="4440556"/>
          </a:xfrm>
        </p:spPr>
        <p:txBody>
          <a:bodyPr>
            <a:normAutofit/>
          </a:bodyPr>
          <a:lstStyle/>
          <a:p>
            <a:r>
              <a:rPr lang="ru-RU" sz="5300" b="1" dirty="0" smtClean="0"/>
              <a:t> </a:t>
            </a:r>
            <a:r>
              <a:rPr lang="ru-RU" sz="4900" b="1" dirty="0" smtClean="0">
                <a:latin typeface="Monotype Corsiva" pitchFamily="66" charset="0"/>
              </a:rPr>
              <a:t>Программа </a:t>
            </a:r>
            <a:r>
              <a:rPr lang="ru-RU" sz="4900" b="1" dirty="0">
                <a:latin typeface="Monotype Corsiva" pitchFamily="66" charset="0"/>
              </a:rPr>
              <a:t>элективного </a:t>
            </a:r>
            <a:r>
              <a:rPr lang="ru-RU" sz="4900" b="1" dirty="0" smtClean="0">
                <a:latin typeface="Monotype Corsiva" pitchFamily="66" charset="0"/>
              </a:rPr>
              <a:t>  курса  по </a:t>
            </a:r>
            <a:r>
              <a:rPr lang="ru-RU" sz="4900" b="1" dirty="0">
                <a:latin typeface="Monotype Corsiva" pitchFamily="66" charset="0"/>
              </a:rPr>
              <a:t>русскому </a:t>
            </a:r>
            <a:r>
              <a:rPr lang="ru-RU" sz="4900" b="1" dirty="0" smtClean="0">
                <a:latin typeface="Monotype Corsiva" pitchFamily="66" charset="0"/>
              </a:rPr>
              <a:t>языку:</a:t>
            </a:r>
            <a:r>
              <a:rPr lang="ru-RU" sz="4900" dirty="0">
                <a:latin typeface="Monotype Corsiva" pitchFamily="66" charset="0"/>
              </a:rPr>
              <a:t/>
            </a:r>
            <a:br>
              <a:rPr lang="ru-RU" sz="4900" dirty="0">
                <a:latin typeface="Monotype Corsiva" pitchFamily="66" charset="0"/>
              </a:rPr>
            </a:br>
            <a:r>
              <a:rPr lang="ru-RU" sz="4900" dirty="0" smtClean="0">
                <a:latin typeface="Monotype Corsiva" pitchFamily="66" charset="0"/>
              </a:rPr>
              <a:t>«</a:t>
            </a:r>
            <a:r>
              <a:rPr lang="ru-RU" sz="4900" b="1" dirty="0" smtClean="0">
                <a:latin typeface="Monotype Corsiva" pitchFamily="66" charset="0"/>
              </a:rPr>
              <a:t>Ее </a:t>
            </a:r>
            <a:r>
              <a:rPr lang="ru-RU" sz="4900" b="1" dirty="0">
                <a:latin typeface="Monotype Corsiva" pitchFamily="66" charset="0"/>
              </a:rPr>
              <a:t>величество грамматическая </a:t>
            </a:r>
            <a:r>
              <a:rPr lang="ru-RU" sz="4900" b="1" dirty="0" smtClean="0">
                <a:latin typeface="Monotype Corsiva" pitchFamily="66" charset="0"/>
              </a:rPr>
              <a:t>форма</a:t>
            </a:r>
            <a:r>
              <a:rPr lang="ru-RU" sz="4900" b="1" dirty="0" smtClean="0">
                <a:latin typeface="Monotype Corsiva" pitchFamily="66" charset="0"/>
              </a:rPr>
              <a:t>».</a:t>
            </a:r>
            <a:br>
              <a:rPr lang="ru-RU" sz="4900" b="1" dirty="0" smtClean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sz="3600" smtClean="0">
                <a:latin typeface="Monotype Corsiva" pitchFamily="66" charset="0"/>
              </a:rPr>
              <a:t>Лузина Т.А.</a:t>
            </a:r>
            <a:endParaRPr lang="ru-RU" sz="31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1750" y="39290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Почему надо изучать грамматику?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Грамматика учит правильной речи, тому, как следует говорить, читать и писать, основные сведения о ней должны быть известны каждому.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MVL-portr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86380" y="1428736"/>
            <a:ext cx="3635375" cy="4968875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Почему надо изучать грамматику?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Грамматика, с одной стороны, изучает жизнь языка, с другой – дает правило к его употреблению. История народа выражается в слове, а слово в языке живет по законам грамматики. Справедлива пословица: « Без грамматики не выучить математики».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Почему надо изучать грамматику?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«Тупа оратория, косноязычна поэзия, неосновательна философия, неприятна история, сомнительна юриспруденция без грамматики. И хотя она от общего употребления языка происходит, однако правилами показывает путь самому употреблению»,- писал М.В.Ломоносов.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35716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Основные задачи курса:</a:t>
            </a:r>
          </a:p>
          <a:p>
            <a:pPr lvl="0">
              <a:buFont typeface="Arial" pitchFamily="34" charset="0"/>
              <a:buChar char="•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систематизировать, закрепить и углубить знания о грамматических формах русского языка;</a:t>
            </a:r>
          </a:p>
          <a:p>
            <a:pPr lvl="0">
              <a:buFont typeface="Arial" pitchFamily="34" charset="0"/>
              <a:buChar char="•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выработать навыки употребления грамматических форм;</a:t>
            </a:r>
          </a:p>
          <a:p>
            <a:pPr lvl="0">
              <a:buFont typeface="Arial" pitchFamily="34" charset="0"/>
              <a:buChar char="•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способствовать развитию мышления и коммуникативной культуры учащихся</a:t>
            </a:r>
            <a:r>
              <a:rPr lang="ru-RU" sz="3600" dirty="0">
                <a:latin typeface="Monotype Corsiva" pitchFamily="66" charset="0"/>
              </a:rPr>
              <a:t>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85852" y="1214422"/>
            <a:ext cx="742955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</a:rPr>
              <a:t>Курс рассчитан на </a:t>
            </a:r>
            <a:r>
              <a:rPr lang="ru-RU" sz="3600" b="1" dirty="0" smtClean="0">
                <a:latin typeface="Monotype Corsiva" pitchFamily="66" charset="0"/>
                <a:ea typeface="Times New Roman" pitchFamily="18" charset="0"/>
              </a:rPr>
              <a:t> 17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</a:rPr>
              <a:t>часов,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</a:rPr>
              <a:t> из которых теоретическая часть (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</a:rPr>
              <a:t>6 ч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</a:rPr>
              <a:t>.), практическая часть (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</a:rPr>
              <a:t>11ч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</a:rPr>
              <a:t>.)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3" name="Picture 13" descr="Gog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429132"/>
            <a:ext cx="1214446" cy="1652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4" descr="Tolsto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572008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Kiprenskii_Zhukovskij"/>
          <p:cNvPicPr>
            <a:picLocks noChangeAspect="1" noChangeArrowheads="1"/>
          </p:cNvPicPr>
          <p:nvPr/>
        </p:nvPicPr>
        <p:blipFill>
          <a:blip r:embed="rId4"/>
          <a:srcRect l="11443" r="9576" b="10558"/>
          <a:stretch>
            <a:fillRect/>
          </a:stretch>
        </p:blipFill>
        <p:spPr bwMode="auto">
          <a:xfrm>
            <a:off x="2500298" y="3429000"/>
            <a:ext cx="1285884" cy="158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Aksakov_I_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3357562"/>
            <a:ext cx="12144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Tolstoy_A_K__phot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3643314"/>
            <a:ext cx="14287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Monotype Corsiva" pitchFamily="66" charset="0"/>
                <a:ea typeface="Times New Roman" pitchFamily="18" charset="0"/>
              </a:rPr>
              <a:t>Возможные виды деятельности учащихся: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ea typeface="Times New Roman" pitchFamily="18" charset="0"/>
              </a:rPr>
              <a:t>анализ, конструирование, редактирование текста, ролевые игры, составление таблиц, изготовление наглядных пособий – памяток, участие в работе школьного пресс-центра, научного общества учащихся.</a:t>
            </a:r>
            <a:endParaRPr lang="ru-RU" sz="3600" dirty="0" smtClean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42976" y="714356"/>
            <a:ext cx="74295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</a:rPr>
              <a:t>Учащиеся должны знать: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</a:rPr>
              <a:t>Основные понятия содержательной части программы курса.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04"/>
            <a:ext cx="7429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Отслеживание результатов работы учащихся, </a:t>
            </a:r>
            <a:r>
              <a:rPr lang="ru-RU" sz="3600" u="sng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их знаний</a:t>
            </a:r>
            <a:r>
              <a:rPr lang="ru-RU" sz="3600" b="1" u="sng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, </a:t>
            </a:r>
            <a:r>
              <a:rPr lang="ru-RU" sz="3600" u="sng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умений и навыков будет осуществляться следующим образом: </a:t>
            </a:r>
          </a:p>
          <a:p>
            <a:pPr lvl="0">
              <a:buFont typeface="Arial" pitchFamily="34" charset="0"/>
              <a:buChar char="•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Участие в практикумах;</a:t>
            </a:r>
          </a:p>
          <a:p>
            <a:pPr lvl="0">
              <a:buFont typeface="Arial" pitchFamily="34" charset="0"/>
              <a:buChar char="•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Участие в обсуждении вопросов на занятии;</a:t>
            </a:r>
          </a:p>
          <a:p>
            <a:pPr lvl="0">
              <a:buFont typeface="Arial" pitchFamily="34" charset="0"/>
              <a:buChar char="•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Выполнение творческих работ.</a:t>
            </a:r>
          </a:p>
          <a:p>
            <a:pPr lvl="0">
              <a:buFont typeface="Arial" pitchFamily="34" charset="0"/>
              <a:buChar char="•"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Выполнение памяток, опорных конспектов.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</TotalTime>
  <Words>259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Corbel</vt:lpstr>
      <vt:lpstr>Gill Sans MT</vt:lpstr>
      <vt:lpstr>Monotype Corsiva</vt:lpstr>
      <vt:lpstr>Times New Roman</vt:lpstr>
      <vt:lpstr>Verdana</vt:lpstr>
      <vt:lpstr>Wingdings 2</vt:lpstr>
      <vt:lpstr>Солнцестояние</vt:lpstr>
      <vt:lpstr> Программа элективного   курса  по русскому языку: «Ее величество грамматическая форма».  Лузина Т.А.</vt:lpstr>
      <vt:lpstr>Почему надо изучать грамматику?</vt:lpstr>
      <vt:lpstr>Почему надо изучать грамматику?</vt:lpstr>
      <vt:lpstr>Почему надо изучать грамматику?</vt:lpstr>
      <vt:lpstr>Презентация PowerPoint</vt:lpstr>
      <vt:lpstr>Презентация PowerPoint</vt:lpstr>
      <vt:lpstr>Возможные виды деятельности учащихся: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Программа элективного курса по русскому языку.     Ее величество грамматическая форма.             Правильное использование грамматических форм</dc:title>
  <dc:creator>1</dc:creator>
  <cp:lastModifiedBy>Лузина Татьяна</cp:lastModifiedBy>
  <cp:revision>12</cp:revision>
  <dcterms:created xsi:type="dcterms:W3CDTF">2008-04-15T11:56:28Z</dcterms:created>
  <dcterms:modified xsi:type="dcterms:W3CDTF">2014-12-17T14:07:04Z</dcterms:modified>
</cp:coreProperties>
</file>