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77" r:id="rId10"/>
    <p:sldId id="263" r:id="rId11"/>
    <p:sldId id="276" r:id="rId12"/>
    <p:sldId id="264" r:id="rId13"/>
    <p:sldId id="275" r:id="rId14"/>
    <p:sldId id="268" r:id="rId15"/>
    <p:sldId id="274" r:id="rId16"/>
    <p:sldId id="269" r:id="rId17"/>
    <p:sldId id="273" r:id="rId18"/>
    <p:sldId id="265" r:id="rId19"/>
    <p:sldId id="266" r:id="rId20"/>
    <p:sldId id="272" r:id="rId21"/>
    <p:sldId id="267" r:id="rId22"/>
    <p:sldId id="271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Правописание не с разными частями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534472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МБОУ лицей № 5 </a:t>
            </a:r>
            <a:r>
              <a:rPr lang="ru-RU" dirty="0" err="1" smtClean="0"/>
              <a:t>г.Каменск-Шахтинского</a:t>
            </a:r>
            <a:r>
              <a:rPr lang="ru-RU" dirty="0" smtClean="0"/>
              <a:t> Ростовской области</a:t>
            </a:r>
          </a:p>
          <a:p>
            <a:r>
              <a:rPr lang="ru-RU" dirty="0" smtClean="0"/>
              <a:t>Казанцева Наталия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Какое из объяснений является ошибочным?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3528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  </a:t>
            </a:r>
            <a:r>
              <a:rPr lang="ru-RU" sz="2800" dirty="0" smtClean="0"/>
              <a:t>(не)хочется в это верить — </a:t>
            </a:r>
            <a:r>
              <a:rPr lang="ru-RU" sz="2800" i="1" dirty="0" smtClean="0"/>
              <a:t>не с </a:t>
            </a:r>
            <a:r>
              <a:rPr lang="ru-RU" sz="2800" dirty="0" smtClean="0"/>
              <a:t>глаголами пишется раздельно</a:t>
            </a:r>
          </a:p>
          <a:p>
            <a:r>
              <a:rPr lang="ru-RU" sz="2800" dirty="0" smtClean="0"/>
              <a:t>2)  переспросить, (не)</a:t>
            </a:r>
            <a:r>
              <a:rPr lang="ru-RU" sz="2800" dirty="0" err="1" smtClean="0"/>
              <a:t>доумевая</a:t>
            </a:r>
            <a:r>
              <a:rPr lang="ru-RU" sz="2800" dirty="0" smtClean="0"/>
              <a:t> — 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 </a:t>
            </a:r>
            <a:r>
              <a:rPr lang="ru-RU" sz="2800" dirty="0" smtClean="0"/>
              <a:t>пишется слитно, так как слово без </a:t>
            </a:r>
            <a:r>
              <a:rPr lang="ru-RU" sz="2800" i="1" dirty="0" smtClean="0"/>
              <a:t>не </a:t>
            </a:r>
            <a:r>
              <a:rPr lang="ru-RU" sz="2800" dirty="0" err="1" smtClean="0"/>
              <a:t>не</a:t>
            </a:r>
            <a:r>
              <a:rPr lang="ru-RU" sz="2800" dirty="0" smtClean="0"/>
              <a:t> употребляется</a:t>
            </a:r>
          </a:p>
          <a:p>
            <a:r>
              <a:rPr lang="ru-RU" sz="2800" dirty="0" smtClean="0"/>
              <a:t>3)  отозваться очень (не)лестно — </a:t>
            </a:r>
            <a:r>
              <a:rPr lang="ru-RU" sz="2800" i="1" dirty="0" smtClean="0"/>
              <a:t>не </a:t>
            </a:r>
            <a:r>
              <a:rPr lang="ru-RU" sz="2800" dirty="0" smtClean="0"/>
              <a:t>с наречием пишется раздельно, так как у наречия есть зависимые слова</a:t>
            </a:r>
          </a:p>
          <a:p>
            <a:r>
              <a:rPr lang="ru-RU" sz="2800" dirty="0" smtClean="0"/>
              <a:t>4)  (не)погашенный костер — </a:t>
            </a:r>
            <a:r>
              <a:rPr lang="ru-RU" sz="2800" i="1" dirty="0" smtClean="0"/>
              <a:t>не </a:t>
            </a:r>
            <a:r>
              <a:rPr lang="ru-RU" sz="2800" dirty="0" smtClean="0"/>
              <a:t>с причастием пишется слитно, так как у причастия нет зависимого слова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Какое из объяснений является ошибочным?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35280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  </a:t>
            </a:r>
            <a:r>
              <a:rPr lang="ru-RU" sz="2800" dirty="0" smtClean="0"/>
              <a:t>(не)хочется в это верить — </a:t>
            </a:r>
            <a:r>
              <a:rPr lang="ru-RU" sz="2800" i="1" dirty="0" smtClean="0"/>
              <a:t>не с </a:t>
            </a:r>
            <a:r>
              <a:rPr lang="ru-RU" sz="2800" dirty="0" smtClean="0"/>
              <a:t>глаголами пишется раздельно</a:t>
            </a:r>
          </a:p>
          <a:p>
            <a:r>
              <a:rPr lang="ru-RU" sz="2800" dirty="0" smtClean="0"/>
              <a:t>2)  переспросить, (не)</a:t>
            </a:r>
            <a:r>
              <a:rPr lang="ru-RU" sz="2800" dirty="0" err="1" smtClean="0"/>
              <a:t>доумевая</a:t>
            </a:r>
            <a:r>
              <a:rPr lang="ru-RU" sz="2800" dirty="0" smtClean="0"/>
              <a:t> — </a:t>
            </a:r>
            <a:r>
              <a:rPr lang="ru-RU" sz="2800" i="1" dirty="0" err="1" smtClean="0"/>
              <a:t>не</a:t>
            </a:r>
            <a:r>
              <a:rPr lang="ru-RU" sz="2800" i="1" dirty="0" smtClean="0"/>
              <a:t> </a:t>
            </a:r>
            <a:r>
              <a:rPr lang="ru-RU" sz="2800" dirty="0" smtClean="0"/>
              <a:t>пишется слитно, так как слово без </a:t>
            </a:r>
            <a:r>
              <a:rPr lang="ru-RU" sz="2800" i="1" dirty="0" smtClean="0"/>
              <a:t>не </a:t>
            </a:r>
            <a:r>
              <a:rPr lang="ru-RU" sz="2800" dirty="0" err="1" smtClean="0"/>
              <a:t>не</a:t>
            </a:r>
            <a:r>
              <a:rPr lang="ru-RU" sz="2800" dirty="0" smtClean="0"/>
              <a:t> употребляется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3)  отозваться очень (не)лестно — </a:t>
            </a:r>
            <a:r>
              <a:rPr lang="ru-RU" sz="2800" i="1" dirty="0" smtClean="0">
                <a:solidFill>
                  <a:srgbClr val="FF0000"/>
                </a:solidFill>
              </a:rPr>
              <a:t>не </a:t>
            </a:r>
            <a:r>
              <a:rPr lang="ru-RU" sz="2800" dirty="0" smtClean="0">
                <a:solidFill>
                  <a:srgbClr val="FF0000"/>
                </a:solidFill>
              </a:rPr>
              <a:t>с наречием пишется раздельно, так как у наречия есть зависимые слова</a:t>
            </a:r>
          </a:p>
          <a:p>
            <a:r>
              <a:rPr lang="ru-RU" sz="2800" dirty="0" smtClean="0"/>
              <a:t>4)  (не)погашенный костер — </a:t>
            </a:r>
            <a:r>
              <a:rPr lang="ru-RU" sz="2800" i="1" dirty="0" smtClean="0"/>
              <a:t>не </a:t>
            </a:r>
            <a:r>
              <a:rPr lang="ru-RU" sz="2800" dirty="0" smtClean="0"/>
              <a:t>с причастием пишется слитно, так как у причастия нет зависимого слова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2700" i="1" dirty="0" smtClean="0"/>
              <a:t>Замените слитное написание на раздельное, а раздельное – на слитное, укажите, к какой части речи относятся слова с </a:t>
            </a:r>
            <a:r>
              <a:rPr lang="ru-RU" sz="2700" b="1" i="1" dirty="0" smtClean="0"/>
              <a:t>не</a:t>
            </a:r>
            <a:r>
              <a:rPr lang="ru-RU" sz="2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sz="2800" dirty="0" smtClean="0"/>
              <a:t>1. (Не)ослабевающие, а крепнущие связи. </a:t>
            </a:r>
          </a:p>
          <a:p>
            <a:pPr>
              <a:buNone/>
            </a:pPr>
            <a:r>
              <a:rPr lang="ru-RU" sz="2800" dirty="0" smtClean="0"/>
              <a:t>2. (Не)законченный портрет. </a:t>
            </a:r>
          </a:p>
          <a:p>
            <a:pPr>
              <a:buNone/>
            </a:pPr>
            <a:r>
              <a:rPr lang="ru-RU" sz="2800" dirty="0" smtClean="0"/>
              <a:t>3. Рукопись (не)отредактирована.</a:t>
            </a:r>
          </a:p>
          <a:p>
            <a:pPr>
              <a:buNone/>
            </a:pPr>
            <a:r>
              <a:rPr lang="ru-RU" sz="2800" dirty="0" smtClean="0"/>
              <a:t>4. (Не)решенная еще проблема. </a:t>
            </a:r>
          </a:p>
          <a:p>
            <a:pPr>
              <a:buNone/>
            </a:pPr>
            <a:r>
              <a:rPr lang="ru-RU" sz="2800" dirty="0" smtClean="0"/>
              <a:t>5. (Не)исписанные листы.</a:t>
            </a:r>
          </a:p>
          <a:p>
            <a:pPr>
              <a:buNone/>
            </a:pPr>
            <a:r>
              <a:rPr lang="ru-RU" sz="2800" dirty="0" smtClean="0"/>
              <a:t>6. (Не)запланированная на сегодня поездка. </a:t>
            </a:r>
          </a:p>
          <a:p>
            <a:pPr>
              <a:buNone/>
            </a:pPr>
            <a:r>
              <a:rPr lang="ru-RU" sz="2800" dirty="0" smtClean="0"/>
              <a:t>7. Ничего (не)говорящий факт.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Проверь!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sz="2800" dirty="0" smtClean="0"/>
              <a:t>1. Неослабевающие, крепнущие связи. </a:t>
            </a:r>
          </a:p>
          <a:p>
            <a:pPr>
              <a:buNone/>
            </a:pPr>
            <a:r>
              <a:rPr lang="ru-RU" sz="2800" dirty="0" smtClean="0"/>
              <a:t>2. Не законченный художником портрет. </a:t>
            </a:r>
          </a:p>
          <a:p>
            <a:pPr>
              <a:buNone/>
            </a:pPr>
            <a:r>
              <a:rPr lang="ru-RU" sz="2800" dirty="0" smtClean="0"/>
              <a:t>3. Неотредактированная рукопись.</a:t>
            </a:r>
          </a:p>
          <a:p>
            <a:pPr>
              <a:buNone/>
            </a:pPr>
            <a:r>
              <a:rPr lang="ru-RU" sz="2800" dirty="0" smtClean="0"/>
              <a:t>4. Нерешенная проблема. </a:t>
            </a:r>
          </a:p>
          <a:p>
            <a:pPr>
              <a:buNone/>
            </a:pPr>
            <a:r>
              <a:rPr lang="ru-RU" sz="2800" dirty="0" smtClean="0"/>
              <a:t>5. Не исписанные учеником листы.</a:t>
            </a:r>
          </a:p>
          <a:p>
            <a:pPr>
              <a:buNone/>
            </a:pPr>
            <a:r>
              <a:rPr lang="ru-RU" sz="2800" dirty="0" smtClean="0"/>
              <a:t>6. Незапланированная поездка. </a:t>
            </a:r>
          </a:p>
          <a:p>
            <a:pPr>
              <a:buNone/>
            </a:pPr>
            <a:r>
              <a:rPr lang="ru-RU" sz="2800" dirty="0" smtClean="0"/>
              <a:t>7. </a:t>
            </a:r>
            <a:r>
              <a:rPr lang="ru-RU" sz="2800" dirty="0" err="1" smtClean="0"/>
              <a:t>Неговорящий</a:t>
            </a:r>
            <a:r>
              <a:rPr lang="ru-RU" sz="2800" dirty="0" smtClean="0"/>
              <a:t> факт.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Укажи примеры с ошибкой: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проявил негодование;</a:t>
            </a:r>
          </a:p>
          <a:p>
            <a:pPr>
              <a:buNone/>
            </a:pPr>
            <a:r>
              <a:rPr lang="ru-RU" sz="2800" dirty="0" smtClean="0"/>
              <a:t>2) не  ласковый взгляд;</a:t>
            </a:r>
          </a:p>
          <a:p>
            <a:pPr>
              <a:buNone/>
            </a:pPr>
            <a:r>
              <a:rPr lang="ru-RU" sz="2800" dirty="0" smtClean="0"/>
              <a:t>3) вовсе не лёгкий переход;</a:t>
            </a:r>
          </a:p>
          <a:p>
            <a:pPr>
              <a:buNone/>
            </a:pPr>
            <a:r>
              <a:rPr lang="ru-RU" sz="2800" dirty="0" smtClean="0"/>
              <a:t>4) был недогадлив;</a:t>
            </a:r>
          </a:p>
          <a:p>
            <a:pPr>
              <a:buNone/>
            </a:pPr>
            <a:r>
              <a:rPr lang="ru-RU" sz="2800" dirty="0" smtClean="0"/>
              <a:t>5) ничуть не подозрительный;</a:t>
            </a:r>
          </a:p>
          <a:p>
            <a:pPr>
              <a:buNone/>
            </a:pPr>
            <a:r>
              <a:rPr lang="ru-RU" sz="2800" dirty="0" smtClean="0"/>
              <a:t>6) нисколько  непривередлив;</a:t>
            </a:r>
          </a:p>
          <a:p>
            <a:pPr>
              <a:buNone/>
            </a:pPr>
            <a:r>
              <a:rPr lang="ru-RU" sz="2800" dirty="0" smtClean="0"/>
              <a:t>7) отнюдь  не  безвыходный.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Примеры с ошибкой: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проявил негодование;</a:t>
            </a:r>
          </a:p>
          <a:p>
            <a:pPr>
              <a:buNone/>
            </a:pPr>
            <a:r>
              <a:rPr lang="ru-RU" sz="2800" dirty="0" smtClean="0"/>
              <a:t>2) </a:t>
            </a:r>
            <a:r>
              <a:rPr lang="ru-RU" sz="2800" dirty="0" smtClean="0">
                <a:solidFill>
                  <a:srgbClr val="FF0000"/>
                </a:solidFill>
              </a:rPr>
              <a:t>неласковый взгляд;</a:t>
            </a:r>
          </a:p>
          <a:p>
            <a:pPr>
              <a:buNone/>
            </a:pPr>
            <a:r>
              <a:rPr lang="ru-RU" sz="2800" dirty="0" smtClean="0"/>
              <a:t>3) вовсе не лёгкий переход;</a:t>
            </a:r>
          </a:p>
          <a:p>
            <a:pPr>
              <a:buNone/>
            </a:pPr>
            <a:r>
              <a:rPr lang="ru-RU" sz="2800" dirty="0" smtClean="0"/>
              <a:t>4) был недогадлив;</a:t>
            </a:r>
          </a:p>
          <a:p>
            <a:pPr>
              <a:buNone/>
            </a:pPr>
            <a:r>
              <a:rPr lang="ru-RU" sz="2800" dirty="0" smtClean="0"/>
              <a:t>5) ничуть не подозрительный;</a:t>
            </a:r>
          </a:p>
          <a:p>
            <a:pPr>
              <a:buNone/>
            </a:pPr>
            <a:r>
              <a:rPr lang="ru-RU" sz="2800" dirty="0" smtClean="0"/>
              <a:t>6) </a:t>
            </a:r>
            <a:r>
              <a:rPr lang="ru-RU" sz="2800" dirty="0" smtClean="0">
                <a:solidFill>
                  <a:srgbClr val="FF0000"/>
                </a:solidFill>
              </a:rPr>
              <a:t>нисколько  не привередлив;</a:t>
            </a:r>
          </a:p>
          <a:p>
            <a:pPr>
              <a:buNone/>
            </a:pPr>
            <a:r>
              <a:rPr lang="ru-RU" sz="2800" dirty="0" smtClean="0"/>
              <a:t>7) отнюдь  не  безвыходный.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Укажите слитное написание частицы не: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далеко (не)робкое замечание</a:t>
            </a:r>
          </a:p>
          <a:p>
            <a:pPr>
              <a:buNone/>
            </a:pPr>
            <a:r>
              <a:rPr lang="ru-RU" sz="2800" dirty="0" smtClean="0"/>
              <a:t>2) (не)у кого остановиться;</a:t>
            </a:r>
          </a:p>
          <a:p>
            <a:pPr>
              <a:buNone/>
            </a:pPr>
            <a:r>
              <a:rPr lang="ru-RU" sz="2800" dirty="0" smtClean="0"/>
              <a:t>3) ничуть (не)дорог;</a:t>
            </a:r>
          </a:p>
          <a:p>
            <a:pPr>
              <a:buNone/>
            </a:pPr>
            <a:r>
              <a:rPr lang="ru-RU" sz="2800" dirty="0" smtClean="0"/>
              <a:t>4) (не)здоровый цвет лица;</a:t>
            </a:r>
          </a:p>
          <a:p>
            <a:pPr>
              <a:buNone/>
            </a:pPr>
            <a:r>
              <a:rPr lang="ru-RU" sz="2800" dirty="0" smtClean="0"/>
              <a:t>5) (не)дядин дом;</a:t>
            </a:r>
          </a:p>
          <a:p>
            <a:pPr>
              <a:buNone/>
            </a:pPr>
            <a:r>
              <a:rPr lang="ru-RU" sz="2800" dirty="0" smtClean="0"/>
              <a:t>6) (не)</a:t>
            </a:r>
            <a:r>
              <a:rPr lang="ru-RU" sz="2800" dirty="0" err="1" smtClean="0"/>
              <a:t>доумевал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7) (не)большой, но удобный шкаф;</a:t>
            </a:r>
          </a:p>
          <a:p>
            <a:pPr>
              <a:buNone/>
            </a:pPr>
            <a:r>
              <a:rPr lang="ru-RU" sz="2800" dirty="0" smtClean="0"/>
              <a:t>8) выразить (не)</a:t>
            </a:r>
            <a:r>
              <a:rPr lang="ru-RU" sz="2800" dirty="0" err="1" smtClean="0"/>
              <a:t>годование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9) (не)чего бояться;</a:t>
            </a:r>
          </a:p>
          <a:p>
            <a:pPr>
              <a:buNone/>
            </a:pPr>
            <a:r>
              <a:rPr lang="ru-RU" sz="2800" dirty="0" smtClean="0"/>
              <a:t>10) (не)длинна, а коротка.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206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4, 6, 7, 8, 9</a:t>
            </a:r>
            <a:endParaRPr lang="ru-RU" sz="4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5328592" cy="399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496944" cy="6525344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1. Он привел вовсе (не) убедительные аргументы. </a:t>
            </a:r>
          </a:p>
          <a:p>
            <a:r>
              <a:rPr lang="ru-RU" i="1" dirty="0" smtClean="0"/>
              <a:t>2. Приезжий был (не)высок ростом и (не)</a:t>
            </a:r>
            <a:r>
              <a:rPr lang="ru-RU" i="1" dirty="0" err="1" smtClean="0"/>
              <a:t>казист</a:t>
            </a:r>
            <a:r>
              <a:rPr lang="ru-RU" i="1" dirty="0" smtClean="0"/>
              <a:t> с виду (</a:t>
            </a:r>
            <a:r>
              <a:rPr lang="ru-RU" i="1" dirty="0" err="1" smtClean="0"/>
              <a:t>Шол</a:t>
            </a:r>
            <a:r>
              <a:rPr lang="ru-RU" i="1" dirty="0" smtClean="0"/>
              <a:t>.). </a:t>
            </a:r>
          </a:p>
          <a:p>
            <a:r>
              <a:rPr lang="ru-RU" i="1" dirty="0" smtClean="0"/>
              <a:t>3. Пусть струится над твоей избушкой тот вечерний (не)сказанный свет (</a:t>
            </a:r>
            <a:r>
              <a:rPr lang="ru-RU" i="1" dirty="0" err="1" smtClean="0"/>
              <a:t>Ес</a:t>
            </a:r>
            <a:r>
              <a:rPr lang="ru-RU" i="1" dirty="0" smtClean="0"/>
              <a:t>.). </a:t>
            </a:r>
          </a:p>
          <a:p>
            <a:r>
              <a:rPr lang="ru-RU" i="1" dirty="0" smtClean="0"/>
              <a:t>4.  (Не) один человек писал эту книгу. </a:t>
            </a:r>
          </a:p>
          <a:p>
            <a:r>
              <a:rPr lang="ru-RU" i="1" dirty="0" smtClean="0"/>
              <a:t>5. (Не)далеко показались огни деревеньки. </a:t>
            </a:r>
          </a:p>
          <a:p>
            <a:r>
              <a:rPr lang="ru-RU" i="1" dirty="0" smtClean="0"/>
              <a:t>6. Берег реки (не)отлог, а очень крут. </a:t>
            </a:r>
          </a:p>
          <a:p>
            <a:r>
              <a:rPr lang="ru-RU" i="1" dirty="0" smtClean="0"/>
              <a:t>7. (Не)горазд я петь. </a:t>
            </a:r>
          </a:p>
          <a:p>
            <a:r>
              <a:rPr lang="ru-RU" i="1" dirty="0" smtClean="0"/>
              <a:t>8. В почве (не)(до)стает питательных веществ. </a:t>
            </a:r>
          </a:p>
          <a:p>
            <a:r>
              <a:rPr lang="ru-RU" i="1" dirty="0" smtClean="0"/>
              <a:t>9. (Не)лающий пес похлебки (не) получит (Посл.). </a:t>
            </a:r>
          </a:p>
          <a:p>
            <a:r>
              <a:rPr lang="ru-RU" i="1" dirty="0" smtClean="0"/>
              <a:t>10. (Не)умеющий говорить кулаком пугает (Посл.). </a:t>
            </a:r>
          </a:p>
          <a:p>
            <a:r>
              <a:rPr lang="ru-RU" i="1" dirty="0" smtClean="0"/>
              <a:t>11.  (Не)умело приготовлен обед: что-то (не)(до) жарилось, что-то (не)(до) варилось. </a:t>
            </a:r>
          </a:p>
          <a:p>
            <a:r>
              <a:rPr lang="ru-RU" i="1" dirty="0" smtClean="0"/>
              <a:t>12. (Не) я, (не)ты виноваты в этом. </a:t>
            </a:r>
          </a:p>
          <a:p>
            <a:r>
              <a:rPr lang="ru-RU" i="1" dirty="0" smtClean="0"/>
              <a:t>13. (Не)</a:t>
            </a:r>
            <a:r>
              <a:rPr lang="ru-RU" i="1" dirty="0" err="1" smtClean="0"/>
              <a:t>други</a:t>
            </a:r>
            <a:r>
              <a:rPr lang="ru-RU" i="1" dirty="0" smtClean="0"/>
              <a:t> моего друга — мои (не)</a:t>
            </a:r>
            <a:r>
              <a:rPr lang="ru-RU" i="1" dirty="0" err="1" smtClean="0"/>
              <a:t>други</a:t>
            </a:r>
            <a:r>
              <a:rPr lang="ru-RU" i="1" dirty="0" smtClean="0"/>
              <a:t>. </a:t>
            </a:r>
          </a:p>
          <a:p>
            <a:r>
              <a:rPr lang="ru-RU" i="1" dirty="0" smtClean="0"/>
              <a:t>14. Ребята мечтают о (не)обжитых местах, о(не)изведанных тайнах. </a:t>
            </a:r>
          </a:p>
          <a:p>
            <a:r>
              <a:rPr lang="ru-RU" i="1" dirty="0" smtClean="0"/>
              <a:t>15. Отец (не)(до)смотрел за ребенком. </a:t>
            </a:r>
          </a:p>
          <a:p>
            <a:r>
              <a:rPr lang="ru-RU" i="1" dirty="0" smtClean="0"/>
              <a:t>16. Ты как будто (не)рад мне?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64219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Переставьте предложения так, чтобы получился связный текст. Раскройте скобки. Сформулируйте основную мысль текста. Согласны ли вы с предложенной формулировкой?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132856"/>
            <a:ext cx="8712968" cy="4536504"/>
          </a:xfrm>
        </p:spPr>
        <p:txBody>
          <a:bodyPr>
            <a:normAutofit/>
          </a:bodyPr>
          <a:lstStyle/>
          <a:p>
            <a:r>
              <a:rPr lang="ru-RU" i="1" dirty="0" smtClean="0"/>
              <a:t>А. К нему нужно подойти вплотную и наклониться.</a:t>
            </a:r>
            <a:endParaRPr lang="ru-RU" dirty="0" smtClean="0"/>
          </a:p>
          <a:p>
            <a:r>
              <a:rPr lang="ru-RU" i="1" dirty="0" smtClean="0"/>
              <a:t>Б. (Не)словами, а молчанием, добрым взглядом, улыбкой лучше всего раскрывается такой человек.</a:t>
            </a:r>
            <a:endParaRPr lang="ru-RU" dirty="0" smtClean="0"/>
          </a:p>
          <a:p>
            <a:r>
              <a:rPr lang="ru-RU" i="1" dirty="0" smtClean="0"/>
              <a:t>В. Благоухание ландыша (не)слышишь за сто шагов.</a:t>
            </a:r>
            <a:endParaRPr lang="ru-RU" dirty="0" smtClean="0"/>
          </a:p>
          <a:p>
            <a:r>
              <a:rPr lang="ru-RU" i="1" dirty="0" smtClean="0"/>
              <a:t>Г. Есть и люди, которых нельзя понять, (не)приблизившись к ним, (не)увидев их в кругу друзей или даже наедине. (По О.Кожуховой)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Выпишите цифры, где не со словом пишется раздельно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496944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2800" i="1" dirty="0" smtClean="0"/>
              <a:t>1(Не)</a:t>
            </a:r>
            <a:r>
              <a:rPr lang="ru-RU" sz="2800" i="1" dirty="0" err="1" smtClean="0"/>
              <a:t>лепый</a:t>
            </a:r>
            <a:r>
              <a:rPr lang="ru-RU" sz="2800" i="1" dirty="0" smtClean="0"/>
              <a:t> поступок, 2(не)высоко взлететь; поступить 3(не)по-товарищески, почуять (не)доброе, вести себя 4(не)принужденно, 5(не)веселый, а грустный вид, 6(не)складность фигуры, перейти 7(не)глубокую, но широкую реку, устать с 8(не)привычки, 9(не)кошеные луга, далеко 10(не)легкое дело, река была 11(не)широка, 12(не)ожидая поддержки, ещё 13(не)разобранные примеры, 14(не)мог прийти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В. Благоухание ландыша не слышишь за сто шагов.</a:t>
            </a:r>
          </a:p>
          <a:p>
            <a:r>
              <a:rPr lang="ru-RU" i="1" dirty="0" smtClean="0"/>
              <a:t>А. К нему нужно подойти вплотную и наклониться.</a:t>
            </a:r>
          </a:p>
          <a:p>
            <a:r>
              <a:rPr lang="ru-RU" i="1" dirty="0" smtClean="0"/>
              <a:t>Г. Есть и люди, которых нельзя понять,  не приблизившись к ним, не увидев их в кругу друзей или даже наедине. </a:t>
            </a:r>
            <a:endParaRPr lang="ru-RU" dirty="0" smtClean="0"/>
          </a:p>
          <a:p>
            <a:r>
              <a:rPr lang="ru-RU" i="1" dirty="0" smtClean="0"/>
              <a:t>Б. Не словами, а молчанием, добрым взглядом, улыбкой лучше всего раскрывается такой человек.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Минитест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1. Отметь строку, в которой все слова пишутся с не слитно:</a:t>
            </a:r>
            <a:endParaRPr lang="ru-RU" dirty="0" smtClean="0"/>
          </a:p>
          <a:p>
            <a:r>
              <a:rPr lang="ru-RU" dirty="0" smtClean="0"/>
              <a:t> 1) (не)</a:t>
            </a:r>
            <a:r>
              <a:rPr lang="ru-RU" dirty="0" err="1" smtClean="0"/>
              <a:t>брежный</a:t>
            </a:r>
            <a:r>
              <a:rPr lang="ru-RU" dirty="0" smtClean="0"/>
              <a:t>, ничуть (не)привлекательный, (не)</a:t>
            </a:r>
            <a:r>
              <a:rPr lang="ru-RU" dirty="0" err="1" smtClean="0"/>
              <a:t>взгоды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2) (не)</a:t>
            </a:r>
            <a:r>
              <a:rPr lang="ru-RU" dirty="0" err="1" smtClean="0"/>
              <a:t>доумение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)видел, (не)догадливый;</a:t>
            </a:r>
          </a:p>
          <a:p>
            <a:r>
              <a:rPr lang="ru-RU" dirty="0" smtClean="0"/>
              <a:t>3) (не)</a:t>
            </a:r>
            <a:r>
              <a:rPr lang="ru-RU" dirty="0" err="1" smtClean="0"/>
              <a:t>доразумение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)кем, (не)</a:t>
            </a:r>
            <a:r>
              <a:rPr lang="ru-RU" dirty="0" err="1" smtClean="0"/>
              <a:t>взлюбил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2.Отметь строку, в которой все слова пишутся с не раздельно:</a:t>
            </a:r>
            <a:endParaRPr lang="ru-RU" dirty="0" smtClean="0"/>
          </a:p>
          <a:p>
            <a:r>
              <a:rPr lang="ru-RU" dirty="0" smtClean="0"/>
              <a:t> 1) (не)</a:t>
            </a:r>
            <a:r>
              <a:rPr lang="ru-RU" dirty="0" err="1" smtClean="0"/>
              <a:t>лепость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</a:t>
            </a:r>
            <a:r>
              <a:rPr lang="ru-RU" dirty="0" err="1" smtClean="0"/>
              <a:t>годовал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)красивый;</a:t>
            </a:r>
          </a:p>
          <a:p>
            <a:r>
              <a:rPr lang="ru-RU" dirty="0" smtClean="0"/>
              <a:t>2) (не)(с) кем, (не)думал, далеко (не)робкий;</a:t>
            </a:r>
          </a:p>
          <a:p>
            <a:r>
              <a:rPr lang="ru-RU" dirty="0" smtClean="0"/>
              <a:t>3) (не)широкая, но глубокая; (не)понял, (не)вразумительный.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3.Отметь строку, в которой оба прилагательных пишутся с не слитно:</a:t>
            </a:r>
            <a:endParaRPr lang="ru-RU" dirty="0" smtClean="0"/>
          </a:p>
          <a:p>
            <a:r>
              <a:rPr lang="ru-RU" dirty="0" smtClean="0"/>
              <a:t> 1) далеко (не)спокойный, (не)</a:t>
            </a:r>
            <a:r>
              <a:rPr lang="ru-RU" dirty="0" err="1" smtClean="0"/>
              <a:t>суразный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вовсе (не)сложная, (не)дорогой;</a:t>
            </a:r>
          </a:p>
          <a:p>
            <a:r>
              <a:rPr lang="ru-RU" dirty="0" smtClean="0"/>
              <a:t>3) (не)</a:t>
            </a:r>
            <a:r>
              <a:rPr lang="ru-RU" dirty="0" err="1" smtClean="0"/>
              <a:t>вредимый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)громкая.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76064"/>
          </a:xfrm>
        </p:spPr>
        <p:txBody>
          <a:bodyPr/>
          <a:lstStyle/>
          <a:p>
            <a:r>
              <a:rPr lang="ru-RU" dirty="0" smtClean="0"/>
              <a:t>1) 3,     2) 2,    3) 3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6191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Удачи на экзамене!</a:t>
            </a:r>
            <a:endParaRPr lang="ru-RU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056784" cy="508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3, 5, 10, 12, 13, 14.</a:t>
            </a:r>
          </a:p>
          <a:p>
            <a:endParaRPr lang="ru-RU" sz="2800" dirty="0" smtClean="0"/>
          </a:p>
          <a:p>
            <a:r>
              <a:rPr lang="ru-RU" sz="2800" dirty="0" smtClean="0"/>
              <a:t>Стоит повторить алгоритм? </a:t>
            </a:r>
            <a:endParaRPr lang="ru-RU" sz="2800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2976"/>
            <a:ext cx="5328592" cy="351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Вставьте недостающее в таблицу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Определить, употребляется ли слово без не?</a:t>
            </a:r>
          </a:p>
          <a:p>
            <a:pPr>
              <a:buNone/>
            </a:pPr>
            <a:r>
              <a:rPr lang="ru-RU" sz="2000" dirty="0" smtClean="0"/>
              <a:t>Да                                                                   Нет                ?</a:t>
            </a:r>
          </a:p>
          <a:p>
            <a:pPr>
              <a:buNone/>
            </a:pPr>
            <a:r>
              <a:rPr lang="ru-RU" sz="2000" dirty="0" smtClean="0"/>
              <a:t>2. Определить часть речи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492895"/>
          <a:ext cx="8640960" cy="463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2880320"/>
                <a:gridCol w="1440160"/>
                <a:gridCol w="1440160"/>
              </a:tblGrid>
              <a:tr h="18285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Существительное, прилагательное,</a:t>
                      </a:r>
                      <a:r>
                        <a:rPr lang="ru-RU" baseline="0" dirty="0" smtClean="0"/>
                        <a:t> наречие </a:t>
                      </a:r>
                      <a:r>
                        <a:rPr lang="ru-RU" baseline="0" dirty="0" err="1" smtClean="0"/>
                        <a:t>на-о</a:t>
                      </a:r>
                      <a:r>
                        <a:rPr lang="ru-RU" baseline="0" dirty="0" smtClean="0"/>
                        <a:t>, -е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Глагол, деепричастие</a:t>
                      </a:r>
                      <a:r>
                        <a:rPr lang="ru-RU" baseline="0" dirty="0" smtClean="0"/>
                        <a:t> (что делая? Что сделав?),</a:t>
                      </a:r>
                    </a:p>
                    <a:p>
                      <a:pPr algn="ctr"/>
                      <a:r>
                        <a:rPr lang="ru-RU" baseline="0" dirty="0" smtClean="0"/>
                        <a:t>Краткое причастие, наречие не на –о, -е, числительное, союз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Полное причастие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9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Можно заменить синонимом без 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 зависимое слово или </a:t>
                      </a:r>
                      <a:r>
                        <a:rPr lang="ru-RU" dirty="0" err="1" smtClean="0"/>
                        <a:t>противопос-тавление</a:t>
                      </a:r>
                      <a:endParaRPr lang="ru-RU" dirty="0"/>
                    </a:p>
                  </a:txBody>
                  <a:tcPr/>
                </a:tc>
              </a:tr>
              <a:tr h="12710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слитно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?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4644008" y="422108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8184" y="141277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899592" y="1196752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99992" y="1196752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123728" y="1916832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75856" y="1916832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07904" y="1844824"/>
            <a:ext cx="295232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99592" y="1556792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Проверьте!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Определить, употребляется ли слово без не?</a:t>
            </a:r>
          </a:p>
          <a:p>
            <a:pPr>
              <a:buNone/>
            </a:pPr>
            <a:r>
              <a:rPr lang="ru-RU" sz="2000" dirty="0" smtClean="0"/>
              <a:t>Да                                                                   Нет                Слитно</a:t>
            </a:r>
          </a:p>
          <a:p>
            <a:pPr>
              <a:buNone/>
            </a:pPr>
            <a:r>
              <a:rPr lang="ru-RU" sz="2000" dirty="0" smtClean="0"/>
              <a:t>2. Определить часть речи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276873"/>
          <a:ext cx="8784977" cy="45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2855117"/>
                <a:gridCol w="1537371"/>
                <a:gridCol w="1464163"/>
              </a:tblGrid>
              <a:tr h="156827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Существительное, прилагательное,</a:t>
                      </a:r>
                      <a:r>
                        <a:rPr lang="ru-RU" baseline="0" dirty="0" smtClean="0"/>
                        <a:t> наречие </a:t>
                      </a:r>
                      <a:r>
                        <a:rPr lang="ru-RU" baseline="0" dirty="0" err="1" smtClean="0"/>
                        <a:t>на-о</a:t>
                      </a:r>
                      <a:r>
                        <a:rPr lang="ru-RU" baseline="0" dirty="0" smtClean="0"/>
                        <a:t>, -е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Глагол, деепричастие</a:t>
                      </a:r>
                      <a:r>
                        <a:rPr lang="ru-RU" baseline="0" dirty="0" smtClean="0"/>
                        <a:t> (что делая? Что сделав?),</a:t>
                      </a:r>
                    </a:p>
                    <a:p>
                      <a:pPr algn="ctr"/>
                      <a:r>
                        <a:rPr lang="ru-RU" baseline="0" dirty="0" smtClean="0"/>
                        <a:t>Краткое причастие, наречие не на –о, -е, числительное, союз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Полное причастие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32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Можно заменить синонимом без 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Нельзя заменить синонимом</a:t>
                      </a:r>
                      <a:r>
                        <a:rPr lang="ru-RU" sz="1400" baseline="0" dirty="0" smtClean="0"/>
                        <a:t> или есть слова далеко не, ничуть не, нисколько не…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Нет зависимого слова или </a:t>
                      </a:r>
                      <a:r>
                        <a:rPr lang="ru-RU" sz="1800" dirty="0" err="1" smtClean="0"/>
                        <a:t>противопос-тавления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Есть зависимое слово или </a:t>
                      </a:r>
                      <a:r>
                        <a:rPr lang="ru-RU" dirty="0" err="1" smtClean="0"/>
                        <a:t>противопос-тавление</a:t>
                      </a:r>
                      <a:endParaRPr lang="ru-RU" dirty="0"/>
                    </a:p>
                  </a:txBody>
                  <a:tcPr/>
                </a:tc>
              </a:tr>
              <a:tr h="10569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слитно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раздельно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слитно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раздельно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4644008" y="422108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176" y="141277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971600" y="1196752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635896" y="1196752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1691680" y="1916832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03848" y="191683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635896" y="1844824"/>
            <a:ext cx="29523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971600" y="1484784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err="1" smtClean="0"/>
              <a:t>Потренирумся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В каком предложении не с существительным пишется слитно.</a:t>
            </a:r>
            <a:endParaRPr lang="ru-RU" dirty="0" smtClean="0"/>
          </a:p>
          <a:p>
            <a:r>
              <a:rPr lang="ru-RU" dirty="0" smtClean="0"/>
              <a:t> 1) Раздался шорох. Это был и (не)зверь, и (не) птица.</a:t>
            </a:r>
          </a:p>
          <a:p>
            <a:r>
              <a:rPr lang="ru-RU" dirty="0" smtClean="0"/>
              <a:t>2) Но это, к сожалению, было (не) озеро.</a:t>
            </a:r>
          </a:p>
          <a:p>
            <a:r>
              <a:rPr lang="ru-RU" dirty="0" smtClean="0"/>
              <a:t>3) Мы поняли, что это было (не)</a:t>
            </a:r>
            <a:r>
              <a:rPr lang="ru-RU" dirty="0" err="1" smtClean="0"/>
              <a:t>доразумение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(Не)участие продемонстрировал в этой ситуации, а холодное равнодушие.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err="1" smtClean="0"/>
              <a:t>Потренирумся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В каком предложении не с существительным пишется слитно.</a:t>
            </a:r>
            <a:endParaRPr lang="ru-RU" dirty="0" smtClean="0"/>
          </a:p>
          <a:p>
            <a:r>
              <a:rPr lang="ru-RU" dirty="0" smtClean="0"/>
              <a:t> 1) Раздался шорох. Это был и (не)зверь, и (не) птица.</a:t>
            </a:r>
          </a:p>
          <a:p>
            <a:r>
              <a:rPr lang="ru-RU" dirty="0" smtClean="0"/>
              <a:t>2) Но это, к сожалению, было (не) озеро.</a:t>
            </a:r>
          </a:p>
          <a:p>
            <a:r>
              <a:rPr lang="ru-RU" dirty="0" smtClean="0"/>
              <a:t>3) Мы поняли, что это было </a:t>
            </a:r>
            <a:r>
              <a:rPr lang="ru-RU" dirty="0" smtClean="0">
                <a:solidFill>
                  <a:srgbClr val="FF0000"/>
                </a:solidFill>
              </a:rPr>
              <a:t>недоразумение.</a:t>
            </a:r>
          </a:p>
          <a:p>
            <a:r>
              <a:rPr lang="ru-RU" dirty="0" smtClean="0"/>
              <a:t>4) (Не)участие продемонстрировал в этой ситуации, а холодное равнодушие.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2700" b="1" i="1" dirty="0" smtClean="0"/>
              <a:t>Раскрой скобки. Отметь те предложения, в которых глаголы пишутся с не слитно</a:t>
            </a:r>
            <a:r>
              <a:rPr lang="ru-RU" sz="27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dirty="0" smtClean="0"/>
              <a:t> </a:t>
            </a:r>
            <a:r>
              <a:rPr lang="ru-RU" sz="2800" dirty="0" smtClean="0"/>
              <a:t>1) (Не) трудиться, так и хлеба (не) добиться.</a:t>
            </a:r>
          </a:p>
          <a:p>
            <a:r>
              <a:rPr lang="ru-RU" sz="2800" dirty="0" smtClean="0"/>
              <a:t>2) Мне в этот день (не) здоровилось.</a:t>
            </a:r>
          </a:p>
          <a:p>
            <a:r>
              <a:rPr lang="ru-RU" sz="2800" dirty="0" smtClean="0"/>
              <a:t>3) С людьми браниться – никуда (не)годится.</a:t>
            </a:r>
          </a:p>
          <a:p>
            <a:r>
              <a:rPr lang="ru-RU" sz="2800" dirty="0" smtClean="0"/>
              <a:t>4) Толпа (не)</a:t>
            </a:r>
            <a:r>
              <a:rPr lang="ru-RU" sz="2800" dirty="0" err="1" smtClean="0"/>
              <a:t>доумевала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5) (Не)лает, не кусает, а в дом (не)пускает.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Проверь!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dirty="0" smtClean="0"/>
              <a:t> </a:t>
            </a:r>
            <a:r>
              <a:rPr lang="ru-RU" sz="2800" dirty="0" smtClean="0"/>
              <a:t>1) Не трудиться, так и хлеба не добиться.</a:t>
            </a:r>
          </a:p>
          <a:p>
            <a:r>
              <a:rPr lang="ru-RU" sz="2800" dirty="0" smtClean="0"/>
              <a:t>2) Мне в этот день </a:t>
            </a:r>
            <a:r>
              <a:rPr lang="ru-RU" sz="2800" dirty="0" smtClean="0">
                <a:solidFill>
                  <a:srgbClr val="FF0000"/>
                </a:solidFill>
              </a:rPr>
              <a:t>нездоровилось.</a:t>
            </a:r>
          </a:p>
          <a:p>
            <a:r>
              <a:rPr lang="ru-RU" sz="2800" dirty="0" smtClean="0"/>
              <a:t>3) С людьми браниться – никуда не годится.</a:t>
            </a:r>
          </a:p>
          <a:p>
            <a:r>
              <a:rPr lang="ru-RU" sz="2800" dirty="0" smtClean="0"/>
              <a:t>4) Толпа </a:t>
            </a:r>
            <a:r>
              <a:rPr lang="ru-RU" sz="2800" dirty="0" smtClean="0">
                <a:solidFill>
                  <a:srgbClr val="FF0000"/>
                </a:solidFill>
              </a:rPr>
              <a:t>недоумевала.</a:t>
            </a:r>
          </a:p>
          <a:p>
            <a:r>
              <a:rPr lang="ru-RU" sz="2800" dirty="0" smtClean="0"/>
              <a:t>5)  Не лает, не кусает, а в дом не пускает.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697</Words>
  <Application>Microsoft Office PowerPoint</Application>
  <PresentationFormat>Экран (4:3)</PresentationFormat>
  <Paragraphs>176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Правописание не с разными частями речи</vt:lpstr>
      <vt:lpstr>Выпишите цифры, где не со словом пишется раздельно</vt:lpstr>
      <vt:lpstr>Проверьте себя!</vt:lpstr>
      <vt:lpstr>Вставьте недостающее в таблицу</vt:lpstr>
      <vt:lpstr>Проверьте!</vt:lpstr>
      <vt:lpstr>Потренирумся?</vt:lpstr>
      <vt:lpstr>Потренирумся?</vt:lpstr>
      <vt:lpstr> Раскрой скобки. Отметь те предложения, в которых глаголы пишутся с не слитно. </vt:lpstr>
      <vt:lpstr> Проверь! </vt:lpstr>
      <vt:lpstr>Какое из объяснений является ошибочным? </vt:lpstr>
      <vt:lpstr>Какое из объяснений является ошибочным? </vt:lpstr>
      <vt:lpstr>      Замените слитное написание на раздельное, а раздельное – на слитное, укажите, к какой части речи относятся слова с не. </vt:lpstr>
      <vt:lpstr>      Проверь! </vt:lpstr>
      <vt:lpstr>Укажи примеры с ошибкой: </vt:lpstr>
      <vt:lpstr>Примеры с ошибкой: </vt:lpstr>
      <vt:lpstr>Укажите слитное написание частицы не: </vt:lpstr>
      <vt:lpstr>Проверка</vt:lpstr>
      <vt:lpstr>Слайд 18</vt:lpstr>
      <vt:lpstr>Переставьте предложения так, чтобы получился связный текст. Раскройте скобки. Сформулируйте основную мысль текста. Согласны ли вы с предложенной формулировкой?</vt:lpstr>
      <vt:lpstr>Проверь себя</vt:lpstr>
      <vt:lpstr> Минитест</vt:lpstr>
      <vt:lpstr>ответы</vt:lpstr>
      <vt:lpstr>Удачи на экзамене!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с разными частями речи</dc:title>
  <dc:creator>Admin!</dc:creator>
  <cp:lastModifiedBy>Admin!</cp:lastModifiedBy>
  <cp:revision>9</cp:revision>
  <dcterms:created xsi:type="dcterms:W3CDTF">2015-02-01T15:00:04Z</dcterms:created>
  <dcterms:modified xsi:type="dcterms:W3CDTF">2015-02-01T16:21:45Z</dcterms:modified>
</cp:coreProperties>
</file>