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8" r:id="rId2"/>
    <p:sldId id="259" r:id="rId3"/>
    <p:sldId id="274" r:id="rId4"/>
    <p:sldId id="260" r:id="rId5"/>
    <p:sldId id="262" r:id="rId6"/>
    <p:sldId id="273" r:id="rId7"/>
    <p:sldId id="272" r:id="rId8"/>
    <p:sldId id="283" r:id="rId9"/>
    <p:sldId id="284" r:id="rId10"/>
    <p:sldId id="263" r:id="rId11"/>
    <p:sldId id="285" r:id="rId12"/>
    <p:sldId id="268" r:id="rId13"/>
    <p:sldId id="267" r:id="rId14"/>
    <p:sldId id="261" r:id="rId15"/>
    <p:sldId id="266" r:id="rId16"/>
    <p:sldId id="264" r:id="rId17"/>
    <p:sldId id="265" r:id="rId18"/>
    <p:sldId id="288" r:id="rId19"/>
    <p:sldId id="278" r:id="rId20"/>
    <p:sldId id="287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2E923A"/>
    <a:srgbClr val="D00A2B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FFFC4-10AE-4492-9F5F-AA825240BC43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295EA-77F4-41A6-A697-6FA0F7C663C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32E9A4-FAFD-4105-B5FD-E57A5756C8B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FED6E-5973-4719-B42D-C406482EB929}" type="datetimeFigureOut">
              <a:rPr lang="en-US"/>
              <a:pPr>
                <a:defRPr/>
              </a:pPr>
              <a:t>12/8/2014</a:t>
            </a:fld>
            <a:endParaRPr lang="en-US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30309-8D61-4B46-9D22-34A1D93128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BD080-328B-4B36-B84E-12C466D13AAA}" type="datetimeFigureOut">
              <a:rPr lang="en-US"/>
              <a:pPr>
                <a:defRPr/>
              </a:pPr>
              <a:t>12/8/2014</a:t>
            </a:fld>
            <a:endParaRPr lang="en-US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F4BE5-689E-49CC-B5DB-397AC826FF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4887A-48ED-4829-B6FE-71209896C460}" type="datetimeFigureOut">
              <a:rPr lang="en-US"/>
              <a:pPr>
                <a:defRPr/>
              </a:pPr>
              <a:t>12/8/2014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55EE6-1C9D-461D-8757-6CA5BF2DF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355B2-00F2-413B-A883-6146D3E11526}" type="datetimeFigureOut">
              <a:rPr lang="en-US"/>
              <a:pPr>
                <a:defRPr/>
              </a:pPr>
              <a:t>12/8/2014</a:t>
            </a:fld>
            <a:endParaRPr lang="en-US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FDF85-DD3B-459D-9A49-9F888A95FF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2366A-659F-4CA6-8741-15F8177DF09F}" type="datetimeFigureOut">
              <a:rPr lang="en-US"/>
              <a:pPr>
                <a:defRPr/>
              </a:pPr>
              <a:t>12/8/2014</a:t>
            </a:fld>
            <a:endParaRPr lang="en-US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D7577-E3DA-4713-9EE7-E59784A46D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ABDCF-5E6F-4C24-A065-C4C5177DC4F9}" type="datetimeFigureOut">
              <a:rPr lang="en-US"/>
              <a:pPr>
                <a:defRPr/>
              </a:pPr>
              <a:t>12/8/2014</a:t>
            </a:fld>
            <a:endParaRPr lang="en-US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C4FD8-54D7-4FE5-B681-4155D933D9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24899-9C33-4756-99DB-D93053747673}" type="datetimeFigureOut">
              <a:rPr lang="en-US"/>
              <a:pPr>
                <a:defRPr/>
              </a:pPr>
              <a:t>12/8/2014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FE3DD-DFA7-47FF-9BC3-295F10DFF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ACE9E-E9A1-4567-A1D3-4F46417193FC}" type="datetimeFigureOut">
              <a:rPr lang="en-US"/>
              <a:pPr>
                <a:defRPr/>
              </a:pPr>
              <a:t>12/8/2014</a:t>
            </a:fld>
            <a:endParaRPr lang="en-US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98EC7-6336-481F-A2C6-EC7FE4D44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96C4C-C68B-409D-8AA4-392118698A76}" type="datetimeFigureOut">
              <a:rPr lang="en-US"/>
              <a:pPr>
                <a:defRPr/>
              </a:pPr>
              <a:t>12/8/2014</a:t>
            </a:fld>
            <a:endParaRPr lang="en-US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3A67A-DE54-44FC-B99A-383CDB0B7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55679-47C2-47DD-9163-DEB4D1D6E699}" type="datetimeFigureOut">
              <a:rPr lang="en-US"/>
              <a:pPr>
                <a:defRPr/>
              </a:pPr>
              <a:t>12/8/2014</a:t>
            </a:fld>
            <a:endParaRPr lang="en-US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EFEF3-E7FD-498C-B832-7F7DD6B964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50804-4B70-4546-8505-97C49D39394A}" type="datetimeFigureOut">
              <a:rPr lang="en-US"/>
              <a:pPr>
                <a:defRPr/>
              </a:pPr>
              <a:t>12/8/2014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AA1B3-A48B-4D21-8E01-ACE3134EDF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2BD6CC-D165-4C0F-AC46-014AFE809318}" type="datetimeFigureOut">
              <a:rPr lang="en-US"/>
              <a:pPr>
                <a:defRPr/>
              </a:pPr>
              <a:t>12/8/2014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CA612A-2A86-40DD-9722-7306052897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18" r:id="rId4"/>
    <p:sldLayoutId id="2147483724" r:id="rId5"/>
    <p:sldLayoutId id="2147483719" r:id="rId6"/>
    <p:sldLayoutId id="2147483725" r:id="rId7"/>
    <p:sldLayoutId id="2147483726" r:id="rId8"/>
    <p:sldLayoutId id="2147483727" r:id="rId9"/>
    <p:sldLayoutId id="2147483720" r:id="rId10"/>
    <p:sldLayoutId id="2147483728" r:id="rId11"/>
  </p:sldLayoutIdLst>
  <p:transition>
    <p:pull dir="u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862166" y="1143000"/>
            <a:ext cx="7281834" cy="2743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Развитие                                      творческих способностей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как важнейшее условие развития речевой деятельности учащихся.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solidFill>
                <a:srgbClr val="2E923A"/>
              </a:solidFill>
              <a:latin typeface="Times Sakha" pitchFamily="34" charset="0"/>
            </a:endParaRPr>
          </a:p>
        </p:txBody>
      </p:sp>
      <p:pic>
        <p:nvPicPr>
          <p:cNvPr id="10243" name="Рисунок 9" descr="сканирование000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F70"/>
              </a:clrFrom>
              <a:clrTo>
                <a:srgbClr val="FDFF70">
                  <a:alpha val="0"/>
                </a:srgbClr>
              </a:clrTo>
            </a:clrChange>
          </a:blip>
          <a:srcRect t="58224" r="6094" b="8881"/>
          <a:stretch>
            <a:fillRect/>
          </a:stretch>
        </p:blipFill>
        <p:spPr bwMode="auto">
          <a:xfrm>
            <a:off x="214313" y="214313"/>
            <a:ext cx="8643937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Рисунок 10" descr="сканирование000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F74"/>
              </a:clrFrom>
              <a:clrTo>
                <a:srgbClr val="FEFF74">
                  <a:alpha val="0"/>
                </a:srgbClr>
              </a:clrTo>
            </a:clrChange>
          </a:blip>
          <a:srcRect t="58224" r="6094" b="8881"/>
          <a:stretch>
            <a:fillRect/>
          </a:stretch>
        </p:blipFill>
        <p:spPr bwMode="auto">
          <a:xfrm>
            <a:off x="285750" y="6215063"/>
            <a:ext cx="86439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MCj034334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362200"/>
            <a:ext cx="1828800" cy="188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Documents and Settings\User\Рабочий стол\Создание шаблона презентации\Inkwells\Inkwell 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22" y="4572000"/>
            <a:ext cx="221457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124200" y="3962400"/>
            <a:ext cx="472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Выполнила: </a:t>
            </a:r>
          </a:p>
          <a:p>
            <a:pPr algn="ctr"/>
            <a:r>
              <a:rPr lang="ru-RU" dirty="0" smtClean="0"/>
              <a:t>Слепцова Ирина Семеновна,</a:t>
            </a:r>
          </a:p>
          <a:p>
            <a:pPr algn="ctr"/>
            <a:r>
              <a:rPr lang="ru-RU" dirty="0" smtClean="0"/>
              <a:t> учитель якутского языка и литературы </a:t>
            </a:r>
          </a:p>
          <a:p>
            <a:pPr algn="ctr"/>
            <a:r>
              <a:rPr lang="ru-RU" dirty="0" smtClean="0"/>
              <a:t>МБОУ «Сулгачинская СОШ»</a:t>
            </a:r>
          </a:p>
          <a:p>
            <a:pPr algn="ctr"/>
            <a:r>
              <a:rPr lang="ru-RU" dirty="0" smtClean="0"/>
              <a:t> Амгинского улуса </a:t>
            </a:r>
          </a:p>
          <a:p>
            <a:pPr algn="ctr"/>
            <a:r>
              <a:rPr lang="ru-RU" dirty="0" smtClean="0"/>
              <a:t>Республики Саха (Якутия)</a:t>
            </a:r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Sakha" pitchFamily="34" charset="0"/>
              </a:rPr>
              <a:t> </a:t>
            </a:r>
            <a:endParaRPr lang="ru-RU" dirty="0">
              <a:solidFill>
                <a:srgbClr val="CC3300"/>
              </a:solidFill>
              <a:latin typeface="Times Sakha" pitchFamily="34" charset="0"/>
            </a:endParaRPr>
          </a:p>
        </p:txBody>
      </p:sp>
      <p:pic>
        <p:nvPicPr>
          <p:cNvPr id="15364" name="Рисунок 9" descr="сканирование000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F70"/>
              </a:clrFrom>
              <a:clrTo>
                <a:srgbClr val="FDFF70">
                  <a:alpha val="0"/>
                </a:srgbClr>
              </a:clrTo>
            </a:clrChange>
          </a:blip>
          <a:srcRect t="58224" r="6094" b="8881"/>
          <a:stretch>
            <a:fillRect/>
          </a:stretch>
        </p:blipFill>
        <p:spPr bwMode="auto">
          <a:xfrm>
            <a:off x="214313" y="214313"/>
            <a:ext cx="8643937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10" descr="сканирование000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F74"/>
              </a:clrFrom>
              <a:clrTo>
                <a:srgbClr val="FEFF74">
                  <a:alpha val="0"/>
                </a:srgbClr>
              </a:clrTo>
            </a:clrChange>
          </a:blip>
          <a:srcRect t="58224" r="6094" b="8881"/>
          <a:stretch>
            <a:fillRect/>
          </a:stretch>
        </p:blipFill>
        <p:spPr bwMode="auto">
          <a:xfrm>
            <a:off x="285750" y="6215063"/>
            <a:ext cx="86439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4" descr="MCj029213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4495800"/>
            <a:ext cx="1182687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371600" y="6858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Направления работы: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304800" y="1447800"/>
            <a:ext cx="2438400" cy="19812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6705600" y="1371600"/>
            <a:ext cx="2209800" cy="21336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перфолента 11"/>
          <p:cNvSpPr/>
          <p:nvPr/>
        </p:nvSpPr>
        <p:spPr>
          <a:xfrm>
            <a:off x="3657600" y="1143000"/>
            <a:ext cx="2819400" cy="22098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Капля 12"/>
          <p:cNvSpPr/>
          <p:nvPr/>
        </p:nvSpPr>
        <p:spPr>
          <a:xfrm>
            <a:off x="3352800" y="3276600"/>
            <a:ext cx="2362200" cy="160020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несколько документов 13"/>
          <p:cNvSpPr/>
          <p:nvPr/>
        </p:nvSpPr>
        <p:spPr>
          <a:xfrm>
            <a:off x="914400" y="4038600"/>
            <a:ext cx="2971800" cy="2286000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внутренняя память 14"/>
          <p:cNvSpPr/>
          <p:nvPr/>
        </p:nvSpPr>
        <p:spPr>
          <a:xfrm>
            <a:off x="5638800" y="4038600"/>
            <a:ext cx="2514600" cy="2057400"/>
          </a:xfrm>
          <a:prstGeom prst="flowChartInternal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838200" y="1524000"/>
            <a:ext cx="160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Развитие творческого мышления:</a:t>
            </a:r>
          </a:p>
          <a:p>
            <a:pPr algn="ctr"/>
            <a:r>
              <a:rPr lang="ru-RU" dirty="0" smtClean="0"/>
              <a:t>-стихи,</a:t>
            </a:r>
          </a:p>
          <a:p>
            <a:pPr algn="ctr"/>
            <a:r>
              <a:rPr lang="ru-RU" dirty="0" smtClean="0"/>
              <a:t>-рассказы, -сказки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962400" y="1447800"/>
            <a:ext cx="2209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Обучение к публикации:выпуск газеты,</a:t>
            </a:r>
          </a:p>
          <a:p>
            <a:pPr algn="ctr"/>
            <a:r>
              <a:rPr lang="ru-RU" dirty="0" smtClean="0"/>
              <a:t>-выпуск журнала,</a:t>
            </a:r>
          </a:p>
          <a:p>
            <a:pPr algn="ctr"/>
            <a:r>
              <a:rPr lang="ru-RU" dirty="0" smtClean="0"/>
              <a:t>-выпуск альманаха</a:t>
            </a:r>
          </a:p>
          <a:p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7010400" y="1447800"/>
            <a:ext cx="1676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Развитие умения создания презентаций:</a:t>
            </a:r>
          </a:p>
          <a:p>
            <a:pPr algn="ctr"/>
            <a:r>
              <a:rPr lang="ru-RU" dirty="0" smtClean="0"/>
              <a:t>-жизнь и творчество писателей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219200" y="4114800"/>
            <a:ext cx="2057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Привитие к научно-исследовательской деятельности:</a:t>
            </a:r>
          </a:p>
          <a:p>
            <a:pPr algn="ctr"/>
            <a:r>
              <a:rPr lang="ru-RU" dirty="0" smtClean="0"/>
              <a:t>-доклады,</a:t>
            </a:r>
          </a:p>
          <a:p>
            <a:pPr algn="ctr"/>
            <a:r>
              <a:rPr lang="ru-RU" dirty="0" smtClean="0"/>
              <a:t>-рефераты, -сообщения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791200" y="3962400"/>
            <a:ext cx="2362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Обучение основам журналистики:</a:t>
            </a:r>
          </a:p>
          <a:p>
            <a:pPr algn="ctr"/>
            <a:r>
              <a:rPr lang="ru-RU" dirty="0" smtClean="0"/>
              <a:t>-статьи,</a:t>
            </a:r>
          </a:p>
          <a:p>
            <a:pPr algn="ctr"/>
            <a:r>
              <a:rPr lang="ru-RU" dirty="0" smtClean="0"/>
              <a:t>-интервью,                        -репортаж,</a:t>
            </a:r>
          </a:p>
          <a:p>
            <a:pPr algn="ctr"/>
            <a:r>
              <a:rPr lang="ru-RU" dirty="0" smtClean="0"/>
              <a:t>-очерк,</a:t>
            </a:r>
          </a:p>
          <a:p>
            <a:pPr algn="ctr"/>
            <a:r>
              <a:rPr lang="ru-RU" dirty="0" smtClean="0"/>
              <a:t>-воспоминание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962400" y="3429000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Участие в творческих конкурсах, НПК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457200" y="457200"/>
            <a:ext cx="8480425" cy="5775324"/>
            <a:chOff x="214" y="64"/>
            <a:chExt cx="5342" cy="3638"/>
          </a:xfrm>
        </p:grpSpPr>
        <p:sp>
          <p:nvSpPr>
            <p:cNvPr id="55305" name="Documents"/>
            <p:cNvSpPr>
              <a:spLocks noEditPoints="1" noChangeArrowheads="1"/>
            </p:cNvSpPr>
            <p:nvPr/>
          </p:nvSpPr>
          <p:spPr bwMode="auto">
            <a:xfrm>
              <a:off x="2064" y="64"/>
              <a:ext cx="2016" cy="1915"/>
            </a:xfrm>
            <a:custGeom>
              <a:avLst/>
              <a:gdLst>
                <a:gd name="T0" fmla="*/ 0 w 21600"/>
                <a:gd name="T1" fmla="*/ 2800 h 21600"/>
                <a:gd name="T2" fmla="*/ 3468 w 21600"/>
                <a:gd name="T3" fmla="*/ 0 h 21600"/>
                <a:gd name="T4" fmla="*/ 21653 w 21600"/>
                <a:gd name="T5" fmla="*/ 18828 h 21600"/>
                <a:gd name="T6" fmla="*/ 19954 w 21600"/>
                <a:gd name="T7" fmla="*/ 20214 h 21600"/>
                <a:gd name="T8" fmla="*/ 18256 w 21600"/>
                <a:gd name="T9" fmla="*/ 21628 h 21600"/>
                <a:gd name="T10" fmla="*/ 19954 w 21600"/>
                <a:gd name="T11" fmla="*/ 1428 h 21600"/>
                <a:gd name="T12" fmla="*/ 18256 w 21600"/>
                <a:gd name="T13" fmla="*/ 2800 h 21600"/>
                <a:gd name="T14" fmla="*/ 1645 w 21600"/>
                <a:gd name="T15" fmla="*/ 1428 h 21600"/>
                <a:gd name="T16" fmla="*/ 21600 w 21600"/>
                <a:gd name="T17" fmla="*/ 0 h 21600"/>
                <a:gd name="T18" fmla="*/ 10800 w 21600"/>
                <a:gd name="T19" fmla="*/ 0 h 21600"/>
                <a:gd name="T20" fmla="*/ 0 w 21600"/>
                <a:gd name="T21" fmla="*/ 10800 h 21600"/>
                <a:gd name="T22" fmla="*/ 21600 w 21600"/>
                <a:gd name="T23" fmla="*/ 10800 h 21600"/>
                <a:gd name="T24" fmla="*/ 1645 w 21600"/>
                <a:gd name="T25" fmla="*/ 4171 h 21600"/>
                <a:gd name="T26" fmla="*/ 16522 w 21600"/>
                <a:gd name="T27" fmla="*/ 1731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21600" h="21600" extrusionOk="0">
                  <a:moveTo>
                    <a:pt x="0" y="18014"/>
                  </a:moveTo>
                  <a:lnTo>
                    <a:pt x="0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68" y="1428"/>
                  </a:lnTo>
                  <a:lnTo>
                    <a:pt x="3468" y="0"/>
                  </a:lnTo>
                  <a:lnTo>
                    <a:pt x="21653" y="0"/>
                  </a:lnTo>
                  <a:lnTo>
                    <a:pt x="21653" y="18828"/>
                  </a:lnTo>
                  <a:lnTo>
                    <a:pt x="19954" y="188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16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  <a:path w="21600" h="21600" extrusionOk="0">
                  <a:moveTo>
                    <a:pt x="3486" y="1428"/>
                  </a:moveTo>
                  <a:lnTo>
                    <a:pt x="19954" y="14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86" y="1428"/>
                  </a:lnTo>
                  <a:close/>
                </a:path>
                <a:path w="21600" h="21600" extrusionOk="0">
                  <a:moveTo>
                    <a:pt x="0" y="18014"/>
                  </a:moveTo>
                  <a:lnTo>
                    <a:pt x="4434" y="180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 sz="1200" b="1" dirty="0"/>
            </a:p>
            <a:p>
              <a:endParaRPr lang="ru-RU" sz="1200" b="1" dirty="0"/>
            </a:p>
          </p:txBody>
        </p:sp>
        <p:grpSp>
          <p:nvGrpSpPr>
            <p:cNvPr id="3" name="Group 24"/>
            <p:cNvGrpSpPr>
              <a:grpSpLocks/>
            </p:cNvGrpSpPr>
            <p:nvPr/>
          </p:nvGrpSpPr>
          <p:grpSpPr bwMode="auto">
            <a:xfrm>
              <a:off x="214" y="2432"/>
              <a:ext cx="942" cy="1225"/>
              <a:chOff x="2381" y="2704"/>
              <a:chExt cx="852" cy="1186"/>
            </a:xfrm>
          </p:grpSpPr>
          <p:sp>
            <p:nvSpPr>
              <p:cNvPr id="55308" name="Document"/>
              <p:cNvSpPr>
                <a:spLocks noEditPoints="1" noChangeArrowheads="1"/>
              </p:cNvSpPr>
              <p:nvPr/>
            </p:nvSpPr>
            <p:spPr bwMode="auto">
              <a:xfrm>
                <a:off x="2381" y="2704"/>
                <a:ext cx="852" cy="1186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12" name="Text Box 16"/>
              <p:cNvSpPr txBox="1">
                <a:spLocks noChangeArrowheads="1"/>
              </p:cNvSpPr>
              <p:nvPr/>
            </p:nvSpPr>
            <p:spPr bwMode="auto">
              <a:xfrm>
                <a:off x="2472" y="3113"/>
                <a:ext cx="725" cy="1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ru-RU" sz="12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" name="Group 25"/>
            <p:cNvGrpSpPr>
              <a:grpSpLocks/>
            </p:cNvGrpSpPr>
            <p:nvPr/>
          </p:nvGrpSpPr>
          <p:grpSpPr bwMode="auto">
            <a:xfrm>
              <a:off x="1338" y="2432"/>
              <a:ext cx="907" cy="1231"/>
              <a:chOff x="1111" y="2659"/>
              <a:chExt cx="907" cy="1231"/>
            </a:xfrm>
          </p:grpSpPr>
          <p:sp>
            <p:nvSpPr>
              <p:cNvPr id="55306" name="Document"/>
              <p:cNvSpPr>
                <a:spLocks noEditPoints="1" noChangeArrowheads="1"/>
              </p:cNvSpPr>
              <p:nvPr/>
            </p:nvSpPr>
            <p:spPr bwMode="auto">
              <a:xfrm>
                <a:off x="1111" y="2659"/>
                <a:ext cx="907" cy="1231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13" name="Text Box 17"/>
              <p:cNvSpPr txBox="1">
                <a:spLocks noChangeArrowheads="1"/>
              </p:cNvSpPr>
              <p:nvPr/>
            </p:nvSpPr>
            <p:spPr bwMode="auto">
              <a:xfrm>
                <a:off x="1111" y="3067"/>
                <a:ext cx="862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ru-RU" sz="12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2427" y="2432"/>
              <a:ext cx="907" cy="1225"/>
              <a:chOff x="2472" y="2704"/>
              <a:chExt cx="852" cy="1180"/>
            </a:xfrm>
          </p:grpSpPr>
          <p:sp>
            <p:nvSpPr>
              <p:cNvPr id="55307" name="Document"/>
              <p:cNvSpPr>
                <a:spLocks noEditPoints="1" noChangeArrowheads="1"/>
              </p:cNvSpPr>
              <p:nvPr/>
            </p:nvSpPr>
            <p:spPr bwMode="auto">
              <a:xfrm>
                <a:off x="2472" y="2704"/>
                <a:ext cx="852" cy="118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14" name="Text Box 18"/>
              <p:cNvSpPr txBox="1">
                <a:spLocks noChangeArrowheads="1"/>
              </p:cNvSpPr>
              <p:nvPr/>
            </p:nvSpPr>
            <p:spPr bwMode="auto">
              <a:xfrm>
                <a:off x="2517" y="3113"/>
                <a:ext cx="771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ru-RU" sz="12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" name="Group 27"/>
            <p:cNvGrpSpPr>
              <a:grpSpLocks/>
            </p:cNvGrpSpPr>
            <p:nvPr/>
          </p:nvGrpSpPr>
          <p:grpSpPr bwMode="auto">
            <a:xfrm>
              <a:off x="3525" y="2426"/>
              <a:ext cx="897" cy="1231"/>
              <a:chOff x="3198" y="2659"/>
              <a:chExt cx="897" cy="1231"/>
            </a:xfrm>
          </p:grpSpPr>
          <p:sp>
            <p:nvSpPr>
              <p:cNvPr id="55310" name="Document"/>
              <p:cNvSpPr>
                <a:spLocks noEditPoints="1" noChangeArrowheads="1"/>
              </p:cNvSpPr>
              <p:nvPr/>
            </p:nvSpPr>
            <p:spPr bwMode="auto">
              <a:xfrm>
                <a:off x="3198" y="2659"/>
                <a:ext cx="897" cy="1231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15" name="Text Box 19"/>
              <p:cNvSpPr txBox="1">
                <a:spLocks noChangeArrowheads="1"/>
              </p:cNvSpPr>
              <p:nvPr/>
            </p:nvSpPr>
            <p:spPr bwMode="auto">
              <a:xfrm>
                <a:off x="3198" y="3067"/>
                <a:ext cx="86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ru-RU" sz="12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" name="Group 29"/>
            <p:cNvGrpSpPr>
              <a:grpSpLocks/>
            </p:cNvGrpSpPr>
            <p:nvPr/>
          </p:nvGrpSpPr>
          <p:grpSpPr bwMode="auto">
            <a:xfrm>
              <a:off x="4604" y="2432"/>
              <a:ext cx="952" cy="1270"/>
              <a:chOff x="4422" y="2659"/>
              <a:chExt cx="952" cy="1270"/>
            </a:xfrm>
          </p:grpSpPr>
          <p:sp>
            <p:nvSpPr>
              <p:cNvPr id="55324" name="Document"/>
              <p:cNvSpPr>
                <a:spLocks noEditPoints="1" noChangeArrowheads="1"/>
              </p:cNvSpPr>
              <p:nvPr/>
            </p:nvSpPr>
            <p:spPr bwMode="auto">
              <a:xfrm>
                <a:off x="4422" y="2659"/>
                <a:ext cx="952" cy="1270"/>
              </a:xfrm>
              <a:custGeom>
                <a:avLst/>
                <a:gdLst>
                  <a:gd name="T0" fmla="*/ 10757 w 21600"/>
                  <a:gd name="T1" fmla="*/ 21632 h 21600"/>
                  <a:gd name="T2" fmla="*/ 85 w 21600"/>
                  <a:gd name="T3" fmla="*/ 10849 h 21600"/>
                  <a:gd name="T4" fmla="*/ 10757 w 21600"/>
                  <a:gd name="T5" fmla="*/ 81 h 21600"/>
                  <a:gd name="T6" fmla="*/ 21706 w 21600"/>
                  <a:gd name="T7" fmla="*/ 10652 h 21600"/>
                  <a:gd name="T8" fmla="*/ 10757 w 21600"/>
                  <a:gd name="T9" fmla="*/ 21632 h 21600"/>
                  <a:gd name="T10" fmla="*/ 0 w 21600"/>
                  <a:gd name="T11" fmla="*/ 0 h 21600"/>
                  <a:gd name="T12" fmla="*/ 21600 w 21600"/>
                  <a:gd name="T13" fmla="*/ 0 h 21600"/>
                  <a:gd name="T14" fmla="*/ 21600 w 21600"/>
                  <a:gd name="T15" fmla="*/ 21600 h 21600"/>
                  <a:gd name="T16" fmla="*/ 977 w 21600"/>
                  <a:gd name="T17" fmla="*/ 818 h 21600"/>
                  <a:gd name="T18" fmla="*/ 20622 w 21600"/>
                  <a:gd name="T19" fmla="*/ 164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</a:pathLst>
              </a:custGeom>
              <a:solidFill>
                <a:srgbClr val="D8EBB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16" name="Text Box 20"/>
              <p:cNvSpPr txBox="1">
                <a:spLocks noChangeArrowheads="1"/>
              </p:cNvSpPr>
              <p:nvPr/>
            </p:nvSpPr>
            <p:spPr bwMode="auto">
              <a:xfrm>
                <a:off x="4468" y="2883"/>
                <a:ext cx="817" cy="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sz="1600" dirty="0" smtClean="0"/>
                  <a:t>Сочинения в газетных жанрах</a:t>
                </a:r>
                <a:endParaRPr lang="ru-RU" sz="1600" dirty="0"/>
              </a:p>
            </p:txBody>
          </p:sp>
        </p:grpSp>
        <p:sp>
          <p:nvSpPr>
            <p:cNvPr id="55326" name="Line 30"/>
            <p:cNvSpPr>
              <a:spLocks noChangeShapeType="1"/>
            </p:cNvSpPr>
            <p:nvPr/>
          </p:nvSpPr>
          <p:spPr bwMode="auto">
            <a:xfrm>
              <a:off x="657" y="2205"/>
              <a:ext cx="4491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5327" name="Line 31"/>
            <p:cNvSpPr>
              <a:spLocks noChangeShapeType="1"/>
            </p:cNvSpPr>
            <p:nvPr/>
          </p:nvSpPr>
          <p:spPr bwMode="auto">
            <a:xfrm>
              <a:off x="657" y="2205"/>
              <a:ext cx="0" cy="22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5328" name="Line 32"/>
            <p:cNvSpPr>
              <a:spLocks noChangeShapeType="1"/>
            </p:cNvSpPr>
            <p:nvPr/>
          </p:nvSpPr>
          <p:spPr bwMode="auto">
            <a:xfrm>
              <a:off x="1746" y="2205"/>
              <a:ext cx="0" cy="22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5330" name="Line 34"/>
            <p:cNvSpPr>
              <a:spLocks noChangeShapeType="1"/>
            </p:cNvSpPr>
            <p:nvPr/>
          </p:nvSpPr>
          <p:spPr bwMode="auto">
            <a:xfrm>
              <a:off x="2880" y="2205"/>
              <a:ext cx="0" cy="22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5331" name="Line 35"/>
            <p:cNvSpPr>
              <a:spLocks noChangeShapeType="1"/>
            </p:cNvSpPr>
            <p:nvPr/>
          </p:nvSpPr>
          <p:spPr bwMode="auto">
            <a:xfrm>
              <a:off x="3923" y="2205"/>
              <a:ext cx="0" cy="22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5332" name="Line 36"/>
            <p:cNvSpPr>
              <a:spLocks noChangeShapeType="1"/>
            </p:cNvSpPr>
            <p:nvPr/>
          </p:nvSpPr>
          <p:spPr bwMode="auto">
            <a:xfrm>
              <a:off x="5148" y="2196"/>
              <a:ext cx="0" cy="243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5334" name="Line 38"/>
            <p:cNvSpPr>
              <a:spLocks noChangeShapeType="1"/>
            </p:cNvSpPr>
            <p:nvPr/>
          </p:nvSpPr>
          <p:spPr bwMode="auto">
            <a:xfrm>
              <a:off x="2880" y="2024"/>
              <a:ext cx="0" cy="18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2133600"/>
            <a:ext cx="3505200" cy="381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0070C0"/>
                </a:solidFill>
              </a:rPr>
              <a:t>Основные виды работ            развития творческих способностей:</a:t>
            </a:r>
            <a:r>
              <a:rPr lang="ru-RU" sz="4000" dirty="0" smtClean="0">
                <a:solidFill>
                  <a:srgbClr val="0070C0"/>
                </a:solidFill>
              </a:rPr>
              <a:t/>
            </a:r>
            <a:br>
              <a:rPr lang="ru-RU" sz="4000" dirty="0" smtClean="0">
                <a:solidFill>
                  <a:srgbClr val="0070C0"/>
                </a:solidFill>
              </a:rPr>
            </a:b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33400" y="4876800"/>
            <a:ext cx="12953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написание сочинений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133600" y="4343400"/>
            <a:ext cx="1600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записки, письма, поздравления, изложение с продолжением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038600" y="4191000"/>
            <a:ext cx="1371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рисую образ</a:t>
            </a:r>
            <a:r>
              <a:rPr lang="ru-RU" sz="1600" dirty="0" smtClean="0"/>
              <a:t>…</a:t>
            </a:r>
            <a:r>
              <a:rPr lang="en-US" sz="1600" dirty="0" smtClean="0"/>
              <a:t> </a:t>
            </a:r>
            <a:r>
              <a:rPr lang="ru-RU" sz="1600" dirty="0" smtClean="0"/>
              <a:t>(</a:t>
            </a:r>
            <a:r>
              <a:rPr lang="ru-RU" sz="1600" dirty="0"/>
              <a:t>ассоциативные картины, возникшие при чтении стихов.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791200" y="4343400"/>
            <a:ext cx="1295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проба </a:t>
            </a:r>
            <a:r>
              <a:rPr lang="ru-RU" sz="1600" dirty="0"/>
              <a:t>моего пера </a:t>
            </a:r>
            <a:r>
              <a:rPr lang="ru-RU" sz="1600" dirty="0" smtClean="0"/>
              <a:t>( стихи, </a:t>
            </a:r>
            <a:r>
              <a:rPr lang="ru-RU" sz="1600" dirty="0"/>
              <a:t>рассказы, сказки </a:t>
            </a:r>
          </a:p>
        </p:txBody>
      </p:sp>
      <p:pic>
        <p:nvPicPr>
          <p:cNvPr id="32" name="Picture 4" descr="MCj008895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18002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1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50133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v"/>
            </a:pPr>
            <a:r>
              <a:rPr lang="ru-RU" dirty="0" smtClean="0">
                <a:solidFill>
                  <a:srgbClr val="800000"/>
                </a:solidFill>
                <a:latin typeface="Times Sakha"/>
              </a:rPr>
              <a:t> </a:t>
            </a:r>
            <a:endParaRPr lang="ru-RU" sz="2400" b="1" dirty="0" smtClean="0"/>
          </a:p>
          <a:p>
            <a:pPr algn="just" eaLnBrk="1" hangingPunct="1">
              <a:buFont typeface="Wingdings" pitchFamily="2" charset="2"/>
              <a:buChar char="v"/>
            </a:pPr>
            <a:endParaRPr lang="ru-RU" dirty="0" smtClean="0">
              <a:solidFill>
                <a:srgbClr val="800000"/>
              </a:solidFill>
              <a:latin typeface="Times Sakha"/>
            </a:endParaRPr>
          </a:p>
        </p:txBody>
      </p:sp>
      <p:pic>
        <p:nvPicPr>
          <p:cNvPr id="21507" name="Рисунок 9" descr="сканирование000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F70"/>
              </a:clrFrom>
              <a:clrTo>
                <a:srgbClr val="FDFF70">
                  <a:alpha val="0"/>
                </a:srgbClr>
              </a:clrTo>
            </a:clrChange>
          </a:blip>
          <a:srcRect t="58224" r="6094" b="8881"/>
          <a:stretch>
            <a:fillRect/>
          </a:stretch>
        </p:blipFill>
        <p:spPr bwMode="auto">
          <a:xfrm>
            <a:off x="228600" y="152400"/>
            <a:ext cx="86439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10" descr="сканирование000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F74"/>
              </a:clrFrom>
              <a:clrTo>
                <a:srgbClr val="FEFF74">
                  <a:alpha val="0"/>
                </a:srgbClr>
              </a:clrTo>
            </a:clrChange>
          </a:blip>
          <a:srcRect t="58224" r="6094" b="8881"/>
          <a:stretch>
            <a:fillRect/>
          </a:stretch>
        </p:blipFill>
        <p:spPr bwMode="auto">
          <a:xfrm>
            <a:off x="285750" y="6215063"/>
            <a:ext cx="86439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2" descr="WRITE"/>
          <p:cNvPicPr>
            <a:picLocks noChangeArrowheads="1"/>
          </p:cNvPicPr>
          <p:nvPr/>
        </p:nvPicPr>
        <p:blipFill>
          <a:blip r:embed="rId3" cstate="print"/>
          <a:srcRect t="-694"/>
          <a:stretch>
            <a:fillRect/>
          </a:stretch>
        </p:blipFill>
        <p:spPr bwMode="auto">
          <a:xfrm>
            <a:off x="6553200" y="4572000"/>
            <a:ext cx="1985963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24000" y="1066800"/>
            <a:ext cx="5715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Применение на уроках выполнения творческих заданий позволяет воспитать интеллектуальной  личности, прививают детям любовь к чтению, учат их грамотно говорить, свободно излагать свои мысли, писать и фантазировать на любую тему. </a:t>
            </a:r>
            <a:r>
              <a:rPr lang="ru-RU" sz="2400" dirty="0" smtClean="0"/>
              <a:t>                                               </a:t>
            </a:r>
            <a:r>
              <a:rPr lang="ru-RU" sz="2400" dirty="0" smtClean="0"/>
              <a:t>Задача учителя в развитии речи учащегося - </a:t>
            </a:r>
            <a:r>
              <a:rPr lang="ru-RU" sz="2400" dirty="0" smtClean="0">
                <a:solidFill>
                  <a:srgbClr val="0070C0"/>
                </a:solidFill>
              </a:rPr>
              <a:t>создать условия, чтобы ученик мог выражать свои мысли самостоятельно. 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Sakha" pitchFamily="34" charset="0"/>
              </a:rPr>
              <a:t> </a:t>
            </a:r>
            <a:endParaRPr lang="ru-RU" dirty="0">
              <a:solidFill>
                <a:srgbClr val="CC3300"/>
              </a:solidFill>
              <a:latin typeface="Times Sakha" pitchFamily="34" charset="0"/>
            </a:endParaRPr>
          </a:p>
        </p:txBody>
      </p:sp>
      <p:sp>
        <p:nvSpPr>
          <p:cNvPr id="17411" name="Содержимое 12"/>
          <p:cNvSpPr>
            <a:spLocks noGrp="1"/>
          </p:cNvSpPr>
          <p:nvPr>
            <p:ph idx="1"/>
          </p:nvPr>
        </p:nvSpPr>
        <p:spPr>
          <a:xfrm>
            <a:off x="381000" y="990600"/>
            <a:ext cx="8610600" cy="5089525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dirty="0" smtClean="0">
                <a:solidFill>
                  <a:srgbClr val="800000"/>
                </a:solidFill>
                <a:latin typeface="Times Sakha"/>
              </a:rPr>
              <a:t> </a:t>
            </a:r>
            <a:endParaRPr lang="ru-RU" dirty="0" smtClean="0"/>
          </a:p>
          <a:p>
            <a:pPr algn="just" eaLnBrk="1" hangingPunct="1">
              <a:buFont typeface="Wingdings 2" pitchFamily="18" charset="2"/>
              <a:buNone/>
            </a:pPr>
            <a:endParaRPr lang="ru-RU" dirty="0" smtClean="0">
              <a:solidFill>
                <a:srgbClr val="800000"/>
              </a:solidFill>
              <a:latin typeface="Times Sakha"/>
            </a:endParaRPr>
          </a:p>
        </p:txBody>
      </p:sp>
      <p:pic>
        <p:nvPicPr>
          <p:cNvPr id="17412" name="Рисунок 9" descr="сканирование000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F70"/>
              </a:clrFrom>
              <a:clrTo>
                <a:srgbClr val="FDFF70">
                  <a:alpha val="0"/>
                </a:srgbClr>
              </a:clrTo>
            </a:clrChange>
          </a:blip>
          <a:srcRect t="58224" r="6094" b="8881"/>
          <a:stretch>
            <a:fillRect/>
          </a:stretch>
        </p:blipFill>
        <p:spPr bwMode="auto">
          <a:xfrm>
            <a:off x="228600" y="0"/>
            <a:ext cx="86439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10" descr="сканирование000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F74"/>
              </a:clrFrom>
              <a:clrTo>
                <a:srgbClr val="FEFF74">
                  <a:alpha val="0"/>
                </a:srgbClr>
              </a:clrTo>
            </a:clrChange>
          </a:blip>
          <a:srcRect t="58224" r="6094" b="8881"/>
          <a:stretch>
            <a:fillRect/>
          </a:stretch>
        </p:blipFill>
        <p:spPr bwMode="auto">
          <a:xfrm>
            <a:off x="285750" y="6215063"/>
            <a:ext cx="86439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90600" y="1295400"/>
            <a:ext cx="7543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Для достижения доступности материала на уроках проводятся различные виды письменной деятельности:</a:t>
            </a:r>
          </a:p>
          <a:p>
            <a:pPr algn="ctr"/>
            <a:r>
              <a:rPr lang="ru-RU" dirty="0" smtClean="0"/>
              <a:t>-рассуждение;</a:t>
            </a:r>
          </a:p>
          <a:p>
            <a:pPr algn="ctr"/>
            <a:r>
              <a:rPr lang="ru-RU" dirty="0" smtClean="0"/>
              <a:t>-мини сочинения;</a:t>
            </a:r>
          </a:p>
          <a:p>
            <a:pPr algn="ctr"/>
            <a:r>
              <a:rPr lang="ru-RU" dirty="0" smtClean="0"/>
              <a:t>--письмо автору (герою);</a:t>
            </a:r>
          </a:p>
          <a:p>
            <a:pPr algn="ctr"/>
            <a:r>
              <a:rPr lang="ru-RU" dirty="0" smtClean="0"/>
              <a:t>-проектные работы.</a:t>
            </a:r>
          </a:p>
          <a:p>
            <a:pPr algn="ctr"/>
            <a:r>
              <a:rPr lang="ru-RU" dirty="0" smtClean="0"/>
              <a:t>Продуктом этой работы становятся мини сборники.</a:t>
            </a:r>
          </a:p>
          <a:p>
            <a:pPr algn="ctr"/>
            <a:endParaRPr lang="ru-RU" dirty="0" smtClean="0"/>
          </a:p>
          <a:p>
            <a:endParaRPr lang="ru-RU" dirty="0"/>
          </a:p>
        </p:txBody>
      </p:sp>
      <p:pic>
        <p:nvPicPr>
          <p:cNvPr id="9" name="Picture 2" descr="C:\Users\Ирина\Pictures\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45586">
            <a:off x="1066014" y="3588069"/>
            <a:ext cx="1772060" cy="245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:\Users\Ирина\Pictures\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3657600"/>
            <a:ext cx="1738852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Users\Ирина\Pictures\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451371">
            <a:off x="6327823" y="3698986"/>
            <a:ext cx="1885952" cy="265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Sakha" pitchFamily="34" charset="0"/>
              </a:rPr>
              <a:t> </a:t>
            </a:r>
            <a:r>
              <a:rPr lang="ru-RU" dirty="0" smtClean="0">
                <a:solidFill>
                  <a:srgbClr val="800000"/>
                </a:solidFill>
                <a:latin typeface="Times Sakha"/>
              </a:rPr>
              <a:t> </a:t>
            </a:r>
            <a:endParaRPr lang="ru-RU" dirty="0">
              <a:solidFill>
                <a:srgbClr val="C00000"/>
              </a:solidFill>
              <a:latin typeface="Times Sakha" pitchFamily="34" charset="0"/>
            </a:endParaRPr>
          </a:p>
        </p:txBody>
      </p:sp>
      <p:pic>
        <p:nvPicPr>
          <p:cNvPr id="13316" name="Рисунок 9" descr="сканирование000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F70"/>
              </a:clrFrom>
              <a:clrTo>
                <a:srgbClr val="FDFF70">
                  <a:alpha val="0"/>
                </a:srgbClr>
              </a:clrTo>
            </a:clrChange>
          </a:blip>
          <a:srcRect t="58224" r="6094" b="8881"/>
          <a:stretch>
            <a:fillRect/>
          </a:stretch>
        </p:blipFill>
        <p:spPr bwMode="auto">
          <a:xfrm>
            <a:off x="214313" y="214313"/>
            <a:ext cx="8643937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10" descr="сканирование000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F74"/>
              </a:clrFrom>
              <a:clrTo>
                <a:srgbClr val="FEFF74">
                  <a:alpha val="0"/>
                </a:srgbClr>
              </a:clrTo>
            </a:clrChange>
          </a:blip>
          <a:srcRect t="58224" r="6094" b="8881"/>
          <a:stretch>
            <a:fillRect/>
          </a:stretch>
        </p:blipFill>
        <p:spPr bwMode="auto">
          <a:xfrm>
            <a:off x="285750" y="6215063"/>
            <a:ext cx="86439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133600"/>
            <a:ext cx="6181725" cy="29622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1447800" y="652046"/>
            <a:ext cx="6324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ри  </a:t>
            </a: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творческой работе </a:t>
            </a: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«Личное письмо» можно составить такой кластер.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</a:endParaRPr>
          </a:p>
        </p:txBody>
      </p:sp>
      <p:pic>
        <p:nvPicPr>
          <p:cNvPr id="8" name="Picture 2" descr="MCj0415486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4343400"/>
            <a:ext cx="2241374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Sakha" pitchFamily="34" charset="0"/>
              </a:rPr>
              <a:t> </a:t>
            </a:r>
            <a:endParaRPr lang="ru-RU" dirty="0">
              <a:solidFill>
                <a:srgbClr val="CC3300"/>
              </a:solidFill>
              <a:latin typeface="Times Sakha" pitchFamily="34" charset="0"/>
            </a:endParaRPr>
          </a:p>
        </p:txBody>
      </p:sp>
      <p:pic>
        <p:nvPicPr>
          <p:cNvPr id="19459" name="Рисунок 9" descr="сканирование000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F70"/>
              </a:clrFrom>
              <a:clrTo>
                <a:srgbClr val="FDFF70">
                  <a:alpha val="0"/>
                </a:srgbClr>
              </a:clrTo>
            </a:clrChange>
          </a:blip>
          <a:srcRect t="58224" r="6094" b="8881"/>
          <a:stretch>
            <a:fillRect/>
          </a:stretch>
        </p:blipFill>
        <p:spPr bwMode="auto">
          <a:xfrm>
            <a:off x="214313" y="214313"/>
            <a:ext cx="8643937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10" descr="сканирование000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F74"/>
              </a:clrFrom>
              <a:clrTo>
                <a:srgbClr val="FEFF74">
                  <a:alpha val="0"/>
                </a:srgbClr>
              </a:clrTo>
            </a:clrChange>
          </a:blip>
          <a:srcRect t="58224" r="6094" b="8881"/>
          <a:stretch>
            <a:fillRect/>
          </a:stretch>
        </p:blipFill>
        <p:spPr bwMode="auto">
          <a:xfrm>
            <a:off x="285750" y="6215063"/>
            <a:ext cx="86439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" descr="MCj008892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143000"/>
            <a:ext cx="18002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38200" y="1295400"/>
            <a:ext cx="6400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Развитие творческой способности учащихся достигается не только на уроках.                                                    Привитие к творческой работе продолжается и во внеучебной деятельности.                                        Ведутся кружки и элективные курсы :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-</a:t>
            </a:r>
            <a:r>
              <a:rPr lang="ru-RU" sz="2400" dirty="0" smtClean="0">
                <a:solidFill>
                  <a:srgbClr val="0070C0"/>
                </a:solidFill>
              </a:rPr>
              <a:t>«Проба пера»;</a:t>
            </a:r>
          </a:p>
          <a:p>
            <a:pPr algn="ctr">
              <a:buFontTx/>
              <a:buChar char="-"/>
            </a:pPr>
            <a:r>
              <a:rPr lang="ru-RU" sz="2400" dirty="0" smtClean="0">
                <a:solidFill>
                  <a:srgbClr val="0070C0"/>
                </a:solidFill>
              </a:rPr>
              <a:t>«Журналистика»;</a:t>
            </a:r>
          </a:p>
          <a:p>
            <a:pPr algn="ctr">
              <a:buFontTx/>
              <a:buChar char="-"/>
            </a:pPr>
            <a:r>
              <a:rPr lang="ru-RU" sz="2400" dirty="0" smtClean="0">
                <a:solidFill>
                  <a:srgbClr val="0070C0"/>
                </a:solidFill>
              </a:rPr>
              <a:t>Литературный</a:t>
            </a:r>
            <a:r>
              <a:rPr lang="ru-RU" sz="2400" dirty="0" smtClean="0">
                <a:solidFill>
                  <a:srgbClr val="0070C0"/>
                </a:solidFill>
              </a:rPr>
              <a:t>»:</a:t>
            </a:r>
          </a:p>
          <a:p>
            <a:pPr algn="ctr">
              <a:buFontTx/>
              <a:buChar char="-"/>
            </a:pPr>
            <a:r>
              <a:rPr lang="ru-RU" sz="2400" dirty="0" smtClean="0">
                <a:solidFill>
                  <a:srgbClr val="0070C0"/>
                </a:solidFill>
              </a:rPr>
              <a:t>«</a:t>
            </a:r>
            <a:r>
              <a:rPr lang="ru-RU" sz="2400" dirty="0" smtClean="0">
                <a:solidFill>
                  <a:srgbClr val="0070C0"/>
                </a:solidFill>
              </a:rPr>
              <a:t>Волшебное слово».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Sakha" pitchFamily="34" charset="0"/>
              </a:rPr>
              <a:t> </a:t>
            </a:r>
            <a:endParaRPr lang="ru-RU" dirty="0">
              <a:solidFill>
                <a:srgbClr val="CC3300"/>
              </a:solidFill>
              <a:latin typeface="Times Sakha" pitchFamily="34" charset="0"/>
            </a:endParaRPr>
          </a:p>
        </p:txBody>
      </p:sp>
      <p:sp>
        <p:nvSpPr>
          <p:cNvPr id="18435" name="Содержимое 12"/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50895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v"/>
            </a:pPr>
            <a:r>
              <a:rPr lang="ru-RU" dirty="0" smtClean="0">
                <a:solidFill>
                  <a:srgbClr val="800000"/>
                </a:solidFill>
                <a:latin typeface="Times Sakha"/>
              </a:rPr>
              <a:t> </a:t>
            </a:r>
          </a:p>
        </p:txBody>
      </p:sp>
      <p:pic>
        <p:nvPicPr>
          <p:cNvPr id="18436" name="Рисунок 9" descr="сканирование000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F70"/>
              </a:clrFrom>
              <a:clrTo>
                <a:srgbClr val="FDFF70">
                  <a:alpha val="0"/>
                </a:srgbClr>
              </a:clrTo>
            </a:clrChange>
          </a:blip>
          <a:srcRect t="58224" r="6094" b="8881"/>
          <a:stretch>
            <a:fillRect/>
          </a:stretch>
        </p:blipFill>
        <p:spPr bwMode="auto">
          <a:xfrm>
            <a:off x="214313" y="214313"/>
            <a:ext cx="8643937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10" descr="сканирование000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F74"/>
              </a:clrFrom>
              <a:clrTo>
                <a:srgbClr val="FEFF74">
                  <a:alpha val="0"/>
                </a:srgbClr>
              </a:clrTo>
            </a:clrChange>
          </a:blip>
          <a:srcRect t="58224" r="6094" b="8881"/>
          <a:stretch>
            <a:fillRect/>
          </a:stretch>
        </p:blipFill>
        <p:spPr bwMode="auto">
          <a:xfrm>
            <a:off x="285750" y="6215063"/>
            <a:ext cx="86439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4" descr="ученый 1"/>
          <p:cNvPicPr>
            <a:picLocks noChangeAspect="1" noChangeArrowheads="1"/>
          </p:cNvPicPr>
          <p:nvPr/>
        </p:nvPicPr>
        <p:blipFill>
          <a:blip r:embed="rId3" cstate="print"/>
          <a:srcRect r="21512"/>
          <a:stretch>
            <a:fillRect/>
          </a:stretch>
        </p:blipFill>
        <p:spPr bwMode="auto">
          <a:xfrm>
            <a:off x="1143000" y="4343400"/>
            <a:ext cx="24384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47445">
            <a:off x="363501" y="1451792"/>
            <a:ext cx="3801038" cy="281964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9" name="Picture 2" descr="F:\1 003.jpg"/>
          <p:cNvPicPr>
            <a:picLocks noChangeAspect="1" noChangeArrowheads="1"/>
          </p:cNvPicPr>
          <p:nvPr/>
        </p:nvPicPr>
        <p:blipFill>
          <a:blip r:embed="rId5" cstate="print"/>
          <a:srcRect l="7082" t="14810" r="7931" b="11141"/>
          <a:stretch>
            <a:fillRect/>
          </a:stretch>
        </p:blipFill>
        <p:spPr bwMode="auto">
          <a:xfrm>
            <a:off x="5105400" y="4267200"/>
            <a:ext cx="3214710" cy="1875248"/>
          </a:xfrm>
          <a:prstGeom prst="rect">
            <a:avLst/>
          </a:prstGeom>
          <a:noFill/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648200" y="1066800"/>
            <a:ext cx="40386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Преподавание  этих курсов позволяет более глубоко изучить предмет и даёт дополнительные возможности для развития творческих способностей учащихся.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Sakha" pitchFamily="34" charset="0"/>
              </a:rPr>
              <a:t> </a:t>
            </a:r>
            <a:endParaRPr lang="ru-RU" dirty="0">
              <a:solidFill>
                <a:srgbClr val="CC3300"/>
              </a:solidFill>
              <a:latin typeface="Times Sakha" pitchFamily="34" charset="0"/>
            </a:endParaRPr>
          </a:p>
        </p:txBody>
      </p:sp>
      <p:pic>
        <p:nvPicPr>
          <p:cNvPr id="20484" name="Рисунок 9" descr="сканирование000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F70"/>
              </a:clrFrom>
              <a:clrTo>
                <a:srgbClr val="FDFF70">
                  <a:alpha val="0"/>
                </a:srgbClr>
              </a:clrTo>
            </a:clrChange>
          </a:blip>
          <a:srcRect t="58224" r="6094" b="8881"/>
          <a:stretch>
            <a:fillRect/>
          </a:stretch>
        </p:blipFill>
        <p:spPr bwMode="auto">
          <a:xfrm>
            <a:off x="214313" y="214313"/>
            <a:ext cx="8643937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10" descr="сканирование000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F74"/>
              </a:clrFrom>
              <a:clrTo>
                <a:srgbClr val="FEFF74">
                  <a:alpha val="0"/>
                </a:srgbClr>
              </a:clrTo>
            </a:clrChange>
          </a:blip>
          <a:srcRect t="58224" r="6094" b="8881"/>
          <a:stretch>
            <a:fillRect/>
          </a:stretch>
        </p:blipFill>
        <p:spPr bwMode="auto">
          <a:xfrm>
            <a:off x="285750" y="6215063"/>
            <a:ext cx="86439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4" descr="MCj008895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267200"/>
            <a:ext cx="18002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066800" y="1301353"/>
            <a:ext cx="6858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Систему работы по развитию творческих способностей как средства личностно - ориентированного обучения получает свое продолжение во внеклассной работе.                                Это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литературно-музыкальные композиции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посвященные различным датам, именам, праздникам,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различные мероприятия в рамках предметной недели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Например, стала традицией вести конкурс ораторов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Аман ес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учащихся, педагогов и родителей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Picture 8" descr="F:\презентации\DSC01983.JPG"/>
          <p:cNvPicPr>
            <a:picLocks noChangeAspect="1" noChangeArrowheads="1"/>
          </p:cNvPicPr>
          <p:nvPr/>
        </p:nvPicPr>
        <p:blipFill>
          <a:blip r:embed="rId4" cstate="print"/>
          <a:srcRect t="23820" r="4716"/>
          <a:stretch>
            <a:fillRect/>
          </a:stretch>
        </p:blipFill>
        <p:spPr bwMode="auto">
          <a:xfrm>
            <a:off x="4114800" y="3962400"/>
            <a:ext cx="4114800" cy="246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Sakha" pitchFamily="34" charset="0"/>
              </a:rPr>
              <a:t> </a:t>
            </a:r>
            <a:endParaRPr lang="ru-RU" dirty="0">
              <a:solidFill>
                <a:srgbClr val="CC3300"/>
              </a:solidFill>
              <a:latin typeface="Times Sakha" pitchFamily="34" charset="0"/>
            </a:endParaRPr>
          </a:p>
        </p:txBody>
      </p:sp>
      <p:pic>
        <p:nvPicPr>
          <p:cNvPr id="30723" name="Рисунок 9" descr="сканирование000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F70"/>
              </a:clrFrom>
              <a:clrTo>
                <a:srgbClr val="FDFF70">
                  <a:alpha val="0"/>
                </a:srgbClr>
              </a:clrTo>
            </a:clrChange>
          </a:blip>
          <a:srcRect t="58224" r="6094" b="8881"/>
          <a:stretch>
            <a:fillRect/>
          </a:stretch>
        </p:blipFill>
        <p:spPr bwMode="auto">
          <a:xfrm>
            <a:off x="214313" y="214313"/>
            <a:ext cx="8643937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Рисунок 10" descr="сканирование000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F74"/>
              </a:clrFrom>
              <a:clrTo>
                <a:srgbClr val="FEFF74">
                  <a:alpha val="0"/>
                </a:srgbClr>
              </a:clrTo>
            </a:clrChange>
          </a:blip>
          <a:srcRect t="58224" r="6094" b="8881"/>
          <a:stretch>
            <a:fillRect/>
          </a:stretch>
        </p:blipFill>
        <p:spPr bwMode="auto">
          <a:xfrm>
            <a:off x="285750" y="6215063"/>
            <a:ext cx="86439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i-main-pic" descr="Картинка 24 из 21019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85800"/>
            <a:ext cx="1531938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Rectangle 1"/>
          <p:cNvSpPr>
            <a:spLocks noGrp="1" noChangeArrowheads="1"/>
          </p:cNvSpPr>
          <p:nvPr>
            <p:ph idx="1"/>
          </p:nvPr>
        </p:nvSpPr>
        <p:spPr>
          <a:xfrm>
            <a:off x="1828800" y="1970844"/>
            <a:ext cx="6858000" cy="3816429"/>
          </a:xfrm>
        </p:spPr>
        <p:txBody>
          <a:bodyPr anchor="ctr">
            <a:spAutoFit/>
          </a:bodyPr>
          <a:lstStyle/>
          <a:p>
            <a:pPr marL="0" indent="0" algn="ctr">
              <a:spcBef>
                <a:spcPct val="0"/>
              </a:spcBef>
              <a:buClrTx/>
              <a:buSzTx/>
              <a:buNone/>
            </a:pPr>
            <a:r>
              <a:rPr lang="ru-RU" sz="2800" dirty="0" smtClean="0"/>
              <a:t>Урок и внеурочная деятельность – многогранный кристалл, в котором отражается вся система взаимодействия учителя и ученика. Когда стремлюсь развивать творческие способности учащихся, то начинается процесс сотворчества, который открывает новые перспективы и для меня, как педагога.</a:t>
            </a: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endParaRPr lang="ru-RU" sz="1800" dirty="0" smtClean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Sakha" pitchFamily="34" charset="0"/>
              </a:rPr>
              <a:t> </a:t>
            </a:r>
            <a:endParaRPr lang="ru-RU" dirty="0">
              <a:solidFill>
                <a:srgbClr val="CC3300"/>
              </a:solidFill>
              <a:latin typeface="Times Sakha" pitchFamily="34" charset="0"/>
            </a:endParaRPr>
          </a:p>
        </p:txBody>
      </p:sp>
      <p:pic>
        <p:nvPicPr>
          <p:cNvPr id="30723" name="Рисунок 9" descr="сканирование000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F70"/>
              </a:clrFrom>
              <a:clrTo>
                <a:srgbClr val="FDFF70">
                  <a:alpha val="0"/>
                </a:srgbClr>
              </a:clrTo>
            </a:clrChange>
          </a:blip>
          <a:srcRect t="58224" r="6094" b="8881"/>
          <a:stretch>
            <a:fillRect/>
          </a:stretch>
        </p:blipFill>
        <p:spPr bwMode="auto">
          <a:xfrm>
            <a:off x="214313" y="214313"/>
            <a:ext cx="8643937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Рисунок 10" descr="сканирование000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F74"/>
              </a:clrFrom>
              <a:clrTo>
                <a:srgbClr val="FEFF74">
                  <a:alpha val="0"/>
                </a:srgbClr>
              </a:clrTo>
            </a:clrChange>
          </a:blip>
          <a:srcRect t="58224" r="6094" b="8881"/>
          <a:stretch>
            <a:fillRect/>
          </a:stretch>
        </p:blipFill>
        <p:spPr bwMode="auto">
          <a:xfrm>
            <a:off x="285750" y="6215063"/>
            <a:ext cx="86439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i-main-pic" descr="Картинка 24 из 21019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85800"/>
            <a:ext cx="1531938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Rectangle 1"/>
          <p:cNvSpPr>
            <a:spLocks noGrp="1" noChangeArrowheads="1"/>
          </p:cNvSpPr>
          <p:nvPr>
            <p:ph idx="1"/>
          </p:nvPr>
        </p:nvSpPr>
        <p:spPr>
          <a:xfrm>
            <a:off x="1828800" y="2186287"/>
            <a:ext cx="6858000" cy="3385542"/>
          </a:xfrm>
        </p:spPr>
        <p:txBody>
          <a:bodyPr anchor="ctr">
            <a:spAutoFit/>
          </a:bodyPr>
          <a:lstStyle/>
          <a:p>
            <a:pPr marL="0" indent="0" algn="ctr">
              <a:spcBef>
                <a:spcPct val="0"/>
              </a:spcBef>
              <a:buClrTx/>
              <a:buSzTx/>
              <a:buNone/>
            </a:pPr>
            <a:r>
              <a:rPr lang="ru-RU" sz="2800" dirty="0" smtClean="0"/>
              <a:t>Результат своей деятельности я вижу в росте интереса к моему предмету, в творческой активности учащихся на уроках и внеклассных занятиях, в умении  самостоятельно мыслить, в коммуникативной  активности, стабильности результатов обучения.</a:t>
            </a: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endParaRPr lang="ru-RU" sz="1800" dirty="0" smtClean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Sakha" pitchFamily="34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Одной из важных образовательных задач учителя-словесника является :</a:t>
            </a:r>
            <a:endParaRPr lang="ru-RU" dirty="0">
              <a:solidFill>
                <a:srgbClr val="0070C0"/>
              </a:solidFill>
              <a:latin typeface="Times Sakha" pitchFamily="34" charset="0"/>
            </a:endParaRPr>
          </a:p>
        </p:txBody>
      </p:sp>
      <p:sp>
        <p:nvSpPr>
          <p:cNvPr id="11267" name="Содержимое 12"/>
          <p:cNvSpPr>
            <a:spLocks noGrp="1"/>
          </p:cNvSpPr>
          <p:nvPr>
            <p:ph idx="1"/>
          </p:nvPr>
        </p:nvSpPr>
        <p:spPr>
          <a:xfrm>
            <a:off x="1371600" y="1219200"/>
            <a:ext cx="7391400" cy="4525962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v"/>
            </a:pPr>
            <a:r>
              <a:rPr lang="ru-RU" dirty="0" smtClean="0"/>
              <a:t> </a:t>
            </a:r>
            <a:endParaRPr lang="en-US" sz="2400" dirty="0" smtClean="0"/>
          </a:p>
          <a:p>
            <a:pPr algn="just" eaLnBrk="1" hangingPunct="1">
              <a:buFont typeface="Wingdings" pitchFamily="2" charset="2"/>
              <a:buChar char="v"/>
            </a:pPr>
            <a:r>
              <a:rPr lang="ru-RU" sz="2400" dirty="0" smtClean="0"/>
              <a:t>формирование у школьника речевых компетенций,  «свободное владение основными видами речевой деятельности, активизация речевой деятельности;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ru-RU" sz="2400" dirty="0" smtClean="0"/>
              <a:t> освоение и использование специфики языка изящной словесности; 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ru-RU" sz="2400" dirty="0" smtClean="0"/>
              <a:t>использование функциональных стилей языка в речевой практике; 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ru-RU" sz="2400" dirty="0" smtClean="0"/>
              <a:t>совершенствование навыков устной и письменной речи, умений и навыков интеллектуальной деятельности в условиях информационного общества.</a:t>
            </a:r>
            <a:r>
              <a:rPr lang="ru-RU" sz="2400" dirty="0" smtClean="0">
                <a:solidFill>
                  <a:srgbClr val="800000"/>
                </a:solidFill>
                <a:latin typeface="Times Sakha"/>
              </a:rPr>
              <a:t>  </a:t>
            </a:r>
          </a:p>
        </p:txBody>
      </p:sp>
      <p:pic>
        <p:nvPicPr>
          <p:cNvPr id="11268" name="Рисунок 9" descr="сканирование000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F70"/>
              </a:clrFrom>
              <a:clrTo>
                <a:srgbClr val="FDFF70">
                  <a:alpha val="0"/>
                </a:srgbClr>
              </a:clrTo>
            </a:clrChange>
          </a:blip>
          <a:srcRect t="58224" r="6094" b="8881"/>
          <a:stretch>
            <a:fillRect/>
          </a:stretch>
        </p:blipFill>
        <p:spPr bwMode="auto">
          <a:xfrm>
            <a:off x="214313" y="214313"/>
            <a:ext cx="8643937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MCj008892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76800"/>
            <a:ext cx="18002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альтернативный процесс 8"/>
          <p:cNvSpPr/>
          <p:nvPr/>
        </p:nvSpPr>
        <p:spPr>
          <a:xfrm>
            <a:off x="2428875" y="2714625"/>
            <a:ext cx="3929063" cy="2071688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7891" name="Picture 2" descr="C:\Users\Ирина\Pictures\нам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 rot="21093284">
            <a:off x="436563" y="3238500"/>
            <a:ext cx="2500312" cy="3214688"/>
          </a:xfrm>
        </p:spPr>
      </p:pic>
      <p:pic>
        <p:nvPicPr>
          <p:cNvPr id="37892" name="Picture 3" descr="C:\Users\Ирина\Pictures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33712">
            <a:off x="6291263" y="204788"/>
            <a:ext cx="2557462" cy="345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4" descr="C:\Users\Ирина\Pictures\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91623">
            <a:off x="6075363" y="3262313"/>
            <a:ext cx="2500312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5" descr="C:\Users\Ирина\Pictures\13.jpg"/>
          <p:cNvPicPr>
            <a:picLocks noChangeAspect="1" noChangeArrowheads="1"/>
          </p:cNvPicPr>
          <p:nvPr/>
        </p:nvPicPr>
        <p:blipFill>
          <a:blip r:embed="rId6" cstate="print"/>
          <a:srcRect l="3558" t="7353" r="7466" b="6860"/>
          <a:stretch>
            <a:fillRect/>
          </a:stretch>
        </p:blipFill>
        <p:spPr bwMode="auto">
          <a:xfrm>
            <a:off x="2714625" y="0"/>
            <a:ext cx="35718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6" descr="C:\Users\Ирина\Pictures\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649301">
            <a:off x="261938" y="187325"/>
            <a:ext cx="22860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6" name="TextBox 7"/>
          <p:cNvSpPr txBox="1">
            <a:spLocks noChangeArrowheads="1"/>
          </p:cNvSpPr>
          <p:nvPr/>
        </p:nvSpPr>
        <p:spPr bwMode="auto">
          <a:xfrm>
            <a:off x="2286000" y="2786063"/>
            <a:ext cx="4191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entury Schoolbook" pitchFamily="18" charset="0"/>
              </a:rPr>
              <a:t>Работы учащихся публикуются                               на улусных, республиканских СМИ</a:t>
            </a:r>
            <a:endParaRPr lang="ru-RU" sz="2400" b="1" dirty="0">
              <a:solidFill>
                <a:srgbClr val="FF0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Sakha" pitchFamily="34" charset="0"/>
              </a:rPr>
              <a:t> </a:t>
            </a:r>
            <a:endParaRPr lang="ru-RU" dirty="0">
              <a:solidFill>
                <a:srgbClr val="CC3300"/>
              </a:solidFill>
              <a:latin typeface="Times Sakha" pitchFamily="34" charset="0"/>
            </a:endParaRPr>
          </a:p>
        </p:txBody>
      </p:sp>
      <p:pic>
        <p:nvPicPr>
          <p:cNvPr id="25603" name="Рисунок 9" descr="сканирование000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F70"/>
              </a:clrFrom>
              <a:clrTo>
                <a:srgbClr val="FDFF70">
                  <a:alpha val="0"/>
                </a:srgbClr>
              </a:clrTo>
            </a:clrChange>
          </a:blip>
          <a:srcRect t="58224" r="6094" b="8881"/>
          <a:stretch>
            <a:fillRect/>
          </a:stretch>
        </p:blipFill>
        <p:spPr bwMode="auto">
          <a:xfrm>
            <a:off x="214313" y="214313"/>
            <a:ext cx="8643937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10" descr="сканирование000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F74"/>
              </a:clrFrom>
              <a:clrTo>
                <a:srgbClr val="FEFF74">
                  <a:alpha val="0"/>
                </a:srgbClr>
              </a:clrTo>
            </a:clrChange>
          </a:blip>
          <a:srcRect t="58224" r="6094" b="8881"/>
          <a:stretch>
            <a:fillRect/>
          </a:stretch>
        </p:blipFill>
        <p:spPr bwMode="auto">
          <a:xfrm>
            <a:off x="285750" y="6215063"/>
            <a:ext cx="86439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1"/>
          <p:cNvSpPr>
            <a:spLocks noGrp="1" noChangeArrowheads="1"/>
          </p:cNvSpPr>
          <p:nvPr>
            <p:ph idx="1"/>
          </p:nvPr>
        </p:nvSpPr>
        <p:spPr>
          <a:xfrm>
            <a:off x="1600200" y="1656111"/>
            <a:ext cx="6781800" cy="3539430"/>
          </a:xfrm>
        </p:spPr>
        <p:txBody>
          <a:bodyPr anchor="ctr">
            <a:spAutoFit/>
          </a:bodyPr>
          <a:lstStyle/>
          <a:p>
            <a:pPr mar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2800" dirty="0" smtClean="0"/>
              <a:t>Развитие творческих способностей - есть один из способов мотивации учащихся в процессе обучения.  Творчество – это процесс, присущий деятельности человека. Творчество доступно каждому. Творческие работы являются эффективным методом развития связной речи учащихся. </a:t>
            </a:r>
            <a:endParaRPr lang="ru-RU" sz="2800" dirty="0" smtClean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5606" name="Рисунок 18" descr="PE0167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648200"/>
            <a:ext cx="225107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64295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Sakha" pitchFamily="34" charset="0"/>
              </a:rPr>
              <a:t> </a:t>
            </a:r>
            <a:endParaRPr lang="ru-RU" dirty="0">
              <a:solidFill>
                <a:srgbClr val="C00000"/>
              </a:solidFill>
              <a:latin typeface="Times Sakha" pitchFamily="34" charset="0"/>
            </a:endParaRPr>
          </a:p>
        </p:txBody>
      </p:sp>
      <p:sp>
        <p:nvSpPr>
          <p:cNvPr id="14339" name="Содержимое 12"/>
          <p:cNvSpPr>
            <a:spLocks noGrp="1"/>
          </p:cNvSpPr>
          <p:nvPr>
            <p:ph idx="1"/>
          </p:nvPr>
        </p:nvSpPr>
        <p:spPr>
          <a:xfrm>
            <a:off x="1676400" y="1066800"/>
            <a:ext cx="5791200" cy="1143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70C0"/>
                </a:solidFill>
              </a:rPr>
              <a:t>Цель моей педагогической деятельности:</a:t>
            </a:r>
          </a:p>
          <a:p>
            <a:pPr algn="just" eaLnBrk="1" hangingPunct="1">
              <a:buFont typeface="Wingdings" pitchFamily="2" charset="2"/>
              <a:buChar char="v"/>
            </a:pPr>
            <a:endParaRPr lang="ru-RU" b="1" i="1" dirty="0" smtClean="0">
              <a:solidFill>
                <a:srgbClr val="002060"/>
              </a:solidFill>
              <a:latin typeface="Times Sakha"/>
            </a:endParaRPr>
          </a:p>
        </p:txBody>
      </p:sp>
      <p:pic>
        <p:nvPicPr>
          <p:cNvPr id="14340" name="Рисунок 9" descr="сканирование000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F70"/>
              </a:clrFrom>
              <a:clrTo>
                <a:srgbClr val="FDFF70">
                  <a:alpha val="0"/>
                </a:srgbClr>
              </a:clrTo>
            </a:clrChange>
          </a:blip>
          <a:srcRect t="58224" r="6094" b="8881"/>
          <a:stretch>
            <a:fillRect/>
          </a:stretch>
        </p:blipFill>
        <p:spPr bwMode="auto">
          <a:xfrm>
            <a:off x="214313" y="214313"/>
            <a:ext cx="8643937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10" descr="сканирование000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F74"/>
              </a:clrFrom>
              <a:clrTo>
                <a:srgbClr val="FEFF74">
                  <a:alpha val="0"/>
                </a:srgbClr>
              </a:clrTo>
            </a:clrChange>
          </a:blip>
          <a:srcRect t="58224" r="6094" b="8881"/>
          <a:stretch>
            <a:fillRect/>
          </a:stretch>
        </p:blipFill>
        <p:spPr bwMode="auto">
          <a:xfrm>
            <a:off x="285750" y="6553200"/>
            <a:ext cx="8643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0" descr="j01953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572000"/>
            <a:ext cx="1797050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914400" y="2350413"/>
            <a:ext cx="58674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-создание условий для развития творческих способностей на уроках и во внеурочной деятельности.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Sakha" pitchFamily="34" charset="0"/>
              </a:rPr>
              <a:t> </a:t>
            </a:r>
            <a:endParaRPr lang="ru-RU" dirty="0">
              <a:solidFill>
                <a:srgbClr val="CC3300"/>
              </a:solidFill>
              <a:latin typeface="Times Sakha" pitchFamily="34" charset="0"/>
            </a:endParaRPr>
          </a:p>
        </p:txBody>
      </p:sp>
      <p:pic>
        <p:nvPicPr>
          <p:cNvPr id="12292" name="Рисунок 9" descr="сканирование000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F70"/>
              </a:clrFrom>
              <a:clrTo>
                <a:srgbClr val="FDFF70">
                  <a:alpha val="0"/>
                </a:srgbClr>
              </a:clrTo>
            </a:clrChange>
          </a:blip>
          <a:srcRect t="58224" r="6094" b="8881"/>
          <a:stretch>
            <a:fillRect/>
          </a:stretch>
        </p:blipFill>
        <p:spPr bwMode="auto">
          <a:xfrm>
            <a:off x="214313" y="214313"/>
            <a:ext cx="8643937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Рисунок 10" descr="сканирование000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F74"/>
              </a:clrFrom>
              <a:clrTo>
                <a:srgbClr val="FEFF74">
                  <a:alpha val="0"/>
                </a:srgbClr>
              </a:clrTo>
            </a:clrChange>
          </a:blip>
          <a:srcRect t="58224" r="6094" b="8881"/>
          <a:stretch>
            <a:fillRect/>
          </a:stretch>
        </p:blipFill>
        <p:spPr bwMode="auto">
          <a:xfrm>
            <a:off x="285750" y="6215063"/>
            <a:ext cx="86439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i-main-pic" descr="Картинка 1 из 21019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3962400"/>
            <a:ext cx="1600200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Rectangle 8"/>
          <p:cNvSpPr>
            <a:spLocks noGrp="1" noChangeArrowheads="1"/>
          </p:cNvSpPr>
          <p:nvPr>
            <p:ph idx="1"/>
          </p:nvPr>
        </p:nvSpPr>
        <p:spPr bwMode="auto">
          <a:xfrm>
            <a:off x="1143000" y="2057400"/>
            <a:ext cx="6858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algn="ctr">
              <a:spcBef>
                <a:spcPct val="0"/>
              </a:spcBef>
              <a:buClrTx/>
              <a:buSzTx/>
              <a:buNone/>
            </a:pPr>
            <a:r>
              <a:rPr lang="ru-RU" altLang="zh-CN" sz="2800" dirty="0" smtClean="0">
                <a:solidFill>
                  <a:schemeClr val="tx1"/>
                </a:solidFill>
                <a:latin typeface="Times New Roman" pitchFamily="18" charset="0"/>
                <a:ea typeface="Andale Sans UI"/>
                <a:cs typeface="Times New Roman" pitchFamily="18" charset="0"/>
              </a:rPr>
              <a:t>Р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абота над развитием творческих способностей учащихся на уроках родной литературы и во внеурочной деятельности ведется  системно. </a:t>
            </a: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Sakha" pitchFamily="34" charset="0"/>
              </a:rPr>
              <a:t> </a:t>
            </a:r>
            <a:endParaRPr lang="ru-RU" dirty="0">
              <a:solidFill>
                <a:srgbClr val="CC3300"/>
              </a:solidFill>
              <a:latin typeface="Times Sakha" pitchFamily="34" charset="0"/>
            </a:endParaRPr>
          </a:p>
        </p:txBody>
      </p:sp>
      <p:pic>
        <p:nvPicPr>
          <p:cNvPr id="23555" name="Рисунок 9" descr="сканирование000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F70"/>
              </a:clrFrom>
              <a:clrTo>
                <a:srgbClr val="FDFF70">
                  <a:alpha val="0"/>
                </a:srgbClr>
              </a:clrTo>
            </a:clrChange>
          </a:blip>
          <a:srcRect t="58224" r="6094" b="8881"/>
          <a:stretch>
            <a:fillRect/>
          </a:stretch>
        </p:blipFill>
        <p:spPr bwMode="auto">
          <a:xfrm>
            <a:off x="214313" y="214313"/>
            <a:ext cx="8643937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10" descr="сканирование000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F74"/>
              </a:clrFrom>
              <a:clrTo>
                <a:srgbClr val="FEFF74">
                  <a:alpha val="0"/>
                </a:srgbClr>
              </a:clrTo>
            </a:clrChange>
          </a:blip>
          <a:srcRect t="58224" r="6094" b="8881"/>
          <a:stretch>
            <a:fillRect/>
          </a:stretch>
        </p:blipFill>
        <p:spPr bwMode="auto">
          <a:xfrm>
            <a:off x="285750" y="6215063"/>
            <a:ext cx="86439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1"/>
          <p:cNvSpPr>
            <a:spLocks noGrp="1" noChangeArrowheads="1"/>
          </p:cNvSpPr>
          <p:nvPr>
            <p:ph idx="1"/>
          </p:nvPr>
        </p:nvSpPr>
        <p:spPr>
          <a:xfrm>
            <a:off x="623888" y="1519412"/>
            <a:ext cx="8048625" cy="3539430"/>
          </a:xfrm>
        </p:spPr>
        <p:txBody>
          <a:bodyPr wrap="square" anchor="ctr">
            <a:spAutoFit/>
          </a:bodyPr>
          <a:lstStyle/>
          <a:p>
            <a:pPr mar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2800" dirty="0" smtClean="0"/>
              <a:t>Каждый  </a:t>
            </a:r>
            <a:r>
              <a:rPr lang="ru-RU" sz="2800" dirty="0" smtClean="0"/>
              <a:t>ребенок от  природы  наделен  разнообразными творческими способностями,  для этого на уроках стараюсь создать условия для их проявления и развития, стимулирую их интерес к самостоятельной творческой деятельности. Основным стимулом к учебе должен стать  интерес и любознательность, желание познать самого себя. </a:t>
            </a:r>
            <a:endParaRPr lang="ru-RU" sz="2800" b="1" dirty="0" smtClean="0">
              <a:solidFill>
                <a:srgbClr val="7030A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3558" name="Рисунок 20" descr="PE0270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8938" y="4572000"/>
            <a:ext cx="2405062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9" descr="сканирование000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F70"/>
              </a:clrFrom>
              <a:clrTo>
                <a:srgbClr val="FDFF70">
                  <a:alpha val="0"/>
                </a:srgbClr>
              </a:clrTo>
            </a:clrChange>
          </a:blip>
          <a:srcRect t="58224" r="6094" b="8881"/>
          <a:stretch>
            <a:fillRect/>
          </a:stretch>
        </p:blipFill>
        <p:spPr bwMode="auto">
          <a:xfrm>
            <a:off x="214313" y="214313"/>
            <a:ext cx="8643937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10" descr="сканирование000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F74"/>
              </a:clrFrom>
              <a:clrTo>
                <a:srgbClr val="FEFF74">
                  <a:alpha val="0"/>
                </a:srgbClr>
              </a:clrTo>
            </a:clrChange>
          </a:blip>
          <a:srcRect t="58224" r="6094" b="8881"/>
          <a:stretch>
            <a:fillRect/>
          </a:stretch>
        </p:blipFill>
        <p:spPr bwMode="auto">
          <a:xfrm>
            <a:off x="285750" y="6215063"/>
            <a:ext cx="86439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1"/>
          <p:cNvSpPr>
            <a:spLocks noGrp="1" noChangeArrowheads="1"/>
          </p:cNvSpPr>
          <p:nvPr>
            <p:ph idx="1"/>
          </p:nvPr>
        </p:nvSpPr>
        <p:spPr>
          <a:xfrm>
            <a:off x="1447800" y="878732"/>
            <a:ext cx="6858000" cy="5078313"/>
          </a:xfrm>
        </p:spPr>
        <p:txBody>
          <a:bodyPr anchor="ctr">
            <a:spAutoFit/>
          </a:bodyPr>
          <a:lstStyle/>
          <a:p>
            <a:pPr marL="0" indent="0" algn="ctr">
              <a:spcBef>
                <a:spcPct val="0"/>
              </a:spcBef>
              <a:buClrTx/>
              <a:buSzTx/>
              <a:buNone/>
            </a:pPr>
            <a:r>
              <a:rPr lang="ru-RU" sz="2000" dirty="0" smtClean="0"/>
              <a:t>Чтобы воспитать творческую личность, способную реализовать самого себя, выработать литературный вкус, сформировать умение  работать с художественным текстом и вызвать устойчивый интерес к своему предмету, использую  нестандартные  формы  уроков. </a:t>
            </a:r>
            <a:r>
              <a:rPr lang="ru-RU" sz="2000" dirty="0" smtClean="0"/>
              <a:t>                        Такие</a:t>
            </a:r>
            <a:r>
              <a:rPr lang="ru-RU" sz="2000" dirty="0" smtClean="0"/>
              <a:t>, </a:t>
            </a:r>
            <a:r>
              <a:rPr lang="ru-RU" sz="2000" dirty="0" smtClean="0"/>
              <a:t>как:</a:t>
            </a:r>
          </a:p>
          <a:p>
            <a:pPr marL="0" indent="0" algn="ctr">
              <a:spcBef>
                <a:spcPct val="0"/>
              </a:spcBef>
              <a:buClrTx/>
              <a:buSzTx/>
              <a:buFontTx/>
              <a:buChar char="-"/>
            </a:pPr>
            <a:r>
              <a:rPr lang="ru-RU" sz="2000" dirty="0" smtClean="0">
                <a:solidFill>
                  <a:srgbClr val="0070C0"/>
                </a:solidFill>
              </a:rPr>
              <a:t>урок </a:t>
            </a:r>
            <a:r>
              <a:rPr lang="ru-RU" sz="2000" dirty="0" smtClean="0">
                <a:solidFill>
                  <a:srgbClr val="0070C0"/>
                </a:solidFill>
              </a:rPr>
              <a:t>- исследование,  </a:t>
            </a:r>
            <a:endParaRPr lang="ru-RU" sz="2000" dirty="0" smtClean="0">
              <a:solidFill>
                <a:srgbClr val="0070C0"/>
              </a:solidFill>
            </a:endParaRPr>
          </a:p>
          <a:p>
            <a:pPr marL="0" indent="0" algn="ctr">
              <a:spcBef>
                <a:spcPct val="0"/>
              </a:spcBef>
              <a:buClrTx/>
              <a:buSzTx/>
              <a:buFontTx/>
              <a:buChar char="-"/>
            </a:pPr>
            <a:r>
              <a:rPr lang="ru-RU" sz="2000" dirty="0" smtClean="0">
                <a:solidFill>
                  <a:srgbClr val="0070C0"/>
                </a:solidFill>
              </a:rPr>
              <a:t>-урок </a:t>
            </a:r>
            <a:r>
              <a:rPr lang="ru-RU" sz="2000" dirty="0" smtClean="0">
                <a:solidFill>
                  <a:srgbClr val="0070C0"/>
                </a:solidFill>
              </a:rPr>
              <a:t>- размышление, </a:t>
            </a:r>
            <a:endParaRPr lang="ru-RU" sz="2000" dirty="0" smtClean="0">
              <a:solidFill>
                <a:srgbClr val="0070C0"/>
              </a:solidFill>
            </a:endParaRPr>
          </a:p>
          <a:p>
            <a:pPr marL="0" indent="0" algn="ctr">
              <a:spcBef>
                <a:spcPct val="0"/>
              </a:spcBef>
              <a:buClrTx/>
              <a:buSzTx/>
              <a:buFontTx/>
              <a:buChar char="-"/>
            </a:pPr>
            <a:r>
              <a:rPr lang="ru-RU" sz="2000" dirty="0" smtClean="0">
                <a:solidFill>
                  <a:srgbClr val="0070C0"/>
                </a:solidFill>
              </a:rPr>
              <a:t>-</a:t>
            </a:r>
            <a:r>
              <a:rPr lang="ru-RU" sz="2000" dirty="0" smtClean="0">
                <a:solidFill>
                  <a:srgbClr val="0070C0"/>
                </a:solidFill>
              </a:rPr>
              <a:t>урок </a:t>
            </a:r>
            <a:r>
              <a:rPr lang="ru-RU" sz="2000" dirty="0" smtClean="0">
                <a:solidFill>
                  <a:srgbClr val="0070C0"/>
                </a:solidFill>
              </a:rPr>
              <a:t>- путешествие</a:t>
            </a:r>
            <a:r>
              <a:rPr lang="ru-RU" sz="2000" dirty="0" smtClean="0">
                <a:solidFill>
                  <a:srgbClr val="0070C0"/>
                </a:solidFill>
              </a:rPr>
              <a:t>,</a:t>
            </a:r>
          </a:p>
          <a:p>
            <a:pPr marL="0" indent="0" algn="ctr">
              <a:spcBef>
                <a:spcPct val="0"/>
              </a:spcBef>
              <a:buClrTx/>
              <a:buSzTx/>
              <a:buFontTx/>
              <a:buChar char="-"/>
            </a:pPr>
            <a:r>
              <a:rPr lang="ru-RU" sz="2000" dirty="0" smtClean="0">
                <a:solidFill>
                  <a:srgbClr val="0070C0"/>
                </a:solidFill>
              </a:rPr>
              <a:t>-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урок - творчество, </a:t>
            </a:r>
            <a:endParaRPr lang="ru-RU" sz="2000" dirty="0" smtClean="0">
              <a:solidFill>
                <a:srgbClr val="0070C0"/>
              </a:solidFill>
            </a:endParaRPr>
          </a:p>
          <a:p>
            <a:pPr marL="0" indent="0" algn="ctr">
              <a:spcBef>
                <a:spcPct val="0"/>
              </a:spcBef>
              <a:buClrTx/>
              <a:buSzTx/>
              <a:buFontTx/>
              <a:buChar char="-"/>
            </a:pPr>
            <a:r>
              <a:rPr lang="ru-RU" sz="2000" dirty="0" smtClean="0">
                <a:solidFill>
                  <a:srgbClr val="0070C0"/>
                </a:solidFill>
              </a:rPr>
              <a:t>-</a:t>
            </a:r>
            <a:r>
              <a:rPr lang="ru-RU" sz="2000" dirty="0" smtClean="0">
                <a:solidFill>
                  <a:srgbClr val="0070C0"/>
                </a:solidFill>
              </a:rPr>
              <a:t>урок </a:t>
            </a:r>
            <a:r>
              <a:rPr lang="ru-RU" sz="2000" dirty="0" smtClean="0">
                <a:solidFill>
                  <a:srgbClr val="0070C0"/>
                </a:solidFill>
              </a:rPr>
              <a:t>- открытие, </a:t>
            </a:r>
            <a:endParaRPr lang="ru-RU" sz="2000" dirty="0" smtClean="0">
              <a:solidFill>
                <a:srgbClr val="0070C0"/>
              </a:solidFill>
            </a:endParaRPr>
          </a:p>
          <a:p>
            <a:pPr marL="0" indent="0" algn="ctr">
              <a:spcBef>
                <a:spcPct val="0"/>
              </a:spcBef>
              <a:buClrTx/>
              <a:buSzTx/>
              <a:buFontTx/>
              <a:buChar char="-"/>
            </a:pPr>
            <a:r>
              <a:rPr lang="ru-RU" sz="2000" dirty="0" smtClean="0">
                <a:solidFill>
                  <a:srgbClr val="0070C0"/>
                </a:solidFill>
              </a:rPr>
              <a:t>-</a:t>
            </a:r>
            <a:r>
              <a:rPr lang="ru-RU" sz="2000" dirty="0" smtClean="0">
                <a:solidFill>
                  <a:srgbClr val="0070C0"/>
                </a:solidFill>
              </a:rPr>
              <a:t>урок- </a:t>
            </a:r>
            <a:r>
              <a:rPr lang="ru-RU" sz="2000" dirty="0" smtClean="0">
                <a:solidFill>
                  <a:srgbClr val="0070C0"/>
                </a:solidFill>
              </a:rPr>
              <a:t>конкурс</a:t>
            </a:r>
            <a:r>
              <a:rPr lang="ru-RU" sz="2000" dirty="0" smtClean="0">
                <a:solidFill>
                  <a:srgbClr val="0070C0"/>
                </a:solidFill>
              </a:rPr>
              <a:t>,</a:t>
            </a:r>
          </a:p>
          <a:p>
            <a:pPr marL="0" indent="0" algn="ctr">
              <a:spcBef>
                <a:spcPct val="0"/>
              </a:spcBef>
              <a:buClrTx/>
              <a:buSzTx/>
              <a:buFontTx/>
              <a:buChar char="-"/>
            </a:pPr>
            <a:r>
              <a:rPr lang="ru-RU" sz="2000" dirty="0" smtClean="0">
                <a:solidFill>
                  <a:srgbClr val="0070C0"/>
                </a:solidFill>
              </a:rPr>
              <a:t>-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урок-суд, </a:t>
            </a:r>
            <a:endParaRPr lang="ru-RU" sz="2000" dirty="0" smtClean="0">
              <a:solidFill>
                <a:srgbClr val="0070C0"/>
              </a:solidFill>
            </a:endParaRPr>
          </a:p>
          <a:p>
            <a:pPr marL="0" indent="0" algn="ctr">
              <a:spcBef>
                <a:spcPct val="0"/>
              </a:spcBef>
              <a:buClrTx/>
              <a:buSzTx/>
              <a:buFontTx/>
              <a:buChar char="-"/>
            </a:pPr>
            <a:r>
              <a:rPr lang="ru-RU" sz="2000" dirty="0" smtClean="0">
                <a:solidFill>
                  <a:srgbClr val="0070C0"/>
                </a:solidFill>
              </a:rPr>
              <a:t>-</a:t>
            </a:r>
            <a:r>
              <a:rPr lang="ru-RU" sz="2000" dirty="0" smtClean="0">
                <a:solidFill>
                  <a:srgbClr val="0070C0"/>
                </a:solidFill>
              </a:rPr>
              <a:t>урок- </a:t>
            </a:r>
            <a:r>
              <a:rPr lang="ru-RU" sz="2000" dirty="0" smtClean="0">
                <a:solidFill>
                  <a:srgbClr val="0070C0"/>
                </a:solidFill>
              </a:rPr>
              <a:t>гостиная, </a:t>
            </a:r>
            <a:endParaRPr lang="ru-RU" sz="2000" dirty="0" smtClean="0">
              <a:solidFill>
                <a:srgbClr val="0070C0"/>
              </a:solidFill>
            </a:endParaRPr>
          </a:p>
          <a:p>
            <a:pPr marL="0" indent="0" algn="ctr">
              <a:spcBef>
                <a:spcPct val="0"/>
              </a:spcBef>
              <a:buClrTx/>
              <a:buSzTx/>
              <a:buFontTx/>
              <a:buChar char="-"/>
            </a:pPr>
            <a:r>
              <a:rPr lang="ru-RU" sz="2000" dirty="0" smtClean="0">
                <a:solidFill>
                  <a:srgbClr val="0070C0"/>
                </a:solidFill>
              </a:rPr>
              <a:t>-</a:t>
            </a:r>
            <a:r>
              <a:rPr lang="ru-RU" sz="2000" dirty="0" smtClean="0">
                <a:solidFill>
                  <a:srgbClr val="0070C0"/>
                </a:solidFill>
              </a:rPr>
              <a:t>интегрированный </a:t>
            </a:r>
            <a:r>
              <a:rPr lang="ru-RU" sz="2000" dirty="0" smtClean="0">
                <a:solidFill>
                  <a:srgbClr val="0070C0"/>
                </a:solidFill>
              </a:rPr>
              <a:t>урок и т.д.  </a:t>
            </a:r>
          </a:p>
          <a:p>
            <a:pPr marL="0" indent="0" algn="ctr">
              <a:spcBef>
                <a:spcPct val="0"/>
              </a:spcBef>
              <a:buClrTx/>
              <a:buSzTx/>
              <a:buFontTx/>
              <a:buNone/>
            </a:pPr>
            <a:endParaRPr lang="ru-RU" sz="2400" b="1" dirty="0" smtClean="0">
              <a:solidFill>
                <a:srgbClr val="7030A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9" name="Oval 5"/>
          <p:cNvSpPr>
            <a:spLocks noChangeArrowheads="1"/>
          </p:cNvSpPr>
          <p:nvPr/>
        </p:nvSpPr>
        <p:spPr bwMode="auto">
          <a:xfrm>
            <a:off x="2743200" y="685800"/>
            <a:ext cx="3962400" cy="2411413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800" b="1" dirty="0">
              <a:solidFill>
                <a:schemeClr val="bg2"/>
              </a:solidFill>
            </a:endParaRPr>
          </a:p>
        </p:txBody>
      </p:sp>
      <p:sp>
        <p:nvSpPr>
          <p:cNvPr id="180230" name="Oval 6"/>
          <p:cNvSpPr>
            <a:spLocks noChangeArrowheads="1"/>
          </p:cNvSpPr>
          <p:nvPr/>
        </p:nvSpPr>
        <p:spPr bwMode="auto">
          <a:xfrm>
            <a:off x="762000" y="1752600"/>
            <a:ext cx="2717800" cy="1905000"/>
          </a:xfrm>
          <a:prstGeom prst="ellipse">
            <a:avLst/>
          </a:prstGeom>
          <a:solidFill>
            <a:srgbClr val="99FFCC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800" b="1" dirty="0">
              <a:solidFill>
                <a:srgbClr val="003300"/>
              </a:solidFill>
            </a:endParaRPr>
          </a:p>
        </p:txBody>
      </p:sp>
      <p:sp>
        <p:nvSpPr>
          <p:cNvPr id="180232" name="Oval 8"/>
          <p:cNvSpPr>
            <a:spLocks noChangeArrowheads="1"/>
          </p:cNvSpPr>
          <p:nvPr/>
        </p:nvSpPr>
        <p:spPr bwMode="auto">
          <a:xfrm>
            <a:off x="5791200" y="1828800"/>
            <a:ext cx="2565400" cy="1981200"/>
          </a:xfrm>
          <a:prstGeom prst="ellipse">
            <a:avLst/>
          </a:prstGeom>
          <a:solidFill>
            <a:srgbClr val="FF9999"/>
          </a:solidFill>
          <a:ln w="57150">
            <a:solidFill>
              <a:srgbClr val="66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800" b="1" dirty="0">
              <a:solidFill>
                <a:srgbClr val="660066"/>
              </a:solidFill>
            </a:endParaRPr>
          </a:p>
        </p:txBody>
      </p:sp>
      <p:sp>
        <p:nvSpPr>
          <p:cNvPr id="180233" name="Oval 9"/>
          <p:cNvSpPr>
            <a:spLocks noChangeArrowheads="1"/>
          </p:cNvSpPr>
          <p:nvPr/>
        </p:nvSpPr>
        <p:spPr bwMode="auto">
          <a:xfrm>
            <a:off x="3124200" y="3962400"/>
            <a:ext cx="3124200" cy="2259012"/>
          </a:xfrm>
          <a:prstGeom prst="ellipse">
            <a:avLst/>
          </a:prstGeom>
          <a:solidFill>
            <a:srgbClr val="CC3300"/>
          </a:solidFill>
          <a:ln w="571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800" b="1" dirty="0">
              <a:solidFill>
                <a:srgbClr val="FFFF00"/>
              </a:solidFill>
            </a:endParaRPr>
          </a:p>
        </p:txBody>
      </p:sp>
      <p:sp>
        <p:nvSpPr>
          <p:cNvPr id="5126" name="Oval 4"/>
          <p:cNvSpPr>
            <a:spLocks noChangeArrowheads="1"/>
          </p:cNvSpPr>
          <p:nvPr/>
        </p:nvSpPr>
        <p:spPr bwMode="auto">
          <a:xfrm>
            <a:off x="3200400" y="2209800"/>
            <a:ext cx="2973388" cy="2305050"/>
          </a:xfrm>
          <a:prstGeom prst="ellipse">
            <a:avLst/>
          </a:prstGeom>
          <a:solidFill>
            <a:schemeClr val="bg2"/>
          </a:solidFill>
          <a:ln w="76200" cmpd="tri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buNone/>
            </a:pPr>
            <a:r>
              <a:rPr lang="ru-RU" sz="2000" dirty="0" smtClean="0"/>
              <a:t>                                                                              </a:t>
            </a:r>
            <a:endParaRPr lang="ru-RU" sz="2000" b="1" dirty="0" smtClean="0">
              <a:solidFill>
                <a:srgbClr val="C00000"/>
              </a:solidFill>
            </a:endParaRPr>
          </a:p>
        </p:txBody>
      </p:sp>
      <p:pic>
        <p:nvPicPr>
          <p:cNvPr id="7" name="Рисунок 9" descr="сканирование000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F70"/>
              </a:clrFrom>
              <a:clrTo>
                <a:srgbClr val="FDFF70">
                  <a:alpha val="0"/>
                </a:srgbClr>
              </a:clrTo>
            </a:clrChange>
          </a:blip>
          <a:srcRect t="58224" r="6094" b="8881"/>
          <a:stretch>
            <a:fillRect/>
          </a:stretch>
        </p:blipFill>
        <p:spPr bwMode="auto">
          <a:xfrm>
            <a:off x="214313" y="214313"/>
            <a:ext cx="8643937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0" descr="сканирование000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F74"/>
              </a:clrFrom>
              <a:clrTo>
                <a:srgbClr val="FEFF74">
                  <a:alpha val="0"/>
                </a:srgbClr>
              </a:clrTo>
            </a:clrChange>
          </a:blip>
          <a:srcRect t="58224" r="6094" b="8881"/>
          <a:stretch>
            <a:fillRect/>
          </a:stretch>
        </p:blipFill>
        <p:spPr bwMode="auto">
          <a:xfrm>
            <a:off x="285750" y="6215063"/>
            <a:ext cx="86439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581400" y="2362200"/>
            <a:ext cx="2438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Для достижения  цели  на своих уроках и занятиях, использую различные педагогические технологии: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0" y="24384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развивающего обучения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581400" y="47244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критического мышления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0" y="2590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игровые технологии</a:t>
            </a:r>
            <a:endParaRPr lang="ru-RU" dirty="0"/>
          </a:p>
        </p:txBody>
      </p:sp>
      <p:sp>
        <p:nvSpPr>
          <p:cNvPr id="15" name="Oval 8"/>
          <p:cNvSpPr>
            <a:spLocks noChangeArrowheads="1"/>
          </p:cNvSpPr>
          <p:nvPr/>
        </p:nvSpPr>
        <p:spPr bwMode="auto">
          <a:xfrm>
            <a:off x="6019800" y="3429000"/>
            <a:ext cx="2565400" cy="1981200"/>
          </a:xfrm>
          <a:prstGeom prst="ellipse">
            <a:avLst/>
          </a:prstGeom>
          <a:solidFill>
            <a:srgbClr val="92D050"/>
          </a:solidFill>
          <a:ln w="57150">
            <a:solidFill>
              <a:srgbClr val="66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800" b="1" dirty="0">
              <a:solidFill>
                <a:srgbClr val="660066"/>
              </a:solidFill>
            </a:endParaRPr>
          </a:p>
        </p:txBody>
      </p:sp>
      <p:sp>
        <p:nvSpPr>
          <p:cNvPr id="16" name="Oval 8"/>
          <p:cNvSpPr>
            <a:spLocks noChangeArrowheads="1"/>
          </p:cNvSpPr>
          <p:nvPr/>
        </p:nvSpPr>
        <p:spPr bwMode="auto">
          <a:xfrm>
            <a:off x="762000" y="3657600"/>
            <a:ext cx="2565400" cy="1981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66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800" b="1" dirty="0">
              <a:solidFill>
                <a:srgbClr val="66006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43000" y="43434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проблемного  обучения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276600" y="9144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систему преподавания литературы как предмета, формирующего человека, Е.Н.Ильина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172200" y="38100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личностно-ориентированного обучения, </a:t>
            </a:r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0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0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0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9" grpId="0" animBg="1"/>
      <p:bldP spid="180230" grpId="0" animBg="1"/>
      <p:bldP spid="180232" grpId="0" animBg="1"/>
      <p:bldP spid="180233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05" name="AutoShape 9"/>
          <p:cNvSpPr>
            <a:spLocks noChangeArrowheads="1"/>
          </p:cNvSpPr>
          <p:nvPr/>
        </p:nvSpPr>
        <p:spPr bwMode="auto">
          <a:xfrm>
            <a:off x="2743200" y="1219200"/>
            <a:ext cx="3671888" cy="2819400"/>
          </a:xfrm>
          <a:prstGeom prst="star4">
            <a:avLst>
              <a:gd name="adj" fmla="val 12500"/>
            </a:avLst>
          </a:prstGeom>
          <a:solidFill>
            <a:srgbClr val="FFCCFF"/>
          </a:solidFill>
          <a:ln w="76200">
            <a:solidFill>
              <a:srgbClr val="0066FF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3324837" y="609600"/>
            <a:ext cx="2545312" cy="369332"/>
          </a:xfrm>
          <a:prstGeom prst="rect">
            <a:avLst/>
          </a:prstGeom>
          <a:solidFill>
            <a:srgbClr val="FFCCFF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rgbClr val="0070C0"/>
                </a:solidFill>
              </a:rPr>
              <a:t>игровые технологии</a:t>
            </a:r>
            <a:endParaRPr lang="ru-RU" sz="1800" b="1" dirty="0">
              <a:solidFill>
                <a:srgbClr val="0070C0"/>
              </a:solidFill>
            </a:endParaRPr>
          </a:p>
        </p:txBody>
      </p:sp>
      <p:sp>
        <p:nvSpPr>
          <p:cNvPr id="234501" name="Rectangle 5"/>
          <p:cNvSpPr>
            <a:spLocks noChangeArrowheads="1"/>
          </p:cNvSpPr>
          <p:nvPr/>
        </p:nvSpPr>
        <p:spPr bwMode="auto">
          <a:xfrm>
            <a:off x="304800" y="2371011"/>
            <a:ext cx="2286000" cy="1323439"/>
          </a:xfrm>
          <a:prstGeom prst="rect">
            <a:avLst/>
          </a:prstGeom>
          <a:solidFill>
            <a:srgbClr val="FFCCFF"/>
          </a:solidFill>
          <a:ln w="76200" cmpd="tri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square" anchor="ctr">
            <a:spAutoFit/>
          </a:bodyPr>
          <a:lstStyle/>
          <a:p>
            <a:pPr algn="ctr">
              <a:tabLst>
                <a:tab pos="1098550" algn="l"/>
              </a:tabLs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5 классе после  изучения темы устного народного творчества  «Загадки» даю задание -сочинять свои загадки.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4503" name="Rectangle 7"/>
          <p:cNvSpPr>
            <a:spLocks noChangeArrowheads="1"/>
          </p:cNvSpPr>
          <p:nvPr/>
        </p:nvSpPr>
        <p:spPr bwMode="auto">
          <a:xfrm>
            <a:off x="6156325" y="2405728"/>
            <a:ext cx="2808288" cy="2554545"/>
          </a:xfrm>
          <a:prstGeom prst="rect">
            <a:avLst/>
          </a:prstGeom>
          <a:solidFill>
            <a:srgbClr val="FFCCFF"/>
          </a:solidFill>
          <a:ln w="76200" cmpd="tri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algn="ctr">
              <a:tabLst>
                <a:tab pos="1098550" algn="l"/>
              </a:tabLs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7-м классе « Пословицы и поговорки». Даются задания творческого характера «Составь рассказ (сценку), используя пословицы», «Закончи пословицу», «Отгадай пословицу по данному слову», «Составь пословицу из рассыпанных слов»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2514600" y="4267945"/>
            <a:ext cx="3200400" cy="2308324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Этот  подход к обучению  предполагает,  прежде  всего, формирование у учащихся опыта самостоятельного поиска новых знаний, применения их в новых  условиях, формирование  опыта творческой деятельности  в сочетании с выработкой ценностной ориентации.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i-main-pic" descr="Картинка 24 из 21019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419600"/>
            <a:ext cx="1752600" cy="18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610</TotalTime>
  <Words>847</Words>
  <Application>Microsoft Office PowerPoint</Application>
  <PresentationFormat>Экран (4:3)</PresentationFormat>
  <Paragraphs>99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Развитие                                      творческих способностей как важнейшее условие развития речевой деятельности учащихся.   </vt:lpstr>
      <vt:lpstr> Одной из важных образовательных задач учителя-словесника является :</vt:lpstr>
      <vt:lpstr> </vt:lpstr>
      <vt:lpstr> </vt:lpstr>
      <vt:lpstr> </vt:lpstr>
      <vt:lpstr> </vt:lpstr>
      <vt:lpstr>Слайд 7</vt:lpstr>
      <vt:lpstr>Слайд 8</vt:lpstr>
      <vt:lpstr>Слайд 9</vt:lpstr>
      <vt:lpstr> </vt:lpstr>
      <vt:lpstr>Основные виды работ            развития творческих способностей: </vt:lpstr>
      <vt:lpstr>Слайд 12</vt:lpstr>
      <vt:lpstr> </vt:lpstr>
      <vt:lpstr>  </vt:lpstr>
      <vt:lpstr> </vt:lpstr>
      <vt:lpstr> </vt:lpstr>
      <vt:lpstr> </vt:lpstr>
      <vt:lpstr> </vt:lpstr>
      <vt:lpstr> 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50</cp:revision>
  <dcterms:modified xsi:type="dcterms:W3CDTF">2014-12-08T12:07:48Z</dcterms:modified>
</cp:coreProperties>
</file>