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56" r:id="rId3"/>
    <p:sldId id="259" r:id="rId4"/>
    <p:sldId id="258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60CA41-C6F9-47BE-8694-BBF17A1BFE52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5F4EB1-DFD0-4E98-814A-B5CF16D1388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schoolsearch?clid=46021&amp;ed=1&amp;text=%D1%84%D0%BE%D1%82%D0%BE%20%D1%88%D0%BA%D0%BE%D0%BB%D1%8C%D0%BD%D0%B8%D0%BA%D0%BE%D0%B2&amp;p=70&amp;img_url=www.nrs.com/wp-content/themes/arras-theme/library/timthumb.php?src=http://www.nrs.com/wp-content/uploads/2010/01/Schoolboy.jpg&amp;w=630&amp;h=250&amp;zc=1&amp;rpt=simag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schoolsearch?clid=46021&amp;ed=1&amp;text=%D1%84%D0%BE%D1%82%D0%BE%20%D1%88%D0%BA%D0%BE%D0%BB%D1%8C%D0%BD%D0%B8%D0%BA%D0%BE%D0%B2&amp;p=19&amp;img_url=desmotivaciones.es/demots/201107/159462_700b_v1.jpg&amp;rpt=simag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schoolsearch?clid=46021&amp;ed=1&amp;text=%D1%84%D0%BE%D1%82%D0%BE%20%D1%81%D0%B5%D0%BC%D1%8C%D1%8F%20%D0%B4%D0%B5%D1%82%D0%B8&amp;p=15&amp;img_url=egv6110.tmweb.ru/wp-content/uploads/2011/10/shutterstock_4587572811.jpg&amp;rpt=simage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gi-psychologia.com/product_info.php?products_id=1385" TargetMode="External"/><Relationship Id="rId2" Type="http://schemas.openxmlformats.org/officeDocument/2006/relationships/hyperlink" Target="http://www.genesis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eg"/><Relationship Id="rId5" Type="http://schemas.openxmlformats.org/officeDocument/2006/relationships/hyperlink" Target="http://www.knigi-psychologia.com/product_info.php?products_id=2030" TargetMode="Externa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knigi-psychologia.com/product_info.php?products_id=2438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3.jpeg"/><Relationship Id="rId4" Type="http://schemas.openxmlformats.org/officeDocument/2006/relationships/hyperlink" Target="http://www.knigi-psychologia.com/product_info.php?products_id=199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knigi-psychologia.com/product_info.php?products_id=1692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jpeg"/><Relationship Id="rId7" Type="http://schemas.openxmlformats.org/officeDocument/2006/relationships/image" Target="../media/image27.jpeg"/><Relationship Id="rId2" Type="http://schemas.openxmlformats.org/officeDocument/2006/relationships/hyperlink" Target="http://images.yandex.ru/schoolsearch?clid=46021&amp;ed=1&amp;text=%D1%84%D0%BE%D1%82%D0%BE%20%D1%81%D0%B5%D0%BC%D1%8C%D1%8F%20%D0%B4%D0%B5%D1%82%D0%B8&amp;p=51&amp;img_url=www.cap.ru/HOME/512/2008/%D0%B6%D0%B8%D0%BB%D1%8C%D0%B5.jpg&amp;rpt=simag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images.yandex.ru/schoolsearch?clid=46021&amp;ed=1&amp;text=%D1%84%D0%BE%D1%82%D0%BE%20%D1%81%D0%B5%D0%BC%D1%8C%D1%8F%20%D0%B4%D0%B5%D1%82%D0%B8&amp;p=27&amp;img_url=www.myjulia.ru/data/cache/2010/05/18/419543_8212.jpg&amp;rpt=simage" TargetMode="External"/><Relationship Id="rId5" Type="http://schemas.openxmlformats.org/officeDocument/2006/relationships/image" Target="../media/image26.jpeg"/><Relationship Id="rId4" Type="http://schemas.openxmlformats.org/officeDocument/2006/relationships/hyperlink" Target="http://images.yandex.ru/schoolsearch?clid=46021&amp;ed=1&amp;text=%D1%84%D0%BE%D1%82%D0%BE%20%D1%81%D0%B5%D0%BC%D1%8C%D1%8F%20%D0%B4%D0%B5%D1%82%D0%B8&amp;p=0&amp;img_url=img-fotki.yandex.ru/get/5507/darya-cotygina.0/0_62856_c9dd2ea1_XL&amp;rpt=simag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schoolsearch?clid=46021&amp;ed=1&amp;text=%D1%84%D0%BE%D1%82%D0%BE%20%D1%88%D0%BA%D0%BE%D0%BB%D1%8C%D0%BD%D0%B8%D0%BA%D0%BE%D0%B2&amp;p=50&amp;img_url=www.davis.k12.ut.us/schools/mpjh/counselors/images/1B91825C7F534E2B950CB27223F71884.jpg&amp;rpt=simage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schoolsearch?rpt=simage&amp;clid=46021&amp;ed=1&amp;text=%D1%84%D0%BE%D1%82%D0%BE%20%D1%80%D0%B5%D0%B1%D0%B5%D0%BD%D0%BE%D0%BA%20%D0%B4%D0%B5%D1%80%D0%B5%D1%82%D1%81%D1%8F&amp;p=18&amp;img_url=www.mir4you.ru/files/images/fight_school.jp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schoolsearch?clid=46021&amp;ed=1&amp;text=%D1%84%D0%BE%D1%82%D0%BE%20%D1%88%D0%BA%D0%BE%D0%BB%D1%8C%D0%BD%D0%B8%D0%BA%D0%BE%D0%B2&amp;p=144&amp;img_url=modna.com.ua/images/article/distancionnaya-ucheba.jpg?w=300&amp;h=300&amp;rpt=simage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692696"/>
            <a:ext cx="7854696" cy="4288440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4800" b="1" dirty="0" smtClean="0">
                <a:solidFill>
                  <a:srgbClr val="92D050"/>
                </a:solidFill>
              </a:rPr>
              <a:t>Подростковый возраст</a:t>
            </a:r>
          </a:p>
          <a:p>
            <a:pPr algn="ctr"/>
            <a:endParaRPr lang="ru-RU" sz="4800" b="1" dirty="0" smtClean="0"/>
          </a:p>
          <a:p>
            <a:pPr algn="ctr"/>
            <a:endParaRPr lang="ru-RU" sz="4800" b="1" dirty="0" smtClean="0"/>
          </a:p>
          <a:p>
            <a:pPr algn="ctr"/>
            <a:endParaRPr lang="ru-RU" sz="4800" b="1" dirty="0"/>
          </a:p>
        </p:txBody>
      </p:sp>
      <p:pic>
        <p:nvPicPr>
          <p:cNvPr id="8" name="Рисунок 7" descr="http://im2-tub-ru.yandex.net/i?id=153361991-42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04864"/>
            <a:ext cx="280831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3-tub-ru.yandex.net/i?id=504243578-60-72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3861048"/>
            <a:ext cx="259228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144016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Будьте чуткими и внимательными</a:t>
            </a:r>
            <a:br>
              <a:rPr lang="ru-RU" sz="4000" dirty="0" smtClean="0">
                <a:solidFill>
                  <a:srgbClr val="92D050"/>
                </a:solidFill>
              </a:rPr>
            </a:br>
            <a:r>
              <a:rPr lang="ru-RU" sz="4000" dirty="0" smtClean="0">
                <a:solidFill>
                  <a:srgbClr val="92D050"/>
                </a:solidFill>
              </a:rPr>
              <a:t> к своим детям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32856"/>
            <a:ext cx="7772400" cy="43924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200" dirty="0" smtClean="0"/>
              <a:t>Постарайтесь понять и поддержать обиженного, вернуть ему веру в добро и справедливость, испытать чувство собственного достоинства.</a:t>
            </a:r>
          </a:p>
          <a:p>
            <a:pPr>
              <a:lnSpc>
                <a:spcPct val="80000"/>
              </a:lnSpc>
            </a:pPr>
            <a:endParaRPr lang="ru-RU" sz="3600" dirty="0" smtClean="0"/>
          </a:p>
          <a:p>
            <a:pPr>
              <a:lnSpc>
                <a:spcPct val="80000"/>
              </a:lnSpc>
            </a:pPr>
            <a:r>
              <a:rPr lang="ru-RU" sz="3600" dirty="0" smtClean="0"/>
              <a:t> </a:t>
            </a:r>
            <a:r>
              <a:rPr lang="ru-RU" sz="3200" dirty="0" smtClean="0"/>
              <a:t>Ничто не ранит так подростка, как равнодушие и безразличие к его бедам.</a:t>
            </a:r>
            <a:endParaRPr lang="ru-RU" sz="32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06896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301208"/>
            <a:ext cx="14287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908720"/>
            <a:ext cx="7772400" cy="122413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ЛИЧНОСТЬ ПОДРОСТКА И СЕМЬЯ </a:t>
            </a:r>
            <a:r>
              <a:rPr lang="ru-RU" sz="6600" dirty="0" smtClean="0">
                <a:solidFill>
                  <a:srgbClr val="92D050"/>
                </a:solidFill>
              </a:rPr>
              <a:t/>
            </a:r>
            <a:br>
              <a:rPr lang="ru-RU" sz="6600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7772400" cy="44644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Процесс развития личности начинается с первых минут жизни, прежде всего в семье. </a:t>
            </a:r>
          </a:p>
          <a:p>
            <a:r>
              <a:rPr lang="ru-RU" sz="2800" dirty="0" smtClean="0"/>
              <a:t>Ребенок чувствует родительскую любовь и заботу, это создает ощущение психологической защищенности и комфорта.</a:t>
            </a:r>
          </a:p>
          <a:p>
            <a:r>
              <a:rPr lang="ru-RU" sz="2800" dirty="0" smtClean="0"/>
              <a:t>Семья должна быть опорой и прибежищем, где он может прийти в себя от постигших его разочарований.</a:t>
            </a:r>
          </a:p>
          <a:p>
            <a:endParaRPr lang="ru-RU" dirty="0"/>
          </a:p>
        </p:txBody>
      </p:sp>
      <p:pic>
        <p:nvPicPr>
          <p:cNvPr id="4" name="Рисунок 3" descr="http://im2-tub-ru.yandex.net/i?id=86510164-6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797152"/>
            <a:ext cx="237626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64704"/>
            <a:ext cx="7772400" cy="86409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Атмосфера доверия и понимания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88840"/>
            <a:ext cx="7772400" cy="43204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должна быть в семье. 	</a:t>
            </a:r>
          </a:p>
          <a:p>
            <a:pPr algn="ctr"/>
            <a:r>
              <a:rPr lang="ru-RU" sz="3200" dirty="0" smtClean="0"/>
              <a:t>Ребенок должен всегда рассчитывать</a:t>
            </a:r>
          </a:p>
          <a:p>
            <a:pPr algn="ctr"/>
            <a:r>
              <a:rPr lang="ru-RU" sz="3200" dirty="0" smtClean="0"/>
              <a:t>на вашу помощь. </a:t>
            </a:r>
          </a:p>
          <a:p>
            <a:pPr algn="ctr"/>
            <a:r>
              <a:rPr lang="ru-RU" sz="3200" dirty="0" smtClean="0"/>
              <a:t>Доверяйте ему, понимайте его</a:t>
            </a:r>
          </a:p>
          <a:p>
            <a:pPr algn="ctr"/>
            <a:r>
              <a:rPr lang="ru-RU" sz="3200" dirty="0" smtClean="0"/>
              <a:t>проблемы, создайте в семье обстановку</a:t>
            </a:r>
          </a:p>
          <a:p>
            <a:pPr algn="ctr"/>
            <a:r>
              <a:rPr lang="ru-RU" sz="3200" dirty="0" smtClean="0"/>
              <a:t>доверия и защищенности. 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013176"/>
            <a:ext cx="12668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3068960"/>
            <a:ext cx="141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72400" cy="2376264"/>
          </a:xfr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Качества, которые подростки хотели бы видеть в своих родителях</a:t>
            </a:r>
            <a:r>
              <a:rPr lang="ru-RU" sz="3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sz="32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3200" dirty="0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530352" y="2996952"/>
            <a:ext cx="274550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</a:rPr>
              <a:t>ПОНИМАНИЕ</a:t>
            </a:r>
            <a:endParaRPr lang="ru-RU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1736" y="3714752"/>
            <a:ext cx="264320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+mn-lt"/>
              </a:rPr>
              <a:t>ОБЩЕНИЕ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86446" y="2928934"/>
            <a:ext cx="264320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7030A0"/>
                </a:solidFill>
                <a:latin typeface="+mn-lt"/>
              </a:rPr>
              <a:t>ТЕРПЕНИЕ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29454" y="3786190"/>
            <a:ext cx="178595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09900"/>
                </a:solidFill>
                <a:latin typeface="+mn-lt"/>
              </a:rPr>
              <a:t>ДОБРОТА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4348" y="4643446"/>
            <a:ext cx="235745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CC"/>
                </a:solidFill>
                <a:latin typeface="+mn-lt"/>
              </a:rPr>
              <a:t>ПОДДЕРЖКА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43372" y="4643446"/>
            <a:ext cx="285752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339966"/>
                </a:solidFill>
                <a:latin typeface="+mn-lt"/>
              </a:rPr>
              <a:t>ВНИМАНИЕ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57422" y="5429264"/>
            <a:ext cx="242889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990099"/>
                </a:solidFill>
                <a:latin typeface="+mn-lt"/>
              </a:rPr>
              <a:t>ЗАБОТА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43636" y="5357826"/>
            <a:ext cx="171451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A50021"/>
                </a:solidFill>
                <a:latin typeface="+mn-lt"/>
              </a:rPr>
              <a:t>ЛЮБОВЬ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648072"/>
          </a:xfrm>
        </p:spPr>
        <p:txBody>
          <a:bodyPr/>
          <a:lstStyle/>
          <a:p>
            <a:pPr algn="ctr"/>
            <a:r>
              <a:rPr lang="ru-RU" sz="4000" dirty="0" smtClean="0"/>
              <a:t>Рекомендуемая литература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00808"/>
            <a:ext cx="7772400" cy="4104456"/>
          </a:xfrm>
        </p:spPr>
        <p:txBody>
          <a:bodyPr/>
          <a:lstStyle/>
          <a:p>
            <a:r>
              <a:rPr lang="ru-RU" dirty="0" smtClean="0"/>
              <a:t>Издательство «Генезис»       </a:t>
            </a:r>
            <a:r>
              <a:rPr lang="en-US" dirty="0" smtClean="0">
                <a:hlinkClick r:id="rId2"/>
              </a:rPr>
              <a:t>www</a:t>
            </a:r>
            <a:r>
              <a:rPr lang="ru-RU" dirty="0" smtClean="0">
                <a:hlinkClick r:id="rId2"/>
              </a:rPr>
              <a:t>.</a:t>
            </a:r>
            <a:r>
              <a:rPr lang="en-US" dirty="0" smtClean="0">
                <a:hlinkClick r:id="rId2"/>
              </a:rPr>
              <a:t>genesis</a:t>
            </a:r>
            <a:r>
              <a:rPr lang="ru-RU" dirty="0" smtClean="0">
                <a:hlinkClick r:id="rId2"/>
              </a:rPr>
              <a:t>.</a:t>
            </a:r>
            <a:r>
              <a:rPr lang="en-US" dirty="0" err="1" smtClean="0">
                <a:hlinkClick r:id="rId2"/>
              </a:rPr>
              <a:t>ru</a:t>
            </a:r>
            <a:endParaRPr lang="ru-RU" dirty="0" smtClean="0"/>
          </a:p>
          <a:p>
            <a:r>
              <a:rPr lang="ru-RU" dirty="0" smtClean="0"/>
              <a:t>Раздел «Популярная психология для родителей»</a:t>
            </a:r>
          </a:p>
          <a:p>
            <a:r>
              <a:rPr lang="ru-RU" dirty="0" smtClean="0"/>
              <a:t>Адрес: г.Москва, ул. Бориса Галушкина, д.10, к.1</a:t>
            </a:r>
          </a:p>
          <a:p>
            <a:endParaRPr lang="ru-RU" dirty="0"/>
          </a:p>
        </p:txBody>
      </p:sp>
      <p:pic>
        <p:nvPicPr>
          <p:cNvPr id="4" name="Рисунок 3" descr="Книга для неидеальных родителей, или Жизнь на свободную тему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3212976"/>
            <a:ext cx="18002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Семья особого назначения, или рецепты позитивного родительствования на каждый день">
            <a:hlinkClick r:id="rId5"/>
          </p:cNvPr>
          <p:cNvPicPr>
            <a:picLocks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3068960"/>
            <a:ext cx="208823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052736"/>
            <a:ext cx="7772400" cy="5040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Современные дети и их несовременные родители, или О том, в чем так непросто признаться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132856"/>
            <a:ext cx="230425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Помощь подростку. Полное практическое руководство для психологов, педагогов, родителей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204864"/>
            <a:ext cx="201622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052736"/>
            <a:ext cx="7772400" cy="44644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к правильно общаться с ребенком. Уроки родительского мастерств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916832"/>
            <a:ext cx="230425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7772400" cy="54726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Подвести итог  хотелось бы словами поэта Э.Асадова:</a:t>
            </a:r>
          </a:p>
          <a:p>
            <a:endParaRPr lang="ru-RU" dirty="0" smtClean="0"/>
          </a:p>
          <a:p>
            <a:pPr algn="ctr"/>
            <a:r>
              <a:rPr lang="ru-RU" sz="2800" dirty="0" smtClean="0"/>
              <a:t>Да, так уж устроено у людей,</a:t>
            </a:r>
            <a:br>
              <a:rPr lang="ru-RU" sz="2800" dirty="0" smtClean="0"/>
            </a:br>
            <a:r>
              <a:rPr lang="ru-RU" sz="2800" dirty="0" smtClean="0"/>
              <a:t>Хотите вы этого, не хотите ли,</a:t>
            </a:r>
            <a:br>
              <a:rPr lang="ru-RU" sz="2800" dirty="0" smtClean="0"/>
            </a:br>
            <a:r>
              <a:rPr lang="ru-RU" sz="2800" dirty="0" smtClean="0"/>
              <a:t>Но только родители любят детей</a:t>
            </a:r>
            <a:br>
              <a:rPr lang="ru-RU" sz="2800" dirty="0" smtClean="0"/>
            </a:br>
            <a:r>
              <a:rPr lang="ru-RU" sz="2800" dirty="0" smtClean="0"/>
              <a:t>Чуть больше, чем дети родителей.</a:t>
            </a:r>
            <a:br>
              <a:rPr lang="ru-RU" sz="2800" dirty="0" smtClean="0"/>
            </a:br>
            <a:r>
              <a:rPr lang="ru-RU" sz="2800" dirty="0" smtClean="0"/>
              <a:t>И все же не стоит детей корить,</a:t>
            </a:r>
            <a:br>
              <a:rPr lang="ru-RU" sz="2800" dirty="0" smtClean="0"/>
            </a:br>
            <a:r>
              <a:rPr lang="ru-RU" sz="2800" dirty="0" smtClean="0"/>
              <a:t>Ведь им не всегда щебетать на ветках.</a:t>
            </a:r>
            <a:br>
              <a:rPr lang="ru-RU" sz="2800" dirty="0" smtClean="0"/>
            </a:br>
            <a:r>
              <a:rPr lang="ru-RU" sz="2800" dirty="0" smtClean="0"/>
              <a:t>Когда-то и им малышей растить,</a:t>
            </a:r>
            <a:br>
              <a:rPr lang="ru-RU" sz="2800" dirty="0" smtClean="0"/>
            </a:br>
            <a:r>
              <a:rPr lang="ru-RU" sz="2800" dirty="0" smtClean="0"/>
              <a:t>Все перечувствовать и пережить,</a:t>
            </a:r>
            <a:br>
              <a:rPr lang="ru-RU" sz="2800" dirty="0" smtClean="0"/>
            </a:br>
            <a:r>
              <a:rPr lang="ru-RU" sz="2800" dirty="0" smtClean="0"/>
              <a:t>И побывать в «стариках» и «предках».</a:t>
            </a:r>
          </a:p>
          <a:p>
            <a:endParaRPr lang="ru-RU" dirty="0"/>
          </a:p>
        </p:txBody>
      </p:sp>
      <p:pic>
        <p:nvPicPr>
          <p:cNvPr id="4" name="Рисунок 3" descr="http://im8-tub-ru.yandex.net/i?id=440786040-10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5013176"/>
            <a:ext cx="1190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-ru.yandex.net/i?id=88891490-61-72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628800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0-tub-ru.yandex.net/i?id=246520501-61-72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6296" y="1700808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5157192"/>
            <a:ext cx="1000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776536" cy="4752528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600" dirty="0" smtClean="0"/>
              <a:t>Воспитание может сделать многое, но не безгранично.</a:t>
            </a:r>
          </a:p>
          <a:p>
            <a:pPr algn="l"/>
            <a:r>
              <a:rPr lang="ru-RU" sz="3600" dirty="0" smtClean="0"/>
              <a:t>С помощью прививок можно заставить дикую яблоню давать содовые яблоки, но никакое искусство садовника не может заставить его приносить желуди.</a:t>
            </a:r>
          </a:p>
          <a:p>
            <a:pPr algn="l"/>
            <a:endParaRPr lang="ru-RU" sz="3600" dirty="0" smtClean="0"/>
          </a:p>
          <a:p>
            <a:r>
              <a:rPr lang="ru-RU" sz="2800" dirty="0" smtClean="0"/>
              <a:t>В.Г.Белинский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pPr algn="l"/>
            <a:endParaRPr lang="ru-RU" sz="36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45224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988840"/>
            <a:ext cx="142875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692696"/>
            <a:ext cx="7772400" cy="56886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92D050"/>
                </a:solidFill>
              </a:rPr>
              <a:t>Подростковый возраст </a:t>
            </a:r>
          </a:p>
          <a:p>
            <a:pPr algn="ctr"/>
            <a:r>
              <a:rPr lang="ru-RU" sz="3600" u="sng" dirty="0" smtClean="0"/>
              <a:t>(переходный  возраст) </a:t>
            </a:r>
          </a:p>
          <a:p>
            <a:pPr algn="ctr"/>
            <a:r>
              <a:rPr lang="ru-RU" sz="3600" b="1" dirty="0" smtClean="0">
                <a:solidFill>
                  <a:srgbClr val="92D050"/>
                </a:solidFill>
              </a:rPr>
              <a:t>от 12-13 до 17-18 лет –</a:t>
            </a:r>
          </a:p>
          <a:p>
            <a:pPr algn="ctr"/>
            <a:r>
              <a:rPr lang="ru-RU" sz="3600" dirty="0" smtClean="0"/>
              <a:t> это этап развития личности, переход от зависимого, </a:t>
            </a:r>
          </a:p>
          <a:p>
            <a:pPr algn="ctr"/>
            <a:r>
              <a:rPr lang="ru-RU" sz="3600" dirty="0" smtClean="0"/>
              <a:t>опекаемого детства </a:t>
            </a:r>
          </a:p>
          <a:p>
            <a:pPr algn="ctr"/>
            <a:r>
              <a:rPr lang="ru-RU" sz="3600" dirty="0" smtClean="0"/>
              <a:t>к самостоятельной и ответственной деятельности.</a:t>
            </a:r>
            <a:endParaRPr lang="ru-RU" sz="36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04664"/>
            <a:ext cx="122567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085184"/>
            <a:ext cx="129614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590465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</a:rPr>
              <a:t>Основной особенностью подросткового возраста является глубокая и болезненная перестройка организма – </a:t>
            </a:r>
            <a:r>
              <a:rPr lang="ru-RU" sz="4000" b="1" u="sng" dirty="0" smtClean="0">
                <a:solidFill>
                  <a:srgbClr val="002060"/>
                </a:solidFill>
              </a:rPr>
              <a:t>половое созревание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</a:p>
          <a:p>
            <a:pPr algn="l"/>
            <a:endParaRPr lang="ru-RU" sz="4800" b="1" dirty="0" smtClean="0">
              <a:solidFill>
                <a:srgbClr val="0070C0"/>
              </a:solidFill>
            </a:endParaRPr>
          </a:p>
          <a:p>
            <a:pPr algn="l"/>
            <a:endParaRPr lang="ru-RU" sz="4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6" name="Рисунок 5" descr="http://im8-tub-ru.yandex.net/i?id=56928148-4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005064"/>
            <a:ext cx="230425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100811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Черты характера, проявляющиеся в подростковом возрасте: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2132856"/>
            <a:ext cx="7772400" cy="403244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 повышенная эмоциональная возбудимость, связанная  с гормональной и физиологической перестройкой организма </a:t>
            </a:r>
          </a:p>
          <a:p>
            <a:r>
              <a:rPr lang="ru-RU" sz="2800" dirty="0" smtClean="0"/>
              <a:t> - резкая смена настроения</a:t>
            </a:r>
          </a:p>
          <a:p>
            <a:r>
              <a:rPr lang="ru-RU" sz="2800" dirty="0" smtClean="0"/>
              <a:t>- раздражительность</a:t>
            </a:r>
          </a:p>
          <a:p>
            <a:r>
              <a:rPr lang="ru-RU" sz="2800" dirty="0" smtClean="0"/>
              <a:t>- тревожность</a:t>
            </a:r>
          </a:p>
          <a:p>
            <a:r>
              <a:rPr lang="ru-RU" sz="2800" dirty="0" smtClean="0"/>
              <a:t>- замкнутость</a:t>
            </a:r>
          </a:p>
          <a:p>
            <a:r>
              <a:rPr lang="ru-RU" sz="2800" dirty="0" smtClean="0"/>
              <a:t>- застенчивость</a:t>
            </a:r>
            <a:endParaRPr lang="ru-RU" sz="2800" dirty="0"/>
          </a:p>
        </p:txBody>
      </p:sp>
      <p:pic>
        <p:nvPicPr>
          <p:cNvPr id="7" name="Рисунок 6" descr="http://im2-tub-ru.yandex.net/i?id=43753396-64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573016"/>
            <a:ext cx="2179687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7772400" cy="2657584"/>
          </a:xfrm>
        </p:spPr>
        <p:txBody>
          <a:bodyPr>
            <a:noAutofit/>
          </a:bodyPr>
          <a:lstStyle/>
          <a:p>
            <a:r>
              <a:rPr lang="ru-RU" sz="4000" dirty="0" smtClean="0"/>
              <a:t>Одним из центральных новообразований в личности подростка является возникновения у него </a:t>
            </a:r>
          </a:p>
          <a:p>
            <a:r>
              <a:rPr lang="ru-RU" sz="4000" u="sng" dirty="0" smtClean="0">
                <a:solidFill>
                  <a:srgbClr val="92D050"/>
                </a:solidFill>
              </a:rPr>
              <a:t>чувства взрослости.</a:t>
            </a:r>
            <a:endParaRPr lang="ru-RU" sz="4000" u="sng" dirty="0">
              <a:solidFill>
                <a:srgbClr val="92D05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861048"/>
            <a:ext cx="187220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296144"/>
          </a:xfrm>
        </p:spPr>
        <p:txBody>
          <a:bodyPr/>
          <a:lstStyle/>
          <a:p>
            <a:r>
              <a:rPr lang="ru-RU" sz="5400" dirty="0" smtClean="0">
                <a:solidFill>
                  <a:srgbClr val="92D050"/>
                </a:solidFill>
              </a:rPr>
              <a:t>В подростковом возрасте</a:t>
            </a:r>
            <a:endParaRPr lang="ru-RU" sz="5400" dirty="0">
              <a:solidFill>
                <a:srgbClr val="92D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7772400" cy="38164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происходит открытие своего внутреннего мира, познание себя. Подросток наслаждается своими переживаниями, открывает целый мир новых чувств, ощущение собственного тела.</a:t>
            </a:r>
            <a:endParaRPr lang="ru-RU" sz="3600" dirty="0"/>
          </a:p>
        </p:txBody>
      </p:sp>
      <p:pic>
        <p:nvPicPr>
          <p:cNvPr id="6" name="Рисунок 5" descr="http://im2-tub-ru.yandex.net/i?id=29195318-24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157192"/>
            <a:ext cx="203872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764704"/>
            <a:ext cx="7772400" cy="12241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Подросток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60848"/>
            <a:ext cx="7772400" cy="439248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3600" dirty="0" smtClean="0"/>
              <a:t>должен рассчитывать на эмоциональную поддержку друга, родителя, педагога. </a:t>
            </a:r>
          </a:p>
          <a:p>
            <a:pPr algn="ctr"/>
            <a:r>
              <a:rPr lang="ru-RU" sz="3600" dirty="0" smtClean="0"/>
              <a:t>Нередко бывает, что самая желанная и дорогая для него помощь - это сочувствие, сострадание, сердечное участие. </a:t>
            </a:r>
            <a:endParaRPr lang="ru-RU" sz="3600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4664"/>
            <a:ext cx="157504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76672"/>
            <a:ext cx="19442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692696"/>
            <a:ext cx="7772400" cy="57606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Эмоциональная поддержка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28800"/>
            <a:ext cx="7772400" cy="453650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- </a:t>
            </a:r>
            <a:r>
              <a:rPr lang="ru-RU" sz="2800" dirty="0" smtClean="0"/>
              <a:t>ненавязчиво и доброжелательно вызовите подростка на разговор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- внимательно выслушайте 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- предоставьте ему возможность рассказать о своих переживаниях, дать «выговориться»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- проанализируйте ситуацию вместе, обсудите, как выйти из сложного положения с наименьшими потерями для чести и достоинства</a:t>
            </a:r>
          </a:p>
          <a:p>
            <a:pPr>
              <a:lnSpc>
                <a:spcPct val="90000"/>
              </a:lnSpc>
            </a:pPr>
            <a:r>
              <a:rPr lang="ru-RU" sz="2800" dirty="0" smtClean="0"/>
              <a:t>- убедите его не преувеличивать значения конфликта, который будет забыт через неделю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005064"/>
            <a:ext cx="13335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405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Слайд 1</vt:lpstr>
      <vt:lpstr>Слайд 2</vt:lpstr>
      <vt:lpstr>Слайд 3</vt:lpstr>
      <vt:lpstr>Слайд 4</vt:lpstr>
      <vt:lpstr>Черты характера, проявляющиеся в подростковом возрасте:</vt:lpstr>
      <vt:lpstr>Слайд 6</vt:lpstr>
      <vt:lpstr>В подростковом возрасте</vt:lpstr>
      <vt:lpstr>Подросток</vt:lpstr>
      <vt:lpstr>Эмоциональная поддержка</vt:lpstr>
      <vt:lpstr>Будьте чуткими и внимательными  к своим детям</vt:lpstr>
      <vt:lpstr>ЛИЧНОСТЬ ПОДРОСТКА И СЕМЬЯ  </vt:lpstr>
      <vt:lpstr>Атмосфера доверия и понимания</vt:lpstr>
      <vt:lpstr>Качества, которые подростки хотели бы видеть в своих родителях </vt:lpstr>
      <vt:lpstr>Рекомендуемая литература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Аня</cp:lastModifiedBy>
  <cp:revision>28</cp:revision>
  <dcterms:created xsi:type="dcterms:W3CDTF">2011-11-02T08:17:15Z</dcterms:created>
  <dcterms:modified xsi:type="dcterms:W3CDTF">2014-11-13T09:28:15Z</dcterms:modified>
</cp:coreProperties>
</file>