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notesMasterIdLst>
    <p:notesMasterId r:id="rId31"/>
  </p:notesMasterIdLst>
  <p:sldIdLst>
    <p:sldId id="256" r:id="rId2"/>
    <p:sldId id="257" r:id="rId3"/>
    <p:sldId id="258" r:id="rId4"/>
    <p:sldId id="260" r:id="rId5"/>
    <p:sldId id="259" r:id="rId6"/>
    <p:sldId id="269" r:id="rId7"/>
    <p:sldId id="270" r:id="rId8"/>
    <p:sldId id="262" r:id="rId9"/>
    <p:sldId id="273" r:id="rId10"/>
    <p:sldId id="272" r:id="rId11"/>
    <p:sldId id="263" r:id="rId12"/>
    <p:sldId id="276" r:id="rId13"/>
    <p:sldId id="275" r:id="rId14"/>
    <p:sldId id="264" r:id="rId15"/>
    <p:sldId id="278" r:id="rId16"/>
    <p:sldId id="277" r:id="rId17"/>
    <p:sldId id="265" r:id="rId18"/>
    <p:sldId id="280" r:id="rId19"/>
    <p:sldId id="279" r:id="rId20"/>
    <p:sldId id="266" r:id="rId21"/>
    <p:sldId id="284" r:id="rId22"/>
    <p:sldId id="283" r:id="rId23"/>
    <p:sldId id="288" r:id="rId24"/>
    <p:sldId id="287" r:id="rId25"/>
    <p:sldId id="286" r:id="rId26"/>
    <p:sldId id="267" r:id="rId27"/>
    <p:sldId id="268" r:id="rId28"/>
    <p:sldId id="282" r:id="rId29"/>
    <p:sldId id="281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0000FF"/>
    <a:srgbClr val="FF6600"/>
    <a:srgbClr val="FF00FF"/>
    <a:srgbClr val="137B05"/>
    <a:srgbClr val="00FF00"/>
    <a:srgbClr val="FFFF00"/>
    <a:srgbClr val="FF3300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328CB-FB19-4649-B54B-EB148B97191A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635B2-54F2-4EC4-9CE3-E3A7782289D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6D187-DA12-4932-B837-D774580BD4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F0B01-0EB9-47F7-819D-332B96BBDF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AFD3E-B485-45B7-98F5-CD66283DE0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BE8EFD6-AA47-44D2-B30B-A27E439691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22E64-B4CC-4068-BCBD-2A953936D0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424E3-9655-4B8C-9C61-9273A458A1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0852C-D6B9-44B8-898C-49068EA3D7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7809B-6F21-4C2D-9AD2-ADC5DA15A7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623A4-1CBC-49FF-9058-7D449CB40C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B14E2-3528-4D95-9804-0BC3FE6CFB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F16CE-C68E-4E33-846E-4E95C81331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8E4D2-1320-475B-81D6-FC8A380F93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B2B2B2"/>
            </a:gs>
            <a:gs pos="100000">
              <a:srgbClr val="B2B2B2">
                <a:gamma/>
                <a:shade val="71373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177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F59B046F-B29F-4358-98E2-C7CDF3C8C4B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skraska.ru/toys/ring-buoy.htm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ru/url?url=http://javix.ru/kak-postavit-udarenie-nad-bukvoj-v-word/&amp;rct=j&amp;frm=1&amp;q=&amp;esrc=s&amp;sa=U&amp;ei=sdSqVIGRMJPbaMeHgMgG&amp;ved=0CBUQ9QEwAA&amp;usg=AFQjCNGEUdMTy3UcqD9v5RWKbN3D8cNGp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060575"/>
            <a:ext cx="8207375" cy="4392613"/>
          </a:xfrm>
        </p:spPr>
        <p:txBody>
          <a:bodyPr/>
          <a:lstStyle/>
          <a:p>
            <a:pPr marL="609600" indent="-609600" algn="l">
              <a:buFontTx/>
              <a:buAutoNum type="arabicPeriod"/>
            </a:pPr>
            <a:r>
              <a:rPr lang="ru-RU"/>
              <a:t>Безударные гласные, проверяемые ударением.</a:t>
            </a:r>
          </a:p>
          <a:p>
            <a:pPr marL="609600" indent="-609600" algn="l">
              <a:buFontTx/>
              <a:buAutoNum type="arabicPeriod"/>
            </a:pPr>
            <a:r>
              <a:rPr lang="ru-RU"/>
              <a:t>Безударные гласные, не проверяемые ударением.</a:t>
            </a:r>
          </a:p>
          <a:p>
            <a:pPr marL="609600" indent="-609600" algn="l">
              <a:buFontTx/>
              <a:buAutoNum type="arabicPeriod"/>
            </a:pPr>
            <a:r>
              <a:rPr lang="ru-RU"/>
              <a:t>Корни с чередующимися гласными.</a:t>
            </a:r>
          </a:p>
          <a:p>
            <a:pPr marL="609600" indent="-609600" algn="l">
              <a:buFontTx/>
              <a:buAutoNum type="arabicPeriod"/>
            </a:pPr>
            <a:r>
              <a:rPr lang="ru-RU"/>
              <a:t>О и Ё после шипящих.</a:t>
            </a:r>
          </a:p>
          <a:p>
            <a:pPr marL="609600" indent="-609600" algn="l">
              <a:buFontTx/>
              <a:buAutoNum type="arabicPeriod"/>
            </a:pPr>
            <a:r>
              <a:rPr lang="ru-RU"/>
              <a:t>Ы и И после Ц. </a:t>
            </a: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1476375" y="333375"/>
            <a:ext cx="645795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Правописание гласных в корнях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6D187-DA12-4932-B837-D774580BD4F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WordArt 4"/>
          <p:cNvSpPr>
            <a:spLocks noChangeArrowheads="1" noChangeShapeType="1" noTextEdit="1"/>
          </p:cNvSpPr>
          <p:nvPr/>
        </p:nvSpPr>
        <p:spPr bwMode="auto">
          <a:xfrm>
            <a:off x="539750" y="404813"/>
            <a:ext cx="7458075" cy="762000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metal"/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kern="10" cap="all" dirty="0" smtClean="0">
                <a:ln w="0"/>
                <a:solidFill>
                  <a:srgbClr val="137B05"/>
                </a:solidFill>
                <a:effectLst>
                  <a:reflection blurRad="12700" stA="50000" endPos="50000" dist="5000" dir="5400000" sy="-100000" rotWithShape="0"/>
                </a:effectLst>
                <a:latin typeface="Arial"/>
                <a:cs typeface="Arial"/>
              </a:rPr>
              <a:t>Правильно!     Вы молодцы!</a:t>
            </a:r>
            <a:endParaRPr lang="ru-RU" sz="3600" b="1" kern="10" cap="all" dirty="0">
              <a:ln w="0"/>
              <a:solidFill>
                <a:srgbClr val="137B05"/>
              </a:solidFill>
              <a:effectLst>
                <a:reflection blurRad="12700" stA="50000" endPos="50000" dist="5000" dir="5400000" sy="-100000" rotWithShape="0"/>
              </a:effectLst>
              <a:latin typeface="Arial"/>
              <a:cs typeface="Arial"/>
            </a:endParaRPr>
          </a:p>
        </p:txBody>
      </p:sp>
      <p:graphicFrame>
        <p:nvGraphicFramePr>
          <p:cNvPr id="133170" name="Group 5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0728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взр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о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слеть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изл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а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гать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выск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о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чить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ск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а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чок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предл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а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гать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зар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о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сль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распол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о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житься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о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сток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ск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а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кать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предл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о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жить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выр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о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сший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переск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о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чить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изл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о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жение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отр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а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сль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EFD6-AA47-44D2-B30B-A27E4396914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1800" b="1"/>
              <a:t>пл</a:t>
            </a:r>
            <a:r>
              <a:rPr lang="ru-RU" sz="1800" b="1">
                <a:solidFill>
                  <a:srgbClr val="FF0000"/>
                </a:solidFill>
              </a:rPr>
              <a:t>а</a:t>
            </a:r>
            <a:r>
              <a:rPr lang="ru-RU" sz="1800" b="1"/>
              <a:t>в – пл</a:t>
            </a:r>
            <a:r>
              <a:rPr lang="ru-RU" sz="1800" b="1">
                <a:solidFill>
                  <a:srgbClr val="00FF00"/>
                </a:solidFill>
              </a:rPr>
              <a:t>о</a:t>
            </a:r>
            <a:r>
              <a:rPr lang="ru-RU" sz="1800" b="1"/>
              <a:t>в – пл</a:t>
            </a:r>
            <a:r>
              <a:rPr lang="ru-RU" sz="1800" b="1">
                <a:solidFill>
                  <a:srgbClr val="0000FF"/>
                </a:solidFill>
              </a:rPr>
              <a:t>ы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800" b="1"/>
              <a:t>		Если «человек» – </a:t>
            </a:r>
            <a:r>
              <a:rPr lang="ru-RU" sz="1800" b="1">
                <a:solidFill>
                  <a:srgbClr val="00FF00"/>
                </a:solidFill>
              </a:rPr>
              <a:t>О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800" b="1"/>
              <a:t>				пл</a:t>
            </a:r>
            <a:r>
              <a:rPr lang="ru-RU" sz="1800" b="1">
                <a:solidFill>
                  <a:srgbClr val="00FF00"/>
                </a:solidFill>
              </a:rPr>
              <a:t>о</a:t>
            </a:r>
            <a:r>
              <a:rPr lang="ru-RU" sz="1800" b="1"/>
              <a:t>вец, пл</a:t>
            </a:r>
            <a:r>
              <a:rPr lang="ru-RU" sz="1800" b="1">
                <a:solidFill>
                  <a:srgbClr val="00FF00"/>
                </a:solidFill>
              </a:rPr>
              <a:t>о</a:t>
            </a:r>
            <a:r>
              <a:rPr lang="ru-RU" sz="1800" b="1"/>
              <a:t>вцы, пл</a:t>
            </a:r>
            <a:r>
              <a:rPr lang="ru-RU" sz="1800" b="1">
                <a:solidFill>
                  <a:srgbClr val="00FF00"/>
                </a:solidFill>
              </a:rPr>
              <a:t>о</a:t>
            </a:r>
            <a:r>
              <a:rPr lang="ru-RU" sz="1800" b="1"/>
              <a:t>вчиха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800" b="1"/>
              <a:t>		Слова с другим значением - </a:t>
            </a:r>
            <a:r>
              <a:rPr lang="ru-RU" sz="1800" b="1">
                <a:solidFill>
                  <a:srgbClr val="FF0000"/>
                </a:solidFill>
              </a:rPr>
              <a:t>А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800" b="1"/>
              <a:t>				попл</a:t>
            </a:r>
            <a:r>
              <a:rPr lang="ru-RU" sz="1800" b="1">
                <a:solidFill>
                  <a:srgbClr val="FF0000"/>
                </a:solidFill>
              </a:rPr>
              <a:t>а</a:t>
            </a:r>
            <a:r>
              <a:rPr lang="ru-RU" sz="1800" b="1"/>
              <a:t>вок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800" b="1"/>
              <a:t>		Состояние почвы – </a:t>
            </a:r>
            <a:r>
              <a:rPr lang="ru-RU" sz="1800" b="1">
                <a:solidFill>
                  <a:srgbClr val="0000FF"/>
                </a:solidFill>
              </a:rPr>
              <a:t>Ы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800" b="1"/>
              <a:t>				пл</a:t>
            </a:r>
            <a:r>
              <a:rPr lang="ru-RU" sz="1800" b="1">
                <a:solidFill>
                  <a:srgbClr val="0000FF"/>
                </a:solidFill>
              </a:rPr>
              <a:t>ы</a:t>
            </a:r>
            <a:r>
              <a:rPr lang="ru-RU" sz="1800" b="1"/>
              <a:t>вун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800" b="1"/>
              <a:t>2. 	р</a:t>
            </a:r>
            <a:r>
              <a:rPr lang="ru-RU" sz="1800" b="1">
                <a:solidFill>
                  <a:srgbClr val="FF0000"/>
                </a:solidFill>
              </a:rPr>
              <a:t>а</a:t>
            </a:r>
            <a:r>
              <a:rPr lang="ru-RU" sz="1800" b="1"/>
              <a:t>вн-р</a:t>
            </a:r>
            <a:r>
              <a:rPr lang="ru-RU" sz="1800" b="1">
                <a:solidFill>
                  <a:srgbClr val="00FF00"/>
                </a:solidFill>
              </a:rPr>
              <a:t>о</a:t>
            </a:r>
            <a:r>
              <a:rPr lang="ru-RU" sz="1800" b="1"/>
              <a:t>вн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800" b="1"/>
              <a:t>		Если «поверхность» - </a:t>
            </a:r>
            <a:r>
              <a:rPr lang="ru-RU" sz="1800" b="1">
                <a:solidFill>
                  <a:srgbClr val="00FF00"/>
                </a:solidFill>
              </a:rPr>
              <a:t>О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800" b="1"/>
              <a:t>			подр</a:t>
            </a:r>
            <a:r>
              <a:rPr lang="ru-RU" sz="1800" b="1">
                <a:solidFill>
                  <a:srgbClr val="00FF00"/>
                </a:solidFill>
              </a:rPr>
              <a:t>о</a:t>
            </a:r>
            <a:r>
              <a:rPr lang="ru-RU" sz="1800" b="1"/>
              <a:t>внять клумбу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800" b="1"/>
              <a:t>		исключение: 	р</a:t>
            </a:r>
            <a:r>
              <a:rPr lang="ru-RU" sz="1800" b="1">
                <a:solidFill>
                  <a:srgbClr val="FF0000"/>
                </a:solidFill>
              </a:rPr>
              <a:t>а</a:t>
            </a:r>
            <a:r>
              <a:rPr lang="ru-RU" sz="1800" b="1"/>
              <a:t>внина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800" b="1"/>
              <a:t>		Слова с другим значением – </a:t>
            </a:r>
            <a:r>
              <a:rPr lang="ru-RU" sz="1800" b="1">
                <a:solidFill>
                  <a:srgbClr val="FF0000"/>
                </a:solidFill>
              </a:rPr>
              <a:t>А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800" b="1"/>
              <a:t>			подр</a:t>
            </a:r>
            <a:r>
              <a:rPr lang="ru-RU" sz="1800" b="1">
                <a:solidFill>
                  <a:srgbClr val="FF0000"/>
                </a:solidFill>
              </a:rPr>
              <a:t>а</a:t>
            </a:r>
            <a:r>
              <a:rPr lang="ru-RU" sz="1800" b="1"/>
              <a:t>вняться в строю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3"/>
            </a:pPr>
            <a:r>
              <a:rPr lang="ru-RU" sz="1800" b="1"/>
              <a:t>М</a:t>
            </a:r>
            <a:r>
              <a:rPr lang="ru-RU" sz="1800" b="1">
                <a:solidFill>
                  <a:srgbClr val="FF0000"/>
                </a:solidFill>
              </a:rPr>
              <a:t>а</a:t>
            </a:r>
            <a:r>
              <a:rPr lang="ru-RU" sz="1800" b="1"/>
              <a:t>к – м</a:t>
            </a:r>
            <a:r>
              <a:rPr lang="ru-RU" sz="1800" b="1">
                <a:solidFill>
                  <a:srgbClr val="00FF00"/>
                </a:solidFill>
              </a:rPr>
              <a:t>о</a:t>
            </a:r>
            <a:r>
              <a:rPr lang="ru-RU" sz="1800" b="1"/>
              <a:t>к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800" b="1"/>
              <a:t>		Если «опустить в жидкость» - </a:t>
            </a:r>
            <a:r>
              <a:rPr lang="ru-RU" sz="1800" b="1">
                <a:solidFill>
                  <a:srgbClr val="FF0000"/>
                </a:solidFill>
              </a:rPr>
              <a:t>А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800" b="1"/>
              <a:t>			обм</a:t>
            </a:r>
            <a:r>
              <a:rPr lang="ru-RU" sz="1800" b="1">
                <a:solidFill>
                  <a:srgbClr val="FF0000"/>
                </a:solidFill>
              </a:rPr>
              <a:t>а</a:t>
            </a:r>
            <a:r>
              <a:rPr lang="ru-RU" sz="1800" b="1"/>
              <a:t>кнуть в краску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800" b="1"/>
              <a:t>		«Стать мокрым»  - </a:t>
            </a:r>
            <a:r>
              <a:rPr lang="ru-RU" sz="1800" b="1">
                <a:solidFill>
                  <a:srgbClr val="00FF00"/>
                </a:solidFill>
              </a:rPr>
              <a:t>О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800" b="1"/>
              <a:t>			вым</a:t>
            </a:r>
            <a:r>
              <a:rPr lang="ru-RU" sz="1800" b="1">
                <a:solidFill>
                  <a:srgbClr val="00FF00"/>
                </a:solidFill>
              </a:rPr>
              <a:t>о</a:t>
            </a:r>
            <a:r>
              <a:rPr lang="ru-RU" sz="1800" b="1"/>
              <a:t>кнуть под дождем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1800" b="1"/>
          </a:p>
        </p:txBody>
      </p:sp>
      <p:sp>
        <p:nvSpPr>
          <p:cNvPr id="126980" name="WordArt 4"/>
          <p:cNvSpPr>
            <a:spLocks noChangeArrowheads="1" noChangeShapeType="1" noTextEdit="1"/>
          </p:cNvSpPr>
          <p:nvPr/>
        </p:nvSpPr>
        <p:spPr bwMode="auto">
          <a:xfrm>
            <a:off x="611188" y="115888"/>
            <a:ext cx="7921625" cy="990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Impact"/>
              </a:rPr>
              <a:t>Гласная в корне зависит от значения слова</a:t>
            </a:r>
          </a:p>
        </p:txBody>
      </p:sp>
      <p:sp>
        <p:nvSpPr>
          <p:cNvPr id="126983" name="AutoShape 7"/>
          <p:cNvSpPr>
            <a:spLocks/>
          </p:cNvSpPr>
          <p:nvPr/>
        </p:nvSpPr>
        <p:spPr bwMode="auto">
          <a:xfrm rot="5400000" flipH="1">
            <a:off x="3528219" y="1664494"/>
            <a:ext cx="73025" cy="576263"/>
          </a:xfrm>
          <a:prstGeom prst="rightBracket">
            <a:avLst>
              <a:gd name="adj" fmla="val 20159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6985" name="AutoShape 9"/>
          <p:cNvSpPr>
            <a:spLocks/>
          </p:cNvSpPr>
          <p:nvPr/>
        </p:nvSpPr>
        <p:spPr bwMode="auto">
          <a:xfrm rot="5400000" flipH="1">
            <a:off x="4536281" y="1664495"/>
            <a:ext cx="73025" cy="576262"/>
          </a:xfrm>
          <a:prstGeom prst="rightBracket">
            <a:avLst>
              <a:gd name="adj" fmla="val 20159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6986" name="AutoShape 10"/>
          <p:cNvSpPr>
            <a:spLocks/>
          </p:cNvSpPr>
          <p:nvPr/>
        </p:nvSpPr>
        <p:spPr bwMode="auto">
          <a:xfrm rot="5400000" flipH="1">
            <a:off x="5544344" y="1664494"/>
            <a:ext cx="73025" cy="576263"/>
          </a:xfrm>
          <a:prstGeom prst="rightBracket">
            <a:avLst>
              <a:gd name="adj" fmla="val 20159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6987" name="AutoShape 11"/>
          <p:cNvSpPr>
            <a:spLocks/>
          </p:cNvSpPr>
          <p:nvPr/>
        </p:nvSpPr>
        <p:spPr bwMode="auto">
          <a:xfrm rot="5400000" flipH="1">
            <a:off x="3815556" y="2240757"/>
            <a:ext cx="73025" cy="576262"/>
          </a:xfrm>
          <a:prstGeom prst="rightBracket">
            <a:avLst>
              <a:gd name="adj" fmla="val 20159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6988" name="AutoShape 12"/>
          <p:cNvSpPr>
            <a:spLocks/>
          </p:cNvSpPr>
          <p:nvPr/>
        </p:nvSpPr>
        <p:spPr bwMode="auto">
          <a:xfrm rot="5400000" flipH="1">
            <a:off x="3059113" y="3644900"/>
            <a:ext cx="73025" cy="504825"/>
          </a:xfrm>
          <a:prstGeom prst="rightBracket">
            <a:avLst>
              <a:gd name="adj" fmla="val 17660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6989" name="AutoShape 13"/>
          <p:cNvSpPr>
            <a:spLocks/>
          </p:cNvSpPr>
          <p:nvPr/>
        </p:nvSpPr>
        <p:spPr bwMode="auto">
          <a:xfrm rot="5400000" flipH="1">
            <a:off x="3528219" y="3898106"/>
            <a:ext cx="73025" cy="576263"/>
          </a:xfrm>
          <a:prstGeom prst="rightBracket">
            <a:avLst>
              <a:gd name="adj" fmla="val 20159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6990" name="AutoShape 14"/>
          <p:cNvSpPr>
            <a:spLocks/>
          </p:cNvSpPr>
          <p:nvPr/>
        </p:nvSpPr>
        <p:spPr bwMode="auto">
          <a:xfrm rot="5400000" flipH="1">
            <a:off x="3059907" y="4436269"/>
            <a:ext cx="71437" cy="504825"/>
          </a:xfrm>
          <a:prstGeom prst="rightBracket">
            <a:avLst>
              <a:gd name="adj" fmla="val 18052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6995" name="AutoShape 19"/>
          <p:cNvSpPr>
            <a:spLocks/>
          </p:cNvSpPr>
          <p:nvPr/>
        </p:nvSpPr>
        <p:spPr bwMode="auto">
          <a:xfrm rot="5400000" flipH="1">
            <a:off x="3491707" y="2853531"/>
            <a:ext cx="71438" cy="358775"/>
          </a:xfrm>
          <a:prstGeom prst="rightBracket">
            <a:avLst>
              <a:gd name="adj" fmla="val 12829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6996" name="AutoShape 20"/>
          <p:cNvSpPr>
            <a:spLocks/>
          </p:cNvSpPr>
          <p:nvPr/>
        </p:nvSpPr>
        <p:spPr bwMode="auto">
          <a:xfrm rot="5400000" flipH="1">
            <a:off x="2844007" y="5301456"/>
            <a:ext cx="71438" cy="358775"/>
          </a:xfrm>
          <a:prstGeom prst="rightBracket">
            <a:avLst>
              <a:gd name="adj" fmla="val 12829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6997" name="AutoShape 21"/>
          <p:cNvSpPr>
            <a:spLocks/>
          </p:cNvSpPr>
          <p:nvPr/>
        </p:nvSpPr>
        <p:spPr bwMode="auto">
          <a:xfrm rot="5400000" flipH="1">
            <a:off x="2844007" y="5877719"/>
            <a:ext cx="71437" cy="358775"/>
          </a:xfrm>
          <a:prstGeom prst="rightBracket">
            <a:avLst>
              <a:gd name="adj" fmla="val 1283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26999" name="Picture 23" descr="Русский алфавит в картинках буква 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82694">
            <a:off x="7570788" y="5300663"/>
            <a:ext cx="920750" cy="957262"/>
          </a:xfrm>
          <a:prstGeom prst="rect">
            <a:avLst/>
          </a:prstGeom>
          <a:noFill/>
        </p:spPr>
      </p:pic>
      <p:pic>
        <p:nvPicPr>
          <p:cNvPr id="127001" name="Picture 25" descr="Спасательный круг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9925" y="1700213"/>
            <a:ext cx="1089025" cy="1023937"/>
          </a:xfrm>
          <a:prstGeom prst="rect">
            <a:avLst/>
          </a:prstGeom>
          <a:noFill/>
        </p:spPr>
      </p:pic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2E64-B4CC-4068-BCBD-2A953936D0F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WordArt 4"/>
          <p:cNvSpPr>
            <a:spLocks noChangeArrowheads="1" noChangeShapeType="1" noTextEdit="1"/>
          </p:cNvSpPr>
          <p:nvPr/>
        </p:nvSpPr>
        <p:spPr bwMode="auto">
          <a:xfrm>
            <a:off x="539750" y="404813"/>
            <a:ext cx="7458075" cy="762000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metal"/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kern="10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Arial"/>
                <a:cs typeface="Arial"/>
              </a:rPr>
              <a:t>О     или     А ?</a:t>
            </a:r>
          </a:p>
        </p:txBody>
      </p:sp>
      <p:graphicFrame>
        <p:nvGraphicFramePr>
          <p:cNvPr id="133170" name="Group 5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972452" cy="4907280"/>
        </p:xfrm>
        <a:graphic>
          <a:graphicData uri="http://schemas.openxmlformats.org/drawingml/2006/table">
            <a:tbl>
              <a:tblPr/>
              <a:tblGrid>
                <a:gridCol w="7972452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Обм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кнуть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кисть в краску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внение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в рядах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вец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Подр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внять кусты 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Расстилается р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внина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Ср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внить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с образцом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вучий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мостик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EFD6-AA47-44D2-B30B-A27E4396914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WordArt 4"/>
          <p:cNvSpPr>
            <a:spLocks noChangeArrowheads="1" noChangeShapeType="1" noTextEdit="1"/>
          </p:cNvSpPr>
          <p:nvPr/>
        </p:nvSpPr>
        <p:spPr bwMode="auto">
          <a:xfrm>
            <a:off x="539750" y="404813"/>
            <a:ext cx="7458075" cy="762000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metal"/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kern="10" cap="all" dirty="0" smtClean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Arial"/>
                <a:cs typeface="Arial"/>
              </a:rPr>
              <a:t>Правильно!    Вы молодцы!</a:t>
            </a:r>
            <a:endParaRPr lang="ru-RU" sz="3600" b="1" kern="10" cap="all" dirty="0">
              <a:ln w="0"/>
              <a:solidFill>
                <a:srgbClr val="0000FF"/>
              </a:solidFill>
              <a:effectLst>
                <a:reflection blurRad="12700" stA="50000" endPos="50000" dist="5000" dir="5400000" sy="-100000" rotWithShape="0"/>
              </a:effectLst>
              <a:latin typeface="Arial"/>
              <a:cs typeface="Arial"/>
            </a:endParaRPr>
          </a:p>
        </p:txBody>
      </p:sp>
      <p:graphicFrame>
        <p:nvGraphicFramePr>
          <p:cNvPr id="133170" name="Group 5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972452" cy="4907280"/>
        </p:xfrm>
        <a:graphic>
          <a:graphicData uri="http://schemas.openxmlformats.org/drawingml/2006/table">
            <a:tbl>
              <a:tblPr/>
              <a:tblGrid>
                <a:gridCol w="7972452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Обм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а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кнуть кисть в краску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а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внение в рядах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о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вец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Подр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о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внять кусты 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Расстилается р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а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внина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Ср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а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внить с образцом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а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вучий мостик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EFD6-AA47-44D2-B30B-A27E4396914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8340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000" b="1"/>
              <a:t>л</a:t>
            </a:r>
            <a:r>
              <a:rPr lang="ru-RU" sz="2000" b="1">
                <a:solidFill>
                  <a:srgbClr val="00FF00"/>
                </a:solidFill>
              </a:rPr>
              <a:t>о</a:t>
            </a:r>
            <a:r>
              <a:rPr lang="ru-RU" sz="2000" b="1"/>
              <a:t>ж – л</a:t>
            </a:r>
            <a:r>
              <a:rPr lang="ru-RU" sz="2000" b="1">
                <a:solidFill>
                  <a:srgbClr val="FF00FF"/>
                </a:solidFill>
              </a:rPr>
              <a:t>а</a:t>
            </a:r>
            <a:r>
              <a:rPr lang="ru-RU" sz="2000" b="1"/>
              <a:t>г</a:t>
            </a:r>
            <a:r>
              <a:rPr lang="ru-RU" sz="2000" b="1">
                <a:solidFill>
                  <a:srgbClr val="FF00FF"/>
                </a:solidFill>
              </a:rPr>
              <a:t>А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000" b="1"/>
              <a:t>		изл</a:t>
            </a:r>
            <a:r>
              <a:rPr lang="ru-RU" sz="2000" b="1">
                <a:solidFill>
                  <a:srgbClr val="00FF00"/>
                </a:solidFill>
              </a:rPr>
              <a:t>о</a:t>
            </a:r>
            <a:r>
              <a:rPr lang="ru-RU" sz="2000" b="1"/>
              <a:t>жение - изл</a:t>
            </a:r>
            <a:r>
              <a:rPr lang="ru-RU" sz="2000" b="1">
                <a:solidFill>
                  <a:srgbClr val="FF00FF"/>
                </a:solidFill>
              </a:rPr>
              <a:t>а</a:t>
            </a:r>
            <a:r>
              <a:rPr lang="ru-RU" sz="2000" b="1"/>
              <a:t>г</a:t>
            </a:r>
            <a:r>
              <a:rPr lang="ru-RU" sz="2000" b="1">
                <a:solidFill>
                  <a:srgbClr val="FF00FF"/>
                </a:solidFill>
              </a:rPr>
              <a:t>А</a:t>
            </a:r>
            <a:r>
              <a:rPr lang="ru-RU" sz="2000" b="1"/>
              <a:t>ть 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2"/>
            </a:pPr>
            <a:r>
              <a:rPr lang="ru-RU" sz="2000" b="1"/>
              <a:t>к</a:t>
            </a:r>
            <a:r>
              <a:rPr lang="ru-RU" sz="2000" b="1">
                <a:solidFill>
                  <a:srgbClr val="00FF00"/>
                </a:solidFill>
              </a:rPr>
              <a:t>о</a:t>
            </a:r>
            <a:r>
              <a:rPr lang="ru-RU" sz="2000" b="1"/>
              <a:t>с – касА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000" b="1"/>
              <a:t>		к</a:t>
            </a:r>
            <a:r>
              <a:rPr lang="ru-RU" sz="2000" b="1">
                <a:solidFill>
                  <a:srgbClr val="00FF00"/>
                </a:solidFill>
              </a:rPr>
              <a:t>о</a:t>
            </a:r>
            <a:r>
              <a:rPr lang="ru-RU" sz="2000" b="1"/>
              <a:t>снуться  - к</a:t>
            </a:r>
            <a:r>
              <a:rPr lang="ru-RU" sz="2000" b="1">
                <a:solidFill>
                  <a:srgbClr val="FF00FF"/>
                </a:solidFill>
              </a:rPr>
              <a:t>а</a:t>
            </a:r>
            <a:r>
              <a:rPr lang="ru-RU" sz="2000" b="1"/>
              <a:t>с</a:t>
            </a:r>
            <a:r>
              <a:rPr lang="ru-RU" sz="2000" b="1">
                <a:solidFill>
                  <a:srgbClr val="FF00FF"/>
                </a:solidFill>
              </a:rPr>
              <a:t>А</a:t>
            </a:r>
            <a:r>
              <a:rPr lang="ru-RU" sz="2000" b="1"/>
              <a:t>ться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3"/>
            </a:pPr>
            <a:r>
              <a:rPr lang="ru-RU" sz="2000" b="1"/>
              <a:t>…</a:t>
            </a:r>
            <a:r>
              <a:rPr lang="ru-RU" sz="2000" b="1">
                <a:solidFill>
                  <a:srgbClr val="FF6600"/>
                </a:solidFill>
              </a:rPr>
              <a:t>е</a:t>
            </a:r>
            <a:r>
              <a:rPr lang="ru-RU" sz="2000" b="1"/>
              <a:t>…    -    …</a:t>
            </a:r>
            <a:r>
              <a:rPr lang="ru-RU" sz="2000" b="1">
                <a:solidFill>
                  <a:srgbClr val="FF00FF"/>
                </a:solidFill>
              </a:rPr>
              <a:t>и</a:t>
            </a:r>
            <a:r>
              <a:rPr lang="ru-RU" sz="2000" b="1"/>
              <a:t>…</a:t>
            </a:r>
            <a:r>
              <a:rPr lang="ru-RU" sz="2000" b="1">
                <a:solidFill>
                  <a:srgbClr val="FF00FF"/>
                </a:solidFill>
              </a:rPr>
              <a:t>А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000" b="1"/>
              <a:t>			б</a:t>
            </a:r>
            <a:r>
              <a:rPr lang="ru-RU" sz="2000" b="1">
                <a:solidFill>
                  <a:srgbClr val="FF6600"/>
                </a:solidFill>
              </a:rPr>
              <a:t>е</a:t>
            </a:r>
            <a:r>
              <a:rPr lang="ru-RU" sz="2000" b="1"/>
              <a:t>р – б</a:t>
            </a:r>
            <a:r>
              <a:rPr lang="ru-RU" sz="2000" b="1">
                <a:solidFill>
                  <a:srgbClr val="FF00FF"/>
                </a:solidFill>
              </a:rPr>
              <a:t>и</a:t>
            </a:r>
            <a:r>
              <a:rPr lang="ru-RU" sz="2000" b="1"/>
              <a:t>р</a:t>
            </a:r>
            <a:r>
              <a:rPr lang="ru-RU" sz="2000" b="1">
                <a:solidFill>
                  <a:srgbClr val="FF00FF"/>
                </a:solidFill>
              </a:rPr>
              <a:t>А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000" b="1"/>
              <a:t>			п</a:t>
            </a:r>
            <a:r>
              <a:rPr lang="ru-RU" sz="2000" b="1">
                <a:solidFill>
                  <a:srgbClr val="FF6600"/>
                </a:solidFill>
              </a:rPr>
              <a:t>е</a:t>
            </a:r>
            <a:r>
              <a:rPr lang="ru-RU" sz="2000" b="1"/>
              <a:t>р – п</a:t>
            </a:r>
            <a:r>
              <a:rPr lang="ru-RU" sz="2000" b="1">
                <a:solidFill>
                  <a:srgbClr val="FF00FF"/>
                </a:solidFill>
              </a:rPr>
              <a:t>и</a:t>
            </a:r>
            <a:r>
              <a:rPr lang="ru-RU" sz="2000" b="1"/>
              <a:t>р</a:t>
            </a:r>
            <a:r>
              <a:rPr lang="ru-RU" sz="2000" b="1">
                <a:solidFill>
                  <a:srgbClr val="FF00FF"/>
                </a:solidFill>
              </a:rPr>
              <a:t>А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000" b="1"/>
              <a:t>			д</a:t>
            </a:r>
            <a:r>
              <a:rPr lang="ru-RU" sz="2000" b="1">
                <a:solidFill>
                  <a:srgbClr val="FF6600"/>
                </a:solidFill>
              </a:rPr>
              <a:t>е</a:t>
            </a:r>
            <a:r>
              <a:rPr lang="ru-RU" sz="2000" b="1"/>
              <a:t>р – д</a:t>
            </a:r>
            <a:r>
              <a:rPr lang="ru-RU" sz="2000" b="1">
                <a:solidFill>
                  <a:srgbClr val="FF00FF"/>
                </a:solidFill>
              </a:rPr>
              <a:t>и</a:t>
            </a:r>
            <a:r>
              <a:rPr lang="ru-RU" sz="2000" b="1"/>
              <a:t>р</a:t>
            </a:r>
            <a:r>
              <a:rPr lang="ru-RU" sz="2000" b="1">
                <a:solidFill>
                  <a:srgbClr val="FF00FF"/>
                </a:solidFill>
              </a:rPr>
              <a:t>А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000" b="1"/>
              <a:t>			м</a:t>
            </a:r>
            <a:r>
              <a:rPr lang="ru-RU" sz="2000" b="1">
                <a:solidFill>
                  <a:srgbClr val="FF6600"/>
                </a:solidFill>
              </a:rPr>
              <a:t>е</a:t>
            </a:r>
            <a:r>
              <a:rPr lang="ru-RU" sz="2000" b="1"/>
              <a:t>р – м</a:t>
            </a:r>
            <a:r>
              <a:rPr lang="ru-RU" sz="2000" b="1">
                <a:solidFill>
                  <a:srgbClr val="FF00FF"/>
                </a:solidFill>
              </a:rPr>
              <a:t>и</a:t>
            </a:r>
            <a:r>
              <a:rPr lang="ru-RU" sz="2000" b="1"/>
              <a:t>р</a:t>
            </a:r>
            <a:r>
              <a:rPr lang="ru-RU" sz="2000" b="1">
                <a:solidFill>
                  <a:srgbClr val="FF00FF"/>
                </a:solidFill>
              </a:rPr>
              <a:t>А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000" b="1"/>
              <a:t>			ст</a:t>
            </a:r>
            <a:r>
              <a:rPr lang="ru-RU" sz="2000" b="1">
                <a:solidFill>
                  <a:srgbClr val="FF6600"/>
                </a:solidFill>
              </a:rPr>
              <a:t>е</a:t>
            </a:r>
            <a:r>
              <a:rPr lang="ru-RU" sz="2000" b="1"/>
              <a:t>л – ст</a:t>
            </a:r>
            <a:r>
              <a:rPr lang="ru-RU" sz="2000" b="1">
                <a:solidFill>
                  <a:srgbClr val="FF00FF"/>
                </a:solidFill>
              </a:rPr>
              <a:t>и</a:t>
            </a:r>
            <a:r>
              <a:rPr lang="ru-RU" sz="2000" b="1"/>
              <a:t>л</a:t>
            </a:r>
            <a:r>
              <a:rPr lang="ru-RU" sz="2000" b="1">
                <a:solidFill>
                  <a:srgbClr val="FF00FF"/>
                </a:solidFill>
              </a:rPr>
              <a:t>А	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000" b="1"/>
              <a:t>			т</a:t>
            </a:r>
            <a:r>
              <a:rPr lang="ru-RU" sz="2000" b="1">
                <a:solidFill>
                  <a:srgbClr val="FF6600"/>
                </a:solidFill>
              </a:rPr>
              <a:t>е</a:t>
            </a:r>
            <a:r>
              <a:rPr lang="ru-RU" sz="2000" b="1"/>
              <a:t>р – т</a:t>
            </a:r>
            <a:r>
              <a:rPr lang="ru-RU" sz="2000" b="1">
                <a:solidFill>
                  <a:srgbClr val="FF00FF"/>
                </a:solidFill>
              </a:rPr>
              <a:t>и</a:t>
            </a:r>
            <a:r>
              <a:rPr lang="ru-RU" sz="2000" b="1"/>
              <a:t>р</a:t>
            </a:r>
            <a:r>
              <a:rPr lang="ru-RU" sz="2000" b="1">
                <a:solidFill>
                  <a:srgbClr val="FF00FF"/>
                </a:solidFill>
              </a:rPr>
              <a:t>А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000" b="1"/>
              <a:t>			ня – н</a:t>
            </a:r>
            <a:r>
              <a:rPr lang="ru-RU" sz="2000" b="1">
                <a:solidFill>
                  <a:srgbClr val="FF00FF"/>
                </a:solidFill>
              </a:rPr>
              <a:t>и</a:t>
            </a:r>
            <a:r>
              <a:rPr lang="ru-RU" sz="2000" b="1"/>
              <a:t>м</a:t>
            </a:r>
            <a:r>
              <a:rPr lang="ru-RU" sz="2000" b="1">
                <a:solidFill>
                  <a:srgbClr val="FF00FF"/>
                </a:solidFill>
              </a:rPr>
              <a:t>А	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000" b="1"/>
              <a:t>			бл</a:t>
            </a:r>
            <a:r>
              <a:rPr lang="ru-RU" sz="2000" b="1">
                <a:solidFill>
                  <a:srgbClr val="FF6600"/>
                </a:solidFill>
              </a:rPr>
              <a:t>е</a:t>
            </a:r>
            <a:r>
              <a:rPr lang="ru-RU" sz="2000" b="1"/>
              <a:t>ст - бл</a:t>
            </a:r>
            <a:r>
              <a:rPr lang="ru-RU" sz="2000" b="1">
                <a:solidFill>
                  <a:srgbClr val="FF00FF"/>
                </a:solidFill>
              </a:rPr>
              <a:t>и</a:t>
            </a:r>
            <a:r>
              <a:rPr lang="ru-RU" sz="2000" b="1"/>
              <a:t>ст</a:t>
            </a:r>
            <a:r>
              <a:rPr lang="ru-RU" sz="2000" b="1">
                <a:solidFill>
                  <a:srgbClr val="FF00FF"/>
                </a:solidFill>
              </a:rPr>
              <a:t>А</a:t>
            </a:r>
            <a:r>
              <a:rPr lang="ru-RU" sz="2000" b="1"/>
              <a:t>	ж – ж</a:t>
            </a:r>
            <a:r>
              <a:rPr lang="ru-RU" sz="2000" b="1">
                <a:solidFill>
                  <a:srgbClr val="FF00FF"/>
                </a:solidFill>
              </a:rPr>
              <a:t>и</a:t>
            </a:r>
            <a:r>
              <a:rPr lang="ru-RU" sz="2000" b="1"/>
              <a:t>г</a:t>
            </a:r>
            <a:r>
              <a:rPr lang="ru-RU" sz="2000" b="1">
                <a:solidFill>
                  <a:srgbClr val="FF00FF"/>
                </a:solidFill>
              </a:rPr>
              <a:t>А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000" b="1"/>
              <a:t>						ж – ж</a:t>
            </a:r>
            <a:r>
              <a:rPr lang="ru-RU" sz="2000" b="1">
                <a:solidFill>
                  <a:srgbClr val="FF00FF"/>
                </a:solidFill>
              </a:rPr>
              <a:t>и</a:t>
            </a:r>
            <a:r>
              <a:rPr lang="ru-RU" sz="2000" b="1"/>
              <a:t>м</a:t>
            </a:r>
            <a:r>
              <a:rPr lang="ru-RU" sz="2000" b="1">
                <a:solidFill>
                  <a:srgbClr val="FF00FF"/>
                </a:solidFill>
              </a:rPr>
              <a:t>А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000" b="1"/>
              <a:t>						ч – ч</a:t>
            </a:r>
            <a:r>
              <a:rPr lang="ru-RU" sz="2000" b="1">
                <a:solidFill>
                  <a:srgbClr val="FF00FF"/>
                </a:solidFill>
              </a:rPr>
              <a:t>и</a:t>
            </a:r>
            <a:r>
              <a:rPr lang="ru-RU" sz="2000" b="1"/>
              <a:t>н</a:t>
            </a:r>
            <a:r>
              <a:rPr lang="ru-RU" sz="2000" b="1">
                <a:solidFill>
                  <a:srgbClr val="FF00FF"/>
                </a:solidFill>
              </a:rPr>
              <a:t>А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000" b="1"/>
              <a:t>						м – м</a:t>
            </a:r>
            <a:r>
              <a:rPr lang="ru-RU" sz="2000" b="1">
                <a:solidFill>
                  <a:srgbClr val="FF00FF"/>
                </a:solidFill>
              </a:rPr>
              <a:t>и</a:t>
            </a:r>
            <a:r>
              <a:rPr lang="ru-RU" sz="2000" b="1"/>
              <a:t>н</a:t>
            </a:r>
            <a:r>
              <a:rPr lang="ru-RU" sz="2000" b="1">
                <a:solidFill>
                  <a:srgbClr val="FF00FF"/>
                </a:solidFill>
              </a:rPr>
              <a:t>А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000" b="1"/>
              <a:t>		</a:t>
            </a:r>
            <a:r>
              <a:rPr lang="ru-RU" sz="2000" b="1" i="1">
                <a:solidFill>
                  <a:srgbClr val="FFFF00"/>
                </a:solidFill>
              </a:rPr>
              <a:t>исключение:</a:t>
            </a:r>
            <a:r>
              <a:rPr lang="ru-RU" sz="2000" b="1"/>
              <a:t> 	соч</a:t>
            </a:r>
            <a:r>
              <a:rPr lang="ru-RU" sz="2000" b="1">
                <a:solidFill>
                  <a:srgbClr val="FFFF00"/>
                </a:solidFill>
              </a:rPr>
              <a:t>е</a:t>
            </a:r>
            <a:r>
              <a:rPr lang="ru-RU" sz="2000" b="1"/>
              <a:t>тание, соч</a:t>
            </a:r>
            <a:r>
              <a:rPr lang="ru-RU" sz="2000" b="1">
                <a:solidFill>
                  <a:srgbClr val="FFFF00"/>
                </a:solidFill>
              </a:rPr>
              <a:t>е</a:t>
            </a:r>
            <a:r>
              <a:rPr lang="ru-RU" sz="2000" b="1"/>
              <a:t>тать</a:t>
            </a:r>
          </a:p>
        </p:txBody>
      </p:sp>
      <p:sp>
        <p:nvSpPr>
          <p:cNvPr id="128004" name="WordArt 4"/>
          <p:cNvSpPr>
            <a:spLocks noChangeArrowheads="1" noChangeShapeType="1" noTextEdit="1"/>
          </p:cNvSpPr>
          <p:nvPr/>
        </p:nvSpPr>
        <p:spPr bwMode="auto">
          <a:xfrm>
            <a:off x="468313" y="260350"/>
            <a:ext cx="8064500" cy="5048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Impact"/>
              </a:rPr>
              <a:t>Гласная в корне зависит от суффикса</a:t>
            </a:r>
          </a:p>
        </p:txBody>
      </p:sp>
      <p:sp>
        <p:nvSpPr>
          <p:cNvPr id="128007" name="AutoShape 7"/>
          <p:cNvSpPr>
            <a:spLocks/>
          </p:cNvSpPr>
          <p:nvPr/>
        </p:nvSpPr>
        <p:spPr bwMode="auto">
          <a:xfrm rot="5400000" flipH="1">
            <a:off x="2591594" y="3753644"/>
            <a:ext cx="73025" cy="576263"/>
          </a:xfrm>
          <a:prstGeom prst="rightBracket">
            <a:avLst>
              <a:gd name="adj" fmla="val 20159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8008" name="AutoShape 8"/>
          <p:cNvSpPr>
            <a:spLocks/>
          </p:cNvSpPr>
          <p:nvPr/>
        </p:nvSpPr>
        <p:spPr bwMode="auto">
          <a:xfrm rot="5400000" flipH="1">
            <a:off x="3491707" y="1124744"/>
            <a:ext cx="71437" cy="358775"/>
          </a:xfrm>
          <a:prstGeom prst="rightBracket">
            <a:avLst>
              <a:gd name="adj" fmla="val 1283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8009" name="AutoShape 9"/>
          <p:cNvSpPr>
            <a:spLocks/>
          </p:cNvSpPr>
          <p:nvPr/>
        </p:nvSpPr>
        <p:spPr bwMode="auto">
          <a:xfrm rot="5400000" flipH="1">
            <a:off x="1691482" y="1845469"/>
            <a:ext cx="71437" cy="358775"/>
          </a:xfrm>
          <a:prstGeom prst="rightBracket">
            <a:avLst>
              <a:gd name="adj" fmla="val 1283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8010" name="AutoShape 10"/>
          <p:cNvSpPr>
            <a:spLocks/>
          </p:cNvSpPr>
          <p:nvPr/>
        </p:nvSpPr>
        <p:spPr bwMode="auto">
          <a:xfrm rot="5400000" flipH="1">
            <a:off x="3202782" y="1845469"/>
            <a:ext cx="71437" cy="358775"/>
          </a:xfrm>
          <a:prstGeom prst="rightBracket">
            <a:avLst>
              <a:gd name="adj" fmla="val 1283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8011" name="AutoShape 11"/>
          <p:cNvSpPr>
            <a:spLocks/>
          </p:cNvSpPr>
          <p:nvPr/>
        </p:nvSpPr>
        <p:spPr bwMode="auto">
          <a:xfrm rot="5400000" flipH="1">
            <a:off x="2555082" y="2493169"/>
            <a:ext cx="71437" cy="358775"/>
          </a:xfrm>
          <a:prstGeom prst="rightBracket">
            <a:avLst>
              <a:gd name="adj" fmla="val 1283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8012" name="AutoShape 12"/>
          <p:cNvSpPr>
            <a:spLocks/>
          </p:cNvSpPr>
          <p:nvPr/>
        </p:nvSpPr>
        <p:spPr bwMode="auto">
          <a:xfrm rot="5400000" flipH="1">
            <a:off x="3347244" y="2493169"/>
            <a:ext cx="71437" cy="358775"/>
          </a:xfrm>
          <a:prstGeom prst="rightBracket">
            <a:avLst>
              <a:gd name="adj" fmla="val 1283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8013" name="AutoShape 13"/>
          <p:cNvSpPr>
            <a:spLocks/>
          </p:cNvSpPr>
          <p:nvPr/>
        </p:nvSpPr>
        <p:spPr bwMode="auto">
          <a:xfrm rot="5400000" flipH="1">
            <a:off x="2555082" y="2853531"/>
            <a:ext cx="71438" cy="358775"/>
          </a:xfrm>
          <a:prstGeom prst="rightBracket">
            <a:avLst>
              <a:gd name="adj" fmla="val 12829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8014" name="AutoShape 14"/>
          <p:cNvSpPr>
            <a:spLocks/>
          </p:cNvSpPr>
          <p:nvPr/>
        </p:nvSpPr>
        <p:spPr bwMode="auto">
          <a:xfrm rot="5400000" flipH="1">
            <a:off x="1979613" y="1052513"/>
            <a:ext cx="73025" cy="504825"/>
          </a:xfrm>
          <a:prstGeom prst="rightBracket">
            <a:avLst>
              <a:gd name="adj" fmla="val 17660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8015" name="AutoShape 15"/>
          <p:cNvSpPr>
            <a:spLocks/>
          </p:cNvSpPr>
          <p:nvPr/>
        </p:nvSpPr>
        <p:spPr bwMode="auto">
          <a:xfrm rot="5400000" flipH="1">
            <a:off x="3455194" y="3753644"/>
            <a:ext cx="73025" cy="576263"/>
          </a:xfrm>
          <a:prstGeom prst="rightBracket">
            <a:avLst>
              <a:gd name="adj" fmla="val 20159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8016" name="AutoShape 16"/>
          <p:cNvSpPr>
            <a:spLocks/>
          </p:cNvSpPr>
          <p:nvPr/>
        </p:nvSpPr>
        <p:spPr bwMode="auto">
          <a:xfrm rot="5400000" flipH="1">
            <a:off x="2736056" y="2097882"/>
            <a:ext cx="73025" cy="576262"/>
          </a:xfrm>
          <a:prstGeom prst="rightBracket">
            <a:avLst>
              <a:gd name="adj" fmla="val 20159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8017" name="AutoShape 17"/>
          <p:cNvSpPr>
            <a:spLocks/>
          </p:cNvSpPr>
          <p:nvPr/>
        </p:nvSpPr>
        <p:spPr bwMode="auto">
          <a:xfrm rot="5400000" flipH="1">
            <a:off x="1439069" y="2097881"/>
            <a:ext cx="73025" cy="576263"/>
          </a:xfrm>
          <a:prstGeom prst="rightBracket">
            <a:avLst>
              <a:gd name="adj" fmla="val 20159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8018" name="AutoShape 18"/>
          <p:cNvSpPr>
            <a:spLocks/>
          </p:cNvSpPr>
          <p:nvPr/>
        </p:nvSpPr>
        <p:spPr bwMode="auto">
          <a:xfrm rot="5400000" flipH="1">
            <a:off x="3347244" y="2853531"/>
            <a:ext cx="71438" cy="358775"/>
          </a:xfrm>
          <a:prstGeom prst="rightBracket">
            <a:avLst>
              <a:gd name="adj" fmla="val 12829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8019" name="AutoShape 19"/>
          <p:cNvSpPr>
            <a:spLocks/>
          </p:cNvSpPr>
          <p:nvPr/>
        </p:nvSpPr>
        <p:spPr bwMode="auto">
          <a:xfrm rot="5400000" flipH="1">
            <a:off x="2555082" y="3140869"/>
            <a:ext cx="71437" cy="358775"/>
          </a:xfrm>
          <a:prstGeom prst="rightBracket">
            <a:avLst>
              <a:gd name="adj" fmla="val 1283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8020" name="AutoShape 20"/>
          <p:cNvSpPr>
            <a:spLocks/>
          </p:cNvSpPr>
          <p:nvPr/>
        </p:nvSpPr>
        <p:spPr bwMode="auto">
          <a:xfrm rot="5400000" flipH="1">
            <a:off x="3347244" y="3140869"/>
            <a:ext cx="71437" cy="358775"/>
          </a:xfrm>
          <a:prstGeom prst="rightBracket">
            <a:avLst>
              <a:gd name="adj" fmla="val 1283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8021" name="AutoShape 21"/>
          <p:cNvSpPr>
            <a:spLocks/>
          </p:cNvSpPr>
          <p:nvPr/>
        </p:nvSpPr>
        <p:spPr bwMode="auto">
          <a:xfrm rot="5400000" flipH="1">
            <a:off x="2555082" y="3501231"/>
            <a:ext cx="71438" cy="358775"/>
          </a:xfrm>
          <a:prstGeom prst="rightBracket">
            <a:avLst>
              <a:gd name="adj" fmla="val 12829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8022" name="AutoShape 22"/>
          <p:cNvSpPr>
            <a:spLocks/>
          </p:cNvSpPr>
          <p:nvPr/>
        </p:nvSpPr>
        <p:spPr bwMode="auto">
          <a:xfrm rot="5400000" flipH="1">
            <a:off x="3383756" y="3464719"/>
            <a:ext cx="71438" cy="431800"/>
          </a:xfrm>
          <a:prstGeom prst="rightBracket">
            <a:avLst>
              <a:gd name="adj" fmla="val 15441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8023" name="AutoShape 23"/>
          <p:cNvSpPr>
            <a:spLocks/>
          </p:cNvSpPr>
          <p:nvPr/>
        </p:nvSpPr>
        <p:spPr bwMode="auto">
          <a:xfrm rot="5400000" flipH="1">
            <a:off x="5830887" y="4762501"/>
            <a:ext cx="73025" cy="431800"/>
          </a:xfrm>
          <a:prstGeom prst="rightBracket">
            <a:avLst>
              <a:gd name="adj" fmla="val 15105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8024" name="AutoShape 24"/>
          <p:cNvSpPr>
            <a:spLocks/>
          </p:cNvSpPr>
          <p:nvPr/>
        </p:nvSpPr>
        <p:spPr bwMode="auto">
          <a:xfrm rot="5400000" flipH="1">
            <a:off x="5795169" y="5806281"/>
            <a:ext cx="71438" cy="358775"/>
          </a:xfrm>
          <a:prstGeom prst="rightBracket">
            <a:avLst>
              <a:gd name="adj" fmla="val 12829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8025" name="AutoShape 25"/>
          <p:cNvSpPr>
            <a:spLocks/>
          </p:cNvSpPr>
          <p:nvPr/>
        </p:nvSpPr>
        <p:spPr bwMode="auto">
          <a:xfrm rot="5400000" flipH="1">
            <a:off x="3167063" y="4473575"/>
            <a:ext cx="71437" cy="430213"/>
          </a:xfrm>
          <a:prstGeom prst="rightBracket">
            <a:avLst>
              <a:gd name="adj" fmla="val 15384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8026" name="AutoShape 26"/>
          <p:cNvSpPr>
            <a:spLocks/>
          </p:cNvSpPr>
          <p:nvPr/>
        </p:nvSpPr>
        <p:spPr bwMode="auto">
          <a:xfrm rot="5400000" flipH="1">
            <a:off x="3275807" y="4148931"/>
            <a:ext cx="71438" cy="358775"/>
          </a:xfrm>
          <a:prstGeom prst="rightBracket">
            <a:avLst>
              <a:gd name="adj" fmla="val 12829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8027" name="AutoShape 27"/>
          <p:cNvSpPr>
            <a:spLocks/>
          </p:cNvSpPr>
          <p:nvPr/>
        </p:nvSpPr>
        <p:spPr bwMode="auto">
          <a:xfrm rot="5400000" flipH="1">
            <a:off x="2555082" y="4148931"/>
            <a:ext cx="71438" cy="358775"/>
          </a:xfrm>
          <a:prstGeom prst="rightBracket">
            <a:avLst>
              <a:gd name="adj" fmla="val 12829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8028" name="AutoShape 28"/>
          <p:cNvSpPr>
            <a:spLocks/>
          </p:cNvSpPr>
          <p:nvPr/>
        </p:nvSpPr>
        <p:spPr bwMode="auto">
          <a:xfrm rot="5400000" flipH="1">
            <a:off x="3779044" y="6165056"/>
            <a:ext cx="71438" cy="358775"/>
          </a:xfrm>
          <a:prstGeom prst="rightBracket">
            <a:avLst>
              <a:gd name="adj" fmla="val 12829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8029" name="AutoShape 29"/>
          <p:cNvSpPr>
            <a:spLocks/>
          </p:cNvSpPr>
          <p:nvPr/>
        </p:nvSpPr>
        <p:spPr bwMode="auto">
          <a:xfrm rot="5400000" flipH="1">
            <a:off x="5723732" y="5517356"/>
            <a:ext cx="71438" cy="358775"/>
          </a:xfrm>
          <a:prstGeom prst="rightBracket">
            <a:avLst>
              <a:gd name="adj" fmla="val 12829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8030" name="AutoShape 30"/>
          <p:cNvSpPr>
            <a:spLocks/>
          </p:cNvSpPr>
          <p:nvPr/>
        </p:nvSpPr>
        <p:spPr bwMode="auto">
          <a:xfrm rot="5400000" flipH="1">
            <a:off x="5723732" y="5156994"/>
            <a:ext cx="71437" cy="358775"/>
          </a:xfrm>
          <a:prstGeom prst="rightBracket">
            <a:avLst>
              <a:gd name="adj" fmla="val 1283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8031" name="AutoShape 31"/>
          <p:cNvSpPr>
            <a:spLocks/>
          </p:cNvSpPr>
          <p:nvPr/>
        </p:nvSpPr>
        <p:spPr bwMode="auto">
          <a:xfrm rot="5400000" flipH="1">
            <a:off x="5220494" y="6165056"/>
            <a:ext cx="71438" cy="358775"/>
          </a:xfrm>
          <a:prstGeom prst="rightBracket">
            <a:avLst>
              <a:gd name="adj" fmla="val 12829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8033" name="AutoShape 33"/>
          <p:cNvSpPr>
            <a:spLocks/>
          </p:cNvSpPr>
          <p:nvPr/>
        </p:nvSpPr>
        <p:spPr bwMode="auto">
          <a:xfrm rot="5400000" flipH="1">
            <a:off x="2483644" y="4509294"/>
            <a:ext cx="71437" cy="358775"/>
          </a:xfrm>
          <a:prstGeom prst="rightBracket">
            <a:avLst>
              <a:gd name="adj" fmla="val 1283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8036" name="AutoShape 36"/>
          <p:cNvSpPr>
            <a:spLocks/>
          </p:cNvSpPr>
          <p:nvPr/>
        </p:nvSpPr>
        <p:spPr bwMode="auto">
          <a:xfrm rot="5400000" flipH="1">
            <a:off x="5149056" y="4869657"/>
            <a:ext cx="73025" cy="217488"/>
          </a:xfrm>
          <a:prstGeom prst="rightBracket">
            <a:avLst>
              <a:gd name="adj" fmla="val 7608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8037" name="AutoShape 37"/>
          <p:cNvSpPr>
            <a:spLocks/>
          </p:cNvSpPr>
          <p:nvPr/>
        </p:nvSpPr>
        <p:spPr bwMode="auto">
          <a:xfrm rot="5400000" flipH="1">
            <a:off x="5149056" y="5228432"/>
            <a:ext cx="73025" cy="217488"/>
          </a:xfrm>
          <a:prstGeom prst="rightBracket">
            <a:avLst>
              <a:gd name="adj" fmla="val 7608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8038" name="AutoShape 38"/>
          <p:cNvSpPr>
            <a:spLocks/>
          </p:cNvSpPr>
          <p:nvPr/>
        </p:nvSpPr>
        <p:spPr bwMode="auto">
          <a:xfrm rot="5400000" flipH="1">
            <a:off x="5149056" y="5517357"/>
            <a:ext cx="73025" cy="217488"/>
          </a:xfrm>
          <a:prstGeom prst="rightBracket">
            <a:avLst>
              <a:gd name="adj" fmla="val 7608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8039" name="AutoShape 39"/>
          <p:cNvSpPr>
            <a:spLocks/>
          </p:cNvSpPr>
          <p:nvPr/>
        </p:nvSpPr>
        <p:spPr bwMode="auto">
          <a:xfrm rot="5400000" flipH="1">
            <a:off x="5149056" y="5877719"/>
            <a:ext cx="73025" cy="217488"/>
          </a:xfrm>
          <a:prstGeom prst="rightBracket">
            <a:avLst>
              <a:gd name="adj" fmla="val 7608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28041" name="Picture 41" descr="Русский алфавит в картинках буква 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53630">
            <a:off x="7308850" y="5445125"/>
            <a:ext cx="890588" cy="771525"/>
          </a:xfrm>
          <a:prstGeom prst="rect">
            <a:avLst/>
          </a:prstGeom>
          <a:noFill/>
        </p:spPr>
      </p:pic>
      <p:pic>
        <p:nvPicPr>
          <p:cNvPr id="128043" name="Picture 43" descr="Русский алфавит в картинках буква 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99259">
            <a:off x="6948488" y="1052513"/>
            <a:ext cx="923925" cy="773112"/>
          </a:xfrm>
          <a:prstGeom prst="rect">
            <a:avLst/>
          </a:prstGeom>
          <a:noFill/>
        </p:spPr>
      </p:pic>
      <p:sp>
        <p:nvSpPr>
          <p:cNvPr id="128044" name="AutoShape 44"/>
          <p:cNvSpPr>
            <a:spLocks/>
          </p:cNvSpPr>
          <p:nvPr/>
        </p:nvSpPr>
        <p:spPr bwMode="auto">
          <a:xfrm rot="5400000" flipH="1">
            <a:off x="3671094" y="4690269"/>
            <a:ext cx="73025" cy="576263"/>
          </a:xfrm>
          <a:prstGeom prst="rightBracket">
            <a:avLst>
              <a:gd name="adj" fmla="val 20159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8045" name="AutoShape 45"/>
          <p:cNvSpPr>
            <a:spLocks/>
          </p:cNvSpPr>
          <p:nvPr/>
        </p:nvSpPr>
        <p:spPr bwMode="auto">
          <a:xfrm rot="5400000" flipH="1">
            <a:off x="2736056" y="4690270"/>
            <a:ext cx="73025" cy="576262"/>
          </a:xfrm>
          <a:prstGeom prst="rightBracket">
            <a:avLst>
              <a:gd name="adj" fmla="val 20159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" name="Номер слайда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2E64-B4CC-4068-BCBD-2A953936D0FC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WordArt 4"/>
          <p:cNvSpPr>
            <a:spLocks noChangeArrowheads="1" noChangeShapeType="1" noTextEdit="1"/>
          </p:cNvSpPr>
          <p:nvPr/>
        </p:nvSpPr>
        <p:spPr bwMode="auto">
          <a:xfrm>
            <a:off x="539750" y="404813"/>
            <a:ext cx="7458075" cy="762000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metal"/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kern="10" cap="all" dirty="0" smtClean="0">
                <a:ln w="0"/>
                <a:solidFill>
                  <a:srgbClr val="FF00FF"/>
                </a:solidFill>
                <a:effectLst>
                  <a:reflection blurRad="12700" stA="50000" endPos="50000" dist="5000" dir="5400000" sy="-100000" rotWithShape="0"/>
                </a:effectLst>
                <a:latin typeface="Arial"/>
                <a:cs typeface="Arial"/>
              </a:rPr>
              <a:t>Как правильно?</a:t>
            </a:r>
            <a:endParaRPr lang="ru-RU" sz="3600" b="1" kern="10" cap="all" dirty="0">
              <a:ln w="0"/>
              <a:solidFill>
                <a:srgbClr val="FF00FF"/>
              </a:solidFill>
              <a:effectLst>
                <a:reflection blurRad="12700" stA="50000" endPos="50000" dist="5000" dir="5400000" sy="-100000" rotWithShape="0"/>
              </a:effectLst>
              <a:latin typeface="Arial"/>
              <a:cs typeface="Arial"/>
            </a:endParaRPr>
          </a:p>
        </p:txBody>
      </p:sp>
      <p:graphicFrame>
        <p:nvGraphicFramePr>
          <p:cNvPr id="133170" name="Group 5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0728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саться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ст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реть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зам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рать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прот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рать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соб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рать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прик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снуться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выт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пост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лить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забл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стела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прин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мать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зам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реть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соб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ру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зан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маться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прот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реть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EFD6-AA47-44D2-B30B-A27E4396914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WordArt 4"/>
          <p:cNvSpPr>
            <a:spLocks noChangeArrowheads="1" noChangeShapeType="1" noTextEdit="1"/>
          </p:cNvSpPr>
          <p:nvPr/>
        </p:nvSpPr>
        <p:spPr bwMode="auto">
          <a:xfrm>
            <a:off x="539750" y="404813"/>
            <a:ext cx="7458075" cy="762000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metal"/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kern="10" cap="all" dirty="0" smtClean="0">
                <a:ln w="0"/>
                <a:solidFill>
                  <a:srgbClr val="FF00FF"/>
                </a:solidFill>
                <a:effectLst>
                  <a:reflection blurRad="12700" stA="50000" endPos="50000" dist="5000" dir="5400000" sy="-100000" rotWithShape="0"/>
                </a:effectLst>
                <a:latin typeface="Arial"/>
                <a:cs typeface="Arial"/>
              </a:rPr>
              <a:t>Правильно!     Вы молодцы!</a:t>
            </a:r>
            <a:endParaRPr lang="ru-RU" sz="3600" b="1" kern="10" cap="all" dirty="0">
              <a:ln w="0"/>
              <a:solidFill>
                <a:srgbClr val="FF00FF"/>
              </a:solidFill>
              <a:effectLst>
                <a:reflection blurRad="12700" stA="50000" endPos="50000" dist="5000" dir="5400000" sy="-100000" rotWithShape="0"/>
              </a:effectLst>
              <a:latin typeface="Arial"/>
              <a:cs typeface="Arial"/>
            </a:endParaRPr>
          </a:p>
        </p:txBody>
      </p:sp>
      <p:graphicFrame>
        <p:nvGraphicFramePr>
          <p:cNvPr id="133170" name="Group 5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0728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</a:rPr>
                        <a:t>а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саться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ст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</a:rPr>
                        <a:t>е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реть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зам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</a:rPr>
                        <a:t>и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рать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прот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</a:rPr>
                        <a:t>и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рать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соб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</a:rPr>
                        <a:t>и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рать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прик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</a:rPr>
                        <a:t>о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снуться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выт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</a:rPr>
                        <a:t>е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пост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</a:rPr>
                        <a:t>е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лить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забл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</a:rPr>
                        <a:t>е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стела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прин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</a:rPr>
                        <a:t>и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мать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зам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</a:rPr>
                        <a:t>е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реть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соб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</a:rPr>
                        <a:t>е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ру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зан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</a:rPr>
                        <a:t>и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маться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прот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</a:rPr>
                        <a:t>е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реть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EFD6-AA47-44D2-B30B-A27E4396914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sz="1800" b="1"/>
              <a:t>I	</a:t>
            </a:r>
            <a:r>
              <a:rPr lang="ru-RU" sz="1800" b="1">
                <a:solidFill>
                  <a:srgbClr val="9933FF"/>
                </a:solidFill>
              </a:rPr>
              <a:t>В корне</a:t>
            </a:r>
            <a:r>
              <a:rPr lang="ru-RU" sz="1800">
                <a:solidFill>
                  <a:srgbClr val="9933FF"/>
                </a:solidFill>
              </a:rPr>
              <a:t>: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ru-RU" sz="1800"/>
              <a:t>	</a:t>
            </a:r>
            <a:r>
              <a:rPr lang="ru-RU" sz="1800" b="1"/>
              <a:t>Есть родственное слово с </a:t>
            </a:r>
            <a:r>
              <a:rPr lang="ru-RU" sz="1800" b="1">
                <a:solidFill>
                  <a:srgbClr val="9933FF"/>
                </a:solidFill>
              </a:rPr>
              <a:t>Е</a:t>
            </a:r>
            <a:r>
              <a:rPr lang="ru-RU" sz="1800" b="1"/>
              <a:t> – в корне </a:t>
            </a:r>
            <a:r>
              <a:rPr lang="ru-RU" sz="1800" b="1">
                <a:solidFill>
                  <a:srgbClr val="9933FF"/>
                </a:solidFill>
              </a:rPr>
              <a:t>Ё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ru-RU" sz="1800" b="1"/>
              <a:t>			ш</a:t>
            </a:r>
            <a:r>
              <a:rPr lang="ru-RU" sz="1800" b="1">
                <a:solidFill>
                  <a:srgbClr val="9933FF"/>
                </a:solidFill>
              </a:rPr>
              <a:t>ё</a:t>
            </a:r>
            <a:r>
              <a:rPr lang="ru-RU" sz="1800" b="1"/>
              <a:t>пот – ш</a:t>
            </a:r>
            <a:r>
              <a:rPr lang="ru-RU" sz="1800" b="1">
                <a:solidFill>
                  <a:srgbClr val="9933FF"/>
                </a:solidFill>
              </a:rPr>
              <a:t>е</a:t>
            </a:r>
            <a:r>
              <a:rPr lang="ru-RU" sz="1800" b="1"/>
              <a:t>птать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ru-RU" sz="1800" b="1"/>
              <a:t>			ш</a:t>
            </a:r>
            <a:r>
              <a:rPr lang="ru-RU" sz="1800" b="1">
                <a:solidFill>
                  <a:srgbClr val="9933FF"/>
                </a:solidFill>
              </a:rPr>
              <a:t>ё</a:t>
            </a:r>
            <a:r>
              <a:rPr lang="ru-RU" sz="1800" b="1"/>
              <a:t>лк – ш</a:t>
            </a:r>
            <a:r>
              <a:rPr lang="ru-RU" sz="1800" b="1">
                <a:solidFill>
                  <a:srgbClr val="9933FF"/>
                </a:solidFill>
              </a:rPr>
              <a:t>е</a:t>
            </a:r>
            <a:r>
              <a:rPr lang="ru-RU" sz="1800" b="1"/>
              <a:t>лковистый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ru-RU" sz="1800" b="1"/>
              <a:t>	Нет родственного слова с </a:t>
            </a:r>
            <a:r>
              <a:rPr lang="ru-RU" sz="1800" b="1">
                <a:solidFill>
                  <a:srgbClr val="9933FF"/>
                </a:solidFill>
              </a:rPr>
              <a:t>Е</a:t>
            </a:r>
            <a:r>
              <a:rPr lang="ru-RU" sz="1800" b="1"/>
              <a:t> – в корне </a:t>
            </a:r>
            <a:r>
              <a:rPr lang="ru-RU" sz="1800" b="1">
                <a:solidFill>
                  <a:srgbClr val="FF0000"/>
                </a:solidFill>
              </a:rPr>
              <a:t>О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ru-RU" sz="1800" b="1"/>
              <a:t>			ш</a:t>
            </a:r>
            <a:r>
              <a:rPr lang="ru-RU" sz="1800" b="1">
                <a:solidFill>
                  <a:srgbClr val="FF0000"/>
                </a:solidFill>
              </a:rPr>
              <a:t>о</a:t>
            </a:r>
            <a:r>
              <a:rPr lang="ru-RU" sz="1800" b="1"/>
              <a:t>рох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ru-RU" sz="1800" b="1"/>
              <a:t>			крыж</a:t>
            </a:r>
            <a:r>
              <a:rPr lang="ru-RU" sz="1800" b="1">
                <a:solidFill>
                  <a:srgbClr val="FF0000"/>
                </a:solidFill>
              </a:rPr>
              <a:t>о</a:t>
            </a:r>
            <a:r>
              <a:rPr lang="ru-RU" sz="1800" b="1"/>
              <a:t>вник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ru-RU" sz="1800" b="1"/>
              <a:t>			ш</a:t>
            </a:r>
            <a:r>
              <a:rPr lang="ru-RU" sz="1800" b="1">
                <a:solidFill>
                  <a:srgbClr val="FF0000"/>
                </a:solidFill>
              </a:rPr>
              <a:t>о</a:t>
            </a:r>
            <a:r>
              <a:rPr lang="ru-RU" sz="1800" b="1"/>
              <a:t>ссе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en-US" sz="1800" b="1"/>
              <a:t>II	</a:t>
            </a:r>
            <a:r>
              <a:rPr lang="ru-RU" sz="1800" b="1">
                <a:solidFill>
                  <a:srgbClr val="FF00FF"/>
                </a:solidFill>
              </a:rPr>
              <a:t>Не в корне</a:t>
            </a:r>
            <a:r>
              <a:rPr lang="ru-RU" sz="1800" b="1"/>
              <a:t> – определить часть речи.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ru-RU" sz="1800" b="1"/>
              <a:t>         1. В </a:t>
            </a:r>
            <a:r>
              <a:rPr lang="ru-RU" sz="1800" b="1">
                <a:solidFill>
                  <a:srgbClr val="FF00FF"/>
                </a:solidFill>
              </a:rPr>
              <a:t>суффиксах </a:t>
            </a:r>
            <a:r>
              <a:rPr lang="ru-RU" sz="1800" b="1"/>
              <a:t>и</a:t>
            </a:r>
            <a:r>
              <a:rPr lang="ru-RU" sz="1800" b="1">
                <a:solidFill>
                  <a:srgbClr val="FF00FF"/>
                </a:solidFill>
              </a:rPr>
              <a:t> окончаниях</a:t>
            </a:r>
            <a:r>
              <a:rPr lang="ru-RU" sz="1800" b="1"/>
              <a:t> </a:t>
            </a:r>
            <a:r>
              <a:rPr lang="ru-RU" sz="1800" b="1" i="1"/>
              <a:t>существительных</a:t>
            </a:r>
            <a:r>
              <a:rPr lang="ru-RU" sz="1800" b="1"/>
              <a:t>, </a:t>
            </a:r>
            <a:r>
              <a:rPr lang="ru-RU" sz="1800" b="1" i="1"/>
              <a:t>прилагательных, наречий</a:t>
            </a:r>
            <a:r>
              <a:rPr lang="ru-RU" sz="1800" b="1"/>
              <a:t> под ударением – </a:t>
            </a:r>
            <a:r>
              <a:rPr lang="ru-RU" sz="1800" b="1">
                <a:solidFill>
                  <a:srgbClr val="FF0000"/>
                </a:solidFill>
              </a:rPr>
              <a:t>О</a:t>
            </a:r>
            <a:r>
              <a:rPr lang="ru-RU" sz="1800" b="1"/>
              <a:t>, в безударном положении – </a:t>
            </a:r>
            <a:r>
              <a:rPr lang="ru-RU" sz="1800" b="1">
                <a:solidFill>
                  <a:srgbClr val="FF00FF"/>
                </a:solidFill>
              </a:rPr>
              <a:t>Е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ru-RU" sz="1800" b="1"/>
              <a:t>		</a:t>
            </a:r>
            <a:r>
              <a:rPr lang="en-US" sz="1800" b="1"/>
              <a:t>	</a:t>
            </a:r>
            <a:r>
              <a:rPr lang="ru-RU" sz="1800" b="1"/>
              <a:t>друж</a:t>
            </a:r>
            <a:r>
              <a:rPr lang="ru-RU" sz="1800" b="1">
                <a:solidFill>
                  <a:srgbClr val="FF0000"/>
                </a:solidFill>
              </a:rPr>
              <a:t>о</a:t>
            </a:r>
            <a:r>
              <a:rPr lang="en-US" sz="1800" b="1">
                <a:cs typeface="Arial" charset="0"/>
              </a:rPr>
              <a:t>'</a:t>
            </a:r>
            <a:r>
              <a:rPr lang="ru-RU" sz="1800" b="1"/>
              <a:t>к</a:t>
            </a:r>
            <a:r>
              <a:rPr lang="en-US" sz="1800" b="1"/>
              <a:t>		</a:t>
            </a:r>
            <a:r>
              <a:rPr lang="ru-RU" sz="1800" b="1"/>
              <a:t>овраж</a:t>
            </a:r>
            <a:r>
              <a:rPr lang="ru-RU" sz="1800" b="1">
                <a:solidFill>
                  <a:srgbClr val="FF00FF"/>
                </a:solidFill>
              </a:rPr>
              <a:t>е</a:t>
            </a:r>
            <a:r>
              <a:rPr lang="ru-RU" sz="1800" b="1"/>
              <a:t>к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ru-RU" sz="1800" b="1"/>
              <a:t>			карандаш</a:t>
            </a:r>
            <a:r>
              <a:rPr lang="ru-RU" sz="1800" b="1">
                <a:solidFill>
                  <a:srgbClr val="FF0000"/>
                </a:solidFill>
              </a:rPr>
              <a:t>о</a:t>
            </a:r>
            <a:r>
              <a:rPr lang="en-US" sz="1800" b="1">
                <a:cs typeface="Arial" charset="0"/>
              </a:rPr>
              <a:t>'</a:t>
            </a:r>
            <a:r>
              <a:rPr lang="ru-RU" sz="1800" b="1"/>
              <a:t>м	овощ</a:t>
            </a:r>
            <a:r>
              <a:rPr lang="ru-RU" sz="1800" b="1">
                <a:solidFill>
                  <a:srgbClr val="FF00FF"/>
                </a:solidFill>
              </a:rPr>
              <a:t>е</a:t>
            </a:r>
            <a:r>
              <a:rPr lang="ru-RU" sz="1800" b="1"/>
              <a:t>м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ru-RU" sz="1800" b="1"/>
              <a:t>			ож</a:t>
            </a:r>
            <a:r>
              <a:rPr lang="ru-RU" sz="1800" b="1">
                <a:solidFill>
                  <a:srgbClr val="FF0000"/>
                </a:solidFill>
              </a:rPr>
              <a:t>о</a:t>
            </a:r>
            <a:r>
              <a:rPr lang="en-US" sz="1800" b="1">
                <a:cs typeface="Arial" charset="0"/>
              </a:rPr>
              <a:t>'</a:t>
            </a:r>
            <a:r>
              <a:rPr lang="ru-RU" sz="1800" b="1"/>
              <a:t>г (руки)	певуч</a:t>
            </a:r>
            <a:r>
              <a:rPr lang="ru-RU" sz="1800" b="1">
                <a:solidFill>
                  <a:srgbClr val="FF00FF"/>
                </a:solidFill>
              </a:rPr>
              <a:t>е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ru-RU" sz="1800" b="1"/>
              <a:t>			холщ</a:t>
            </a:r>
            <a:r>
              <a:rPr lang="ru-RU" sz="1800" b="1">
                <a:solidFill>
                  <a:srgbClr val="FF0000"/>
                </a:solidFill>
              </a:rPr>
              <a:t>о</a:t>
            </a:r>
            <a:r>
              <a:rPr lang="en-US" sz="1800" b="1">
                <a:cs typeface="Arial" charset="0"/>
              </a:rPr>
              <a:t>'</a:t>
            </a:r>
            <a:r>
              <a:rPr lang="ru-RU" sz="1800" b="1"/>
              <a:t>вый 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ru-RU" sz="1800" b="1"/>
              <a:t>			горяч</a:t>
            </a:r>
            <a:r>
              <a:rPr lang="ru-RU" sz="1800" b="1">
                <a:solidFill>
                  <a:srgbClr val="FF0000"/>
                </a:solidFill>
              </a:rPr>
              <a:t>о</a:t>
            </a:r>
            <a:r>
              <a:rPr lang="en-US" sz="1800" b="1">
                <a:cs typeface="Arial" charset="0"/>
              </a:rPr>
              <a:t>'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ru-RU" sz="1800" b="1"/>
              <a:t>	    </a:t>
            </a:r>
            <a:r>
              <a:rPr lang="ru-RU" sz="1800" b="1">
                <a:solidFill>
                  <a:srgbClr val="FFFF00"/>
                </a:solidFill>
              </a:rPr>
              <a:t>Исключение</a:t>
            </a:r>
            <a:r>
              <a:rPr lang="ru-RU" sz="1800" b="1"/>
              <a:t>:	ещё</a:t>
            </a:r>
          </a:p>
          <a:p>
            <a:pPr marL="812800" indent="-812800">
              <a:lnSpc>
                <a:spcPct val="80000"/>
              </a:lnSpc>
              <a:buFontTx/>
              <a:buNone/>
            </a:pPr>
            <a:r>
              <a:rPr lang="ru-RU" sz="1800"/>
              <a:t>	</a:t>
            </a:r>
          </a:p>
        </p:txBody>
      </p:sp>
      <p:sp>
        <p:nvSpPr>
          <p:cNvPr id="129029" name="WordArt 5"/>
          <p:cNvSpPr>
            <a:spLocks noChangeArrowheads="1" noChangeShapeType="1" noTextEdit="1"/>
          </p:cNvSpPr>
          <p:nvPr/>
        </p:nvSpPr>
        <p:spPr bwMode="auto">
          <a:xfrm>
            <a:off x="1619250" y="620713"/>
            <a:ext cx="6030913" cy="431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24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О и Ё после шипящих.</a:t>
            </a:r>
          </a:p>
        </p:txBody>
      </p:sp>
      <p:grpSp>
        <p:nvGrpSpPr>
          <p:cNvPr id="129036" name="Group 12"/>
          <p:cNvGrpSpPr>
            <a:grpSpLocks/>
          </p:cNvGrpSpPr>
          <p:nvPr/>
        </p:nvGrpSpPr>
        <p:grpSpPr bwMode="auto">
          <a:xfrm>
            <a:off x="6948488" y="4437063"/>
            <a:ext cx="936625" cy="1706562"/>
            <a:chOff x="4105" y="2840"/>
            <a:chExt cx="590" cy="1075"/>
          </a:xfrm>
        </p:grpSpPr>
        <p:sp>
          <p:nvSpPr>
            <p:cNvPr id="129031" name="AutoShape 7"/>
            <p:cNvSpPr>
              <a:spLocks noChangeArrowheads="1"/>
            </p:cNvSpPr>
            <p:nvPr/>
          </p:nvSpPr>
          <p:spPr bwMode="auto">
            <a:xfrm>
              <a:off x="4105" y="2840"/>
              <a:ext cx="590" cy="499"/>
            </a:xfrm>
            <a:prstGeom prst="flowChartExtra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9032" name="Rectangle 8"/>
            <p:cNvSpPr>
              <a:spLocks noChangeArrowheads="1"/>
            </p:cNvSpPr>
            <p:nvPr/>
          </p:nvSpPr>
          <p:spPr bwMode="auto">
            <a:xfrm>
              <a:off x="4105" y="3339"/>
              <a:ext cx="576" cy="57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9034" name="AutoShape 10"/>
            <p:cNvSpPr>
              <a:spLocks noChangeArrowheads="1"/>
            </p:cNvSpPr>
            <p:nvPr/>
          </p:nvSpPr>
          <p:spPr bwMode="auto">
            <a:xfrm>
              <a:off x="4286" y="3475"/>
              <a:ext cx="273" cy="272"/>
            </a:xfrm>
            <a:prstGeom prst="smileyFace">
              <a:avLst>
                <a:gd name="adj" fmla="val 4653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9035" name="AutoShape 11"/>
            <p:cNvSpPr>
              <a:spLocks noChangeArrowheads="1"/>
            </p:cNvSpPr>
            <p:nvPr/>
          </p:nvSpPr>
          <p:spPr bwMode="auto">
            <a:xfrm rot="1780003">
              <a:off x="4558" y="2840"/>
              <a:ext cx="113" cy="272"/>
            </a:xfrm>
            <a:prstGeom prst="can">
              <a:avLst>
                <a:gd name="adj" fmla="val 60177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9050" name="Group 26"/>
          <p:cNvGrpSpPr>
            <a:grpSpLocks/>
          </p:cNvGrpSpPr>
          <p:nvPr/>
        </p:nvGrpSpPr>
        <p:grpSpPr bwMode="auto">
          <a:xfrm>
            <a:off x="2987675" y="4437063"/>
            <a:ext cx="288925" cy="144462"/>
            <a:chOff x="4422" y="1389"/>
            <a:chExt cx="91" cy="136"/>
          </a:xfrm>
        </p:grpSpPr>
        <p:sp>
          <p:nvSpPr>
            <p:cNvPr id="129051" name="Line 27"/>
            <p:cNvSpPr>
              <a:spLocks noChangeShapeType="1"/>
            </p:cNvSpPr>
            <p:nvPr/>
          </p:nvSpPr>
          <p:spPr bwMode="auto">
            <a:xfrm flipH="1">
              <a:off x="4422" y="1389"/>
              <a:ext cx="4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52" name="Line 28"/>
            <p:cNvSpPr>
              <a:spLocks noChangeShapeType="1"/>
            </p:cNvSpPr>
            <p:nvPr/>
          </p:nvSpPr>
          <p:spPr bwMode="auto">
            <a:xfrm>
              <a:off x="4468" y="1389"/>
              <a:ext cx="45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9053" name="Group 29"/>
          <p:cNvGrpSpPr>
            <a:grpSpLocks/>
          </p:cNvGrpSpPr>
          <p:nvPr/>
        </p:nvGrpSpPr>
        <p:grpSpPr bwMode="auto">
          <a:xfrm>
            <a:off x="3059113" y="5589588"/>
            <a:ext cx="144462" cy="142875"/>
            <a:chOff x="4422" y="1389"/>
            <a:chExt cx="91" cy="136"/>
          </a:xfrm>
        </p:grpSpPr>
        <p:sp>
          <p:nvSpPr>
            <p:cNvPr id="129054" name="Line 30"/>
            <p:cNvSpPr>
              <a:spLocks noChangeShapeType="1"/>
            </p:cNvSpPr>
            <p:nvPr/>
          </p:nvSpPr>
          <p:spPr bwMode="auto">
            <a:xfrm flipH="1">
              <a:off x="4422" y="1389"/>
              <a:ext cx="4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55" name="Line 31"/>
            <p:cNvSpPr>
              <a:spLocks noChangeShapeType="1"/>
            </p:cNvSpPr>
            <p:nvPr/>
          </p:nvSpPr>
          <p:spPr bwMode="auto">
            <a:xfrm>
              <a:off x="4468" y="1389"/>
              <a:ext cx="45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9056" name="Group 32"/>
          <p:cNvGrpSpPr>
            <a:grpSpLocks/>
          </p:cNvGrpSpPr>
          <p:nvPr/>
        </p:nvGrpSpPr>
        <p:grpSpPr bwMode="auto">
          <a:xfrm>
            <a:off x="2700338" y="5013325"/>
            <a:ext cx="287337" cy="144463"/>
            <a:chOff x="4422" y="1389"/>
            <a:chExt cx="91" cy="136"/>
          </a:xfrm>
        </p:grpSpPr>
        <p:sp>
          <p:nvSpPr>
            <p:cNvPr id="129057" name="Line 33"/>
            <p:cNvSpPr>
              <a:spLocks noChangeShapeType="1"/>
            </p:cNvSpPr>
            <p:nvPr/>
          </p:nvSpPr>
          <p:spPr bwMode="auto">
            <a:xfrm flipH="1">
              <a:off x="4422" y="1389"/>
              <a:ext cx="4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58" name="Line 34"/>
            <p:cNvSpPr>
              <a:spLocks noChangeShapeType="1"/>
            </p:cNvSpPr>
            <p:nvPr/>
          </p:nvSpPr>
          <p:spPr bwMode="auto">
            <a:xfrm>
              <a:off x="4468" y="1389"/>
              <a:ext cx="45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9059" name="Group 35"/>
          <p:cNvGrpSpPr>
            <a:grpSpLocks/>
          </p:cNvGrpSpPr>
          <p:nvPr/>
        </p:nvGrpSpPr>
        <p:grpSpPr bwMode="auto">
          <a:xfrm>
            <a:off x="3059113" y="5300663"/>
            <a:ext cx="288925" cy="144462"/>
            <a:chOff x="4422" y="1389"/>
            <a:chExt cx="91" cy="136"/>
          </a:xfrm>
        </p:grpSpPr>
        <p:sp>
          <p:nvSpPr>
            <p:cNvPr id="129060" name="Line 36"/>
            <p:cNvSpPr>
              <a:spLocks noChangeShapeType="1"/>
            </p:cNvSpPr>
            <p:nvPr/>
          </p:nvSpPr>
          <p:spPr bwMode="auto">
            <a:xfrm flipH="1">
              <a:off x="4422" y="1389"/>
              <a:ext cx="4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61" name="Line 37"/>
            <p:cNvSpPr>
              <a:spLocks noChangeShapeType="1"/>
            </p:cNvSpPr>
            <p:nvPr/>
          </p:nvSpPr>
          <p:spPr bwMode="auto">
            <a:xfrm>
              <a:off x="4468" y="1389"/>
              <a:ext cx="45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9065" name="Group 41"/>
          <p:cNvGrpSpPr>
            <a:grpSpLocks/>
          </p:cNvGrpSpPr>
          <p:nvPr/>
        </p:nvGrpSpPr>
        <p:grpSpPr bwMode="auto">
          <a:xfrm>
            <a:off x="4859338" y="5084763"/>
            <a:ext cx="144462" cy="142875"/>
            <a:chOff x="4422" y="1389"/>
            <a:chExt cx="91" cy="136"/>
          </a:xfrm>
        </p:grpSpPr>
        <p:sp>
          <p:nvSpPr>
            <p:cNvPr id="129066" name="Line 42"/>
            <p:cNvSpPr>
              <a:spLocks noChangeShapeType="1"/>
            </p:cNvSpPr>
            <p:nvPr/>
          </p:nvSpPr>
          <p:spPr bwMode="auto">
            <a:xfrm flipH="1">
              <a:off x="4422" y="1389"/>
              <a:ext cx="4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67" name="Line 43"/>
            <p:cNvSpPr>
              <a:spLocks noChangeShapeType="1"/>
            </p:cNvSpPr>
            <p:nvPr/>
          </p:nvSpPr>
          <p:spPr bwMode="auto">
            <a:xfrm>
              <a:off x="4468" y="1389"/>
              <a:ext cx="45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9068" name="Group 44"/>
          <p:cNvGrpSpPr>
            <a:grpSpLocks/>
          </p:cNvGrpSpPr>
          <p:nvPr/>
        </p:nvGrpSpPr>
        <p:grpSpPr bwMode="auto">
          <a:xfrm>
            <a:off x="4932363" y="4437063"/>
            <a:ext cx="144462" cy="142875"/>
            <a:chOff x="4422" y="1389"/>
            <a:chExt cx="91" cy="136"/>
          </a:xfrm>
        </p:grpSpPr>
        <p:sp>
          <p:nvSpPr>
            <p:cNvPr id="129069" name="Line 45"/>
            <p:cNvSpPr>
              <a:spLocks noChangeShapeType="1"/>
            </p:cNvSpPr>
            <p:nvPr/>
          </p:nvSpPr>
          <p:spPr bwMode="auto">
            <a:xfrm flipH="1">
              <a:off x="4422" y="1389"/>
              <a:ext cx="4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70" name="Line 46"/>
            <p:cNvSpPr>
              <a:spLocks noChangeShapeType="1"/>
            </p:cNvSpPr>
            <p:nvPr/>
          </p:nvSpPr>
          <p:spPr bwMode="auto">
            <a:xfrm>
              <a:off x="4468" y="1389"/>
              <a:ext cx="45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9084" name="Group 60"/>
          <p:cNvGrpSpPr>
            <a:grpSpLocks/>
          </p:cNvGrpSpPr>
          <p:nvPr/>
        </p:nvGrpSpPr>
        <p:grpSpPr bwMode="auto">
          <a:xfrm>
            <a:off x="4859338" y="4868863"/>
            <a:ext cx="288925" cy="215900"/>
            <a:chOff x="3061" y="3067"/>
            <a:chExt cx="182" cy="136"/>
          </a:xfrm>
        </p:grpSpPr>
        <p:sp>
          <p:nvSpPr>
            <p:cNvPr id="129077" name="Line 53"/>
            <p:cNvSpPr>
              <a:spLocks noChangeShapeType="1"/>
            </p:cNvSpPr>
            <p:nvPr/>
          </p:nvSpPr>
          <p:spPr bwMode="auto">
            <a:xfrm>
              <a:off x="3061" y="3067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81" name="Line 57"/>
            <p:cNvSpPr>
              <a:spLocks noChangeShapeType="1"/>
            </p:cNvSpPr>
            <p:nvPr/>
          </p:nvSpPr>
          <p:spPr bwMode="auto">
            <a:xfrm>
              <a:off x="3061" y="3067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82" name="Line 58"/>
            <p:cNvSpPr>
              <a:spLocks noChangeShapeType="1"/>
            </p:cNvSpPr>
            <p:nvPr/>
          </p:nvSpPr>
          <p:spPr bwMode="auto">
            <a:xfrm>
              <a:off x="3061" y="3203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83" name="Line 59"/>
            <p:cNvSpPr>
              <a:spLocks noChangeShapeType="1"/>
            </p:cNvSpPr>
            <p:nvPr/>
          </p:nvSpPr>
          <p:spPr bwMode="auto">
            <a:xfrm>
              <a:off x="3243" y="3067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9085" name="Group 61"/>
          <p:cNvGrpSpPr>
            <a:grpSpLocks/>
          </p:cNvGrpSpPr>
          <p:nvPr/>
        </p:nvGrpSpPr>
        <p:grpSpPr bwMode="auto">
          <a:xfrm>
            <a:off x="3492500" y="4868863"/>
            <a:ext cx="358775" cy="215900"/>
            <a:chOff x="3061" y="3067"/>
            <a:chExt cx="182" cy="136"/>
          </a:xfrm>
        </p:grpSpPr>
        <p:sp>
          <p:nvSpPr>
            <p:cNvPr id="129086" name="Line 62"/>
            <p:cNvSpPr>
              <a:spLocks noChangeShapeType="1"/>
            </p:cNvSpPr>
            <p:nvPr/>
          </p:nvSpPr>
          <p:spPr bwMode="auto">
            <a:xfrm>
              <a:off x="3061" y="3067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87" name="Line 63"/>
            <p:cNvSpPr>
              <a:spLocks noChangeShapeType="1"/>
            </p:cNvSpPr>
            <p:nvPr/>
          </p:nvSpPr>
          <p:spPr bwMode="auto">
            <a:xfrm>
              <a:off x="3061" y="3067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88" name="Line 64"/>
            <p:cNvSpPr>
              <a:spLocks noChangeShapeType="1"/>
            </p:cNvSpPr>
            <p:nvPr/>
          </p:nvSpPr>
          <p:spPr bwMode="auto">
            <a:xfrm>
              <a:off x="3061" y="3203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9089" name="Line 65"/>
            <p:cNvSpPr>
              <a:spLocks noChangeShapeType="1"/>
            </p:cNvSpPr>
            <p:nvPr/>
          </p:nvSpPr>
          <p:spPr bwMode="auto">
            <a:xfrm>
              <a:off x="3243" y="3067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29103" name="Picture 79" descr="Русский алфавит в картинках буква 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6225" y="406400"/>
            <a:ext cx="582613" cy="606425"/>
          </a:xfrm>
          <a:prstGeom prst="rect">
            <a:avLst/>
          </a:prstGeom>
          <a:noFill/>
        </p:spPr>
      </p:pic>
      <p:pic>
        <p:nvPicPr>
          <p:cNvPr id="129104" name="Picture 80" descr="Русский алфавит в картинках и буква Ё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26412">
            <a:off x="2625725" y="331788"/>
            <a:ext cx="433388" cy="576262"/>
          </a:xfrm>
          <a:prstGeom prst="rect">
            <a:avLst/>
          </a:prstGeom>
          <a:noFill/>
        </p:spPr>
      </p:pic>
      <p:sp>
        <p:nvSpPr>
          <p:cNvPr id="39" name="Номер слайда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2E64-B4CC-4068-BCBD-2A953936D0FC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WordArt 4"/>
          <p:cNvSpPr>
            <a:spLocks noChangeArrowheads="1" noChangeShapeType="1" noTextEdit="1"/>
          </p:cNvSpPr>
          <p:nvPr/>
        </p:nvSpPr>
        <p:spPr bwMode="auto">
          <a:xfrm>
            <a:off x="539750" y="404813"/>
            <a:ext cx="7458075" cy="762000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metal"/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kern="10" cap="all" dirty="0" smtClean="0">
                <a:ln w="0"/>
                <a:solidFill>
                  <a:srgbClr val="9933FF"/>
                </a:solidFill>
                <a:effectLst>
                  <a:reflection blurRad="12700" stA="50000" endPos="50000" dist="5000" dir="5400000" sy="-100000" rotWithShape="0"/>
                </a:effectLst>
                <a:latin typeface="Arial"/>
                <a:cs typeface="Arial"/>
              </a:rPr>
              <a:t>О   или   ё?</a:t>
            </a:r>
            <a:endParaRPr lang="ru-RU" sz="3600" b="1" kern="10" cap="all" dirty="0">
              <a:ln w="0"/>
              <a:solidFill>
                <a:srgbClr val="9933FF"/>
              </a:solidFill>
              <a:effectLst>
                <a:reflection blurRad="12700" stA="50000" endPos="50000" dist="5000" dir="5400000" sy="-100000" rotWithShape="0"/>
              </a:effectLst>
              <a:latin typeface="Arial"/>
              <a:cs typeface="Arial"/>
            </a:endParaRPr>
          </a:p>
        </p:txBody>
      </p:sp>
      <p:graphicFrame>
        <p:nvGraphicFramePr>
          <p:cNvPr id="133170" name="Group 5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0728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рствый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рточка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реш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тка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рный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ж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рнов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ш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колад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шоф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тяж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лый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деш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вый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ш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рох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ш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лковый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лка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крыж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вник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ш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 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EFD6-AA47-44D2-B30B-A27E43969148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WordArt 4"/>
          <p:cNvSpPr>
            <a:spLocks noChangeArrowheads="1" noChangeShapeType="1" noTextEdit="1"/>
          </p:cNvSpPr>
          <p:nvPr/>
        </p:nvSpPr>
        <p:spPr bwMode="auto">
          <a:xfrm>
            <a:off x="539750" y="404813"/>
            <a:ext cx="7458075" cy="762000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metal"/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kern="10" cap="all" dirty="0" smtClean="0">
                <a:ln w="0"/>
                <a:solidFill>
                  <a:srgbClr val="9933FF"/>
                </a:solidFill>
                <a:effectLst>
                  <a:reflection blurRad="12700" stA="50000" endPos="50000" dist="5000" dir="5400000" sy="-100000" rotWithShape="0"/>
                </a:effectLst>
                <a:latin typeface="Arial"/>
                <a:cs typeface="Arial"/>
              </a:rPr>
              <a:t>Правильно!     Вы молодцы!</a:t>
            </a:r>
            <a:endParaRPr lang="ru-RU" sz="3600" b="1" kern="10" cap="all" dirty="0">
              <a:ln w="0"/>
              <a:solidFill>
                <a:srgbClr val="9933FF"/>
              </a:solidFill>
              <a:effectLst>
                <a:reflection blurRad="12700" stA="50000" endPos="50000" dist="5000" dir="5400000" sy="-100000" rotWithShape="0"/>
              </a:effectLst>
              <a:latin typeface="Arial"/>
              <a:cs typeface="Arial"/>
            </a:endParaRPr>
          </a:p>
        </p:txBody>
      </p:sp>
      <p:graphicFrame>
        <p:nvGraphicFramePr>
          <p:cNvPr id="133170" name="Group 5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0728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е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рствый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ё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рточка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реш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ё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тка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ё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рный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ж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ё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рнов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ш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о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колад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шоф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ё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тяж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ё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лый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деш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ё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вый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ш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о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рох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ш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ё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лковый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ё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лка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крыж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о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вник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ш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о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EFD6-AA47-44D2-B30B-A27E43969148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ru-RU" sz="2000" b="1"/>
              <a:t>	</a:t>
            </a:r>
            <a:r>
              <a:rPr lang="ru-RU" sz="2400" b="1"/>
              <a:t>Способы проверки:</a:t>
            </a:r>
          </a:p>
          <a:p>
            <a:pPr marL="609600" indent="-609600">
              <a:buFontTx/>
              <a:buNone/>
            </a:pPr>
            <a:r>
              <a:rPr lang="ru-RU" sz="2000" b="1"/>
              <a:t>1.	</a:t>
            </a:r>
            <a:r>
              <a:rPr lang="ru-RU" sz="2000" b="1" i="1">
                <a:solidFill>
                  <a:srgbClr val="663300"/>
                </a:solidFill>
              </a:rPr>
              <a:t>Изменить число</a:t>
            </a:r>
          </a:p>
          <a:p>
            <a:pPr marL="609600" indent="-609600">
              <a:buFontTx/>
              <a:buNone/>
            </a:pPr>
            <a:r>
              <a:rPr lang="ru-RU" sz="2000" b="1"/>
              <a:t>				г</a:t>
            </a:r>
            <a:r>
              <a:rPr lang="ru-RU" sz="2000" b="1" u="sng"/>
              <a:t>о</a:t>
            </a:r>
            <a:r>
              <a:rPr lang="ru-RU" sz="2000" b="1"/>
              <a:t>ра – го</a:t>
            </a:r>
            <a:r>
              <a:rPr lang="en-US" sz="2000" b="1">
                <a:cs typeface="Arial" charset="0"/>
              </a:rPr>
              <a:t>'</a:t>
            </a:r>
            <a:r>
              <a:rPr lang="ru-RU" sz="2000" b="1"/>
              <a:t>ры</a:t>
            </a:r>
          </a:p>
          <a:p>
            <a:pPr marL="609600" indent="-609600">
              <a:buFontTx/>
              <a:buNone/>
            </a:pPr>
            <a:r>
              <a:rPr lang="ru-RU" sz="2000" b="1"/>
              <a:t>				п</a:t>
            </a:r>
            <a:r>
              <a:rPr lang="ru-RU" sz="2000" b="1" u="sng"/>
              <a:t>о</a:t>
            </a:r>
            <a:r>
              <a:rPr lang="ru-RU" sz="2000" b="1"/>
              <a:t>ля – по</a:t>
            </a:r>
            <a:r>
              <a:rPr lang="en-US" sz="2000" b="1">
                <a:cs typeface="Arial" charset="0"/>
              </a:rPr>
              <a:t>'</a:t>
            </a:r>
            <a:r>
              <a:rPr lang="ru-RU" sz="2000" b="1"/>
              <a:t>ле</a:t>
            </a:r>
          </a:p>
          <a:p>
            <a:pPr marL="609600" indent="-609600">
              <a:buFontTx/>
              <a:buNone/>
            </a:pPr>
            <a:r>
              <a:rPr lang="ru-RU" sz="2000" b="1"/>
              <a:t>				л</a:t>
            </a:r>
            <a:r>
              <a:rPr lang="ru-RU" sz="2000" b="1" u="sng"/>
              <a:t>е</a:t>
            </a:r>
            <a:r>
              <a:rPr lang="ru-RU" sz="2000" b="1"/>
              <a:t>са - лес</a:t>
            </a:r>
          </a:p>
          <a:p>
            <a:pPr marL="609600" indent="-609600">
              <a:buFontTx/>
              <a:buNone/>
            </a:pPr>
            <a:r>
              <a:rPr lang="ru-RU" sz="2000" b="1"/>
              <a:t>2. 	</a:t>
            </a:r>
            <a:r>
              <a:rPr lang="ru-RU" sz="2000" b="1" i="1">
                <a:solidFill>
                  <a:srgbClr val="663300"/>
                </a:solidFill>
              </a:rPr>
              <a:t>Подобрать родственные слова</a:t>
            </a:r>
          </a:p>
          <a:p>
            <a:pPr marL="609600" indent="-609600">
              <a:buFontTx/>
              <a:buNone/>
            </a:pPr>
            <a:r>
              <a:rPr lang="ru-RU" sz="2000" b="1"/>
              <a:t>				угр</a:t>
            </a:r>
            <a:r>
              <a:rPr lang="ru-RU" sz="2000" b="1" u="sng"/>
              <a:t>о</a:t>
            </a:r>
            <a:r>
              <a:rPr lang="ru-RU" sz="2000" b="1"/>
              <a:t>жать – угро</a:t>
            </a:r>
            <a:r>
              <a:rPr lang="en-US" sz="2000" b="1">
                <a:cs typeface="Arial" charset="0"/>
              </a:rPr>
              <a:t>'</a:t>
            </a:r>
            <a:r>
              <a:rPr lang="ru-RU" sz="2000" b="1"/>
              <a:t>за</a:t>
            </a:r>
          </a:p>
          <a:p>
            <a:pPr marL="609600" indent="-609600">
              <a:buFontTx/>
              <a:buNone/>
            </a:pPr>
            <a:r>
              <a:rPr lang="ru-RU" sz="2000" b="1"/>
              <a:t>				нагр</a:t>
            </a:r>
            <a:r>
              <a:rPr lang="ru-RU" sz="2000" b="1" u="sng"/>
              <a:t>е</a:t>
            </a:r>
            <a:r>
              <a:rPr lang="ru-RU" sz="2000" b="1"/>
              <a:t>вание - нагре</a:t>
            </a:r>
            <a:r>
              <a:rPr lang="en-US" sz="2000" b="1">
                <a:cs typeface="Arial" charset="0"/>
              </a:rPr>
              <a:t>'</a:t>
            </a:r>
            <a:r>
              <a:rPr lang="ru-RU" sz="2000" b="1"/>
              <a:t>ть</a:t>
            </a:r>
          </a:p>
          <a:p>
            <a:pPr marL="609600" indent="-609600">
              <a:buFontTx/>
              <a:buNone/>
            </a:pPr>
            <a:r>
              <a:rPr lang="ru-RU" sz="2000" b="1"/>
              <a:t>				д</a:t>
            </a:r>
            <a:r>
              <a:rPr lang="ru-RU" sz="2000" b="1" u="sng"/>
              <a:t>е</a:t>
            </a:r>
            <a:r>
              <a:rPr lang="ru-RU" sz="2000" b="1"/>
              <a:t>р</a:t>
            </a:r>
            <a:r>
              <a:rPr lang="ru-RU" sz="2000" b="1" u="sng"/>
              <a:t>е</a:t>
            </a:r>
            <a:r>
              <a:rPr lang="ru-RU" sz="2000" b="1"/>
              <a:t>вянный – де</a:t>
            </a:r>
            <a:r>
              <a:rPr lang="en-US" sz="2000" b="1">
                <a:cs typeface="Arial" charset="0"/>
              </a:rPr>
              <a:t>'</a:t>
            </a:r>
            <a:r>
              <a:rPr lang="ru-RU" sz="2000" b="1"/>
              <a:t>рево, дере</a:t>
            </a:r>
            <a:r>
              <a:rPr lang="en-US" sz="2000" b="1">
                <a:cs typeface="Arial" charset="0"/>
              </a:rPr>
              <a:t>'</a:t>
            </a:r>
            <a:r>
              <a:rPr lang="ru-RU" sz="2000" b="1"/>
              <a:t>вья</a:t>
            </a:r>
          </a:p>
          <a:p>
            <a:pPr marL="609600" indent="-609600">
              <a:buFontTx/>
              <a:buNone/>
            </a:pPr>
            <a:r>
              <a:rPr lang="ru-RU" sz="2000" b="1"/>
              <a:t>				д</a:t>
            </a:r>
            <a:r>
              <a:rPr lang="ru-RU" sz="2000" b="1" u="sng"/>
              <a:t>о</a:t>
            </a:r>
            <a:r>
              <a:rPr lang="ru-RU" sz="2000" b="1"/>
              <a:t>машний – дом</a:t>
            </a:r>
          </a:p>
          <a:p>
            <a:pPr marL="609600" indent="-609600">
              <a:buFontTx/>
              <a:buNone/>
            </a:pPr>
            <a:r>
              <a:rPr lang="ru-RU" sz="2000" b="1"/>
              <a:t>3.	</a:t>
            </a:r>
            <a:r>
              <a:rPr lang="ru-RU" sz="2000" b="1" i="1">
                <a:solidFill>
                  <a:srgbClr val="663300"/>
                </a:solidFill>
              </a:rPr>
              <a:t>Изменить форму слова</a:t>
            </a:r>
          </a:p>
          <a:p>
            <a:pPr marL="609600" indent="-609600">
              <a:buFontTx/>
              <a:buNone/>
            </a:pPr>
            <a:r>
              <a:rPr lang="ru-RU" sz="2000" b="1"/>
              <a:t>				д</a:t>
            </a:r>
            <a:r>
              <a:rPr lang="ru-RU" sz="2000" b="1" u="sng"/>
              <a:t>о</a:t>
            </a:r>
            <a:r>
              <a:rPr lang="ru-RU" sz="2000" b="1"/>
              <a:t>ждя – дождь</a:t>
            </a:r>
          </a:p>
          <a:p>
            <a:pPr marL="609600" indent="-609600">
              <a:buFontTx/>
              <a:buNone/>
            </a:pPr>
            <a:r>
              <a:rPr lang="ru-RU" sz="2000" b="1"/>
              <a:t>				</a:t>
            </a:r>
          </a:p>
        </p:txBody>
      </p:sp>
      <p:sp>
        <p:nvSpPr>
          <p:cNvPr id="119815" name="WordArt 7"/>
          <p:cNvSpPr>
            <a:spLocks noChangeArrowheads="1" noChangeShapeType="1" noTextEdit="1"/>
          </p:cNvSpPr>
          <p:nvPr/>
        </p:nvSpPr>
        <p:spPr bwMode="auto">
          <a:xfrm>
            <a:off x="1763713" y="115888"/>
            <a:ext cx="5162550" cy="152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Impact"/>
              </a:rPr>
              <a:t>Безударные гласные,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Impact"/>
              </a:rPr>
              <a:t>проверяемые ударением</a:t>
            </a:r>
          </a:p>
        </p:txBody>
      </p:sp>
      <p:pic>
        <p:nvPicPr>
          <p:cNvPr id="119817" name="Picture 9" descr="5_html_56cad8f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5084763"/>
            <a:ext cx="1570038" cy="1508125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2E64-B4CC-4068-BCBD-2A953936D0F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496300" cy="5327650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b="1" dirty="0"/>
              <a:t>2. В суффиксах и окончаниях глаголов – </a:t>
            </a:r>
            <a:r>
              <a:rPr lang="ru-RU" sz="2400" b="1" dirty="0">
                <a:solidFill>
                  <a:srgbClr val="0000FF"/>
                </a:solidFill>
              </a:rPr>
              <a:t>Ё</a:t>
            </a:r>
          </a:p>
          <a:p>
            <a:pPr>
              <a:buFontTx/>
              <a:buNone/>
            </a:pPr>
            <a:r>
              <a:rPr lang="ru-RU" sz="2400" b="1" dirty="0"/>
              <a:t>				теч</a:t>
            </a:r>
            <a:r>
              <a:rPr lang="ru-RU" sz="2400" b="1" dirty="0">
                <a:solidFill>
                  <a:srgbClr val="0000FF"/>
                </a:solidFill>
              </a:rPr>
              <a:t>ё</a:t>
            </a:r>
            <a:r>
              <a:rPr lang="ru-RU" sz="2400" b="1" dirty="0"/>
              <a:t>т</a:t>
            </a:r>
          </a:p>
          <a:p>
            <a:pPr>
              <a:buFontTx/>
              <a:buNone/>
            </a:pPr>
            <a:r>
              <a:rPr lang="ru-RU" sz="2400" b="1" dirty="0"/>
              <a:t>				ож</a:t>
            </a:r>
            <a:r>
              <a:rPr lang="ru-RU" sz="2400" b="1" dirty="0">
                <a:solidFill>
                  <a:srgbClr val="0000FF"/>
                </a:solidFill>
              </a:rPr>
              <a:t>ё</a:t>
            </a:r>
            <a:r>
              <a:rPr lang="ru-RU" sz="2400" b="1" dirty="0"/>
              <a:t>г (руку)</a:t>
            </a:r>
          </a:p>
          <a:p>
            <a:pPr>
              <a:buFontTx/>
              <a:buNone/>
            </a:pPr>
            <a:r>
              <a:rPr lang="ru-RU" sz="2400" b="1" dirty="0"/>
              <a:t>3. В словах, образованных от глагола – </a:t>
            </a:r>
            <a:r>
              <a:rPr lang="ru-RU" sz="2400" b="1" dirty="0">
                <a:solidFill>
                  <a:srgbClr val="0000FF"/>
                </a:solidFill>
              </a:rPr>
              <a:t>Ё</a:t>
            </a:r>
          </a:p>
          <a:p>
            <a:pPr>
              <a:buFontTx/>
              <a:buNone/>
            </a:pPr>
            <a:r>
              <a:rPr lang="ru-RU" sz="2400" b="1" dirty="0"/>
              <a:t>				сгущ</a:t>
            </a:r>
            <a:r>
              <a:rPr lang="ru-RU" sz="2400" b="1" dirty="0">
                <a:solidFill>
                  <a:srgbClr val="0000FF"/>
                </a:solidFill>
              </a:rPr>
              <a:t>ё</a:t>
            </a:r>
            <a:r>
              <a:rPr lang="ru-RU" sz="2400" b="1" dirty="0"/>
              <a:t>нка</a:t>
            </a:r>
          </a:p>
          <a:p>
            <a:pPr>
              <a:buFontTx/>
              <a:buNone/>
            </a:pPr>
            <a:r>
              <a:rPr lang="ru-RU" sz="2400" b="1" dirty="0"/>
              <a:t>				туш</a:t>
            </a:r>
            <a:r>
              <a:rPr lang="ru-RU" sz="2400" b="1" dirty="0">
                <a:solidFill>
                  <a:srgbClr val="0000FF"/>
                </a:solidFill>
              </a:rPr>
              <a:t>ё</a:t>
            </a:r>
            <a:r>
              <a:rPr lang="ru-RU" sz="2400" b="1" dirty="0"/>
              <a:t>нка</a:t>
            </a:r>
          </a:p>
          <a:p>
            <a:pPr>
              <a:buFontTx/>
              <a:buNone/>
            </a:pPr>
            <a:r>
              <a:rPr lang="ru-RU" sz="2400" b="1" dirty="0"/>
              <a:t>				корч</a:t>
            </a:r>
            <a:r>
              <a:rPr lang="ru-RU" sz="2400" b="1" dirty="0">
                <a:solidFill>
                  <a:srgbClr val="0000FF"/>
                </a:solidFill>
              </a:rPr>
              <a:t>ё</a:t>
            </a:r>
            <a:r>
              <a:rPr lang="ru-RU" sz="2400" b="1" dirty="0"/>
              <a:t>вка</a:t>
            </a:r>
          </a:p>
          <a:p>
            <a:pPr>
              <a:buFontTx/>
              <a:buNone/>
            </a:pPr>
            <a:r>
              <a:rPr lang="ru-RU" sz="2400" b="1" dirty="0"/>
              <a:t>				огорч</a:t>
            </a:r>
            <a:r>
              <a:rPr lang="ru-RU" sz="2400" b="1" dirty="0">
                <a:solidFill>
                  <a:srgbClr val="0000FF"/>
                </a:solidFill>
              </a:rPr>
              <a:t>ё</a:t>
            </a:r>
            <a:r>
              <a:rPr lang="ru-RU" sz="2400" b="1" dirty="0"/>
              <a:t>нный</a:t>
            </a:r>
          </a:p>
          <a:p>
            <a:pPr>
              <a:buFontTx/>
              <a:buNone/>
            </a:pPr>
            <a:r>
              <a:rPr lang="ru-RU" sz="2400" b="1" dirty="0"/>
              <a:t>4. В суффиксе ЁР – </a:t>
            </a:r>
            <a:r>
              <a:rPr lang="ru-RU" sz="2400" b="1" dirty="0">
                <a:solidFill>
                  <a:srgbClr val="0000FF"/>
                </a:solidFill>
              </a:rPr>
              <a:t>Ё</a:t>
            </a:r>
          </a:p>
          <a:p>
            <a:pPr>
              <a:buFontTx/>
              <a:buNone/>
            </a:pPr>
            <a:r>
              <a:rPr lang="ru-RU" sz="2400" b="1" dirty="0"/>
              <a:t>				стаж</a:t>
            </a:r>
            <a:r>
              <a:rPr lang="ru-RU" sz="2400" b="1" dirty="0">
                <a:solidFill>
                  <a:srgbClr val="0000FF"/>
                </a:solidFill>
              </a:rPr>
              <a:t>ё</a:t>
            </a:r>
            <a:r>
              <a:rPr lang="ru-RU" sz="2400" b="1" dirty="0"/>
              <a:t>р</a:t>
            </a:r>
          </a:p>
          <a:p>
            <a:pPr>
              <a:buFontTx/>
              <a:buNone/>
            </a:pPr>
            <a:r>
              <a:rPr lang="ru-RU" sz="2400" b="1" dirty="0"/>
              <a:t>				монтаж</a:t>
            </a:r>
            <a:r>
              <a:rPr lang="ru-RU" sz="2400" b="1" dirty="0">
                <a:solidFill>
                  <a:srgbClr val="0000FF"/>
                </a:solidFill>
              </a:rPr>
              <a:t>ё</a:t>
            </a:r>
            <a:r>
              <a:rPr lang="ru-RU" sz="2400" b="1" dirty="0"/>
              <a:t>р</a:t>
            </a:r>
          </a:p>
        </p:txBody>
      </p:sp>
      <p:sp>
        <p:nvSpPr>
          <p:cNvPr id="130054" name="WordArt 6"/>
          <p:cNvSpPr>
            <a:spLocks noChangeArrowheads="1" noChangeShapeType="1" noTextEdit="1"/>
          </p:cNvSpPr>
          <p:nvPr/>
        </p:nvSpPr>
        <p:spPr bwMode="auto">
          <a:xfrm>
            <a:off x="1547813" y="765175"/>
            <a:ext cx="5789612" cy="36036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О и Ё после шипящих.</a:t>
            </a:r>
          </a:p>
          <a:p>
            <a:pPr algn="ctr"/>
            <a:endParaRPr lang="ru-RU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800080"/>
              </a:solidFill>
              <a:latin typeface="Arial"/>
              <a:cs typeface="Arial"/>
            </a:endParaRPr>
          </a:p>
        </p:txBody>
      </p:sp>
      <p:grpSp>
        <p:nvGrpSpPr>
          <p:cNvPr id="130055" name="Group 7"/>
          <p:cNvGrpSpPr>
            <a:grpSpLocks/>
          </p:cNvGrpSpPr>
          <p:nvPr/>
        </p:nvGrpSpPr>
        <p:grpSpPr bwMode="auto">
          <a:xfrm>
            <a:off x="3635375" y="1700213"/>
            <a:ext cx="360363" cy="215900"/>
            <a:chOff x="3061" y="3067"/>
            <a:chExt cx="182" cy="136"/>
          </a:xfrm>
        </p:grpSpPr>
        <p:sp>
          <p:nvSpPr>
            <p:cNvPr id="130056" name="Line 8"/>
            <p:cNvSpPr>
              <a:spLocks noChangeShapeType="1"/>
            </p:cNvSpPr>
            <p:nvPr/>
          </p:nvSpPr>
          <p:spPr bwMode="auto">
            <a:xfrm>
              <a:off x="3061" y="3067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0057" name="Line 9"/>
            <p:cNvSpPr>
              <a:spLocks noChangeShapeType="1"/>
            </p:cNvSpPr>
            <p:nvPr/>
          </p:nvSpPr>
          <p:spPr bwMode="auto">
            <a:xfrm>
              <a:off x="3061" y="3067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0058" name="Line 10"/>
            <p:cNvSpPr>
              <a:spLocks noChangeShapeType="1"/>
            </p:cNvSpPr>
            <p:nvPr/>
          </p:nvSpPr>
          <p:spPr bwMode="auto">
            <a:xfrm>
              <a:off x="3061" y="3203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0059" name="Line 11"/>
            <p:cNvSpPr>
              <a:spLocks noChangeShapeType="1"/>
            </p:cNvSpPr>
            <p:nvPr/>
          </p:nvSpPr>
          <p:spPr bwMode="auto">
            <a:xfrm>
              <a:off x="3243" y="3067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0080" name="Group 32"/>
          <p:cNvGrpSpPr>
            <a:grpSpLocks/>
          </p:cNvGrpSpPr>
          <p:nvPr/>
        </p:nvGrpSpPr>
        <p:grpSpPr bwMode="auto">
          <a:xfrm>
            <a:off x="3563938" y="1989138"/>
            <a:ext cx="287337" cy="144462"/>
            <a:chOff x="4422" y="1389"/>
            <a:chExt cx="91" cy="136"/>
          </a:xfrm>
        </p:grpSpPr>
        <p:sp>
          <p:nvSpPr>
            <p:cNvPr id="130081" name="Line 33"/>
            <p:cNvSpPr>
              <a:spLocks noChangeShapeType="1"/>
            </p:cNvSpPr>
            <p:nvPr/>
          </p:nvSpPr>
          <p:spPr bwMode="auto">
            <a:xfrm flipH="1">
              <a:off x="4422" y="1389"/>
              <a:ext cx="4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0082" name="Line 34"/>
            <p:cNvSpPr>
              <a:spLocks noChangeShapeType="1"/>
            </p:cNvSpPr>
            <p:nvPr/>
          </p:nvSpPr>
          <p:spPr bwMode="auto">
            <a:xfrm>
              <a:off x="4468" y="1389"/>
              <a:ext cx="45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30087" name="Picture 39" descr="1228759523_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62568">
            <a:off x="6948488" y="4437063"/>
            <a:ext cx="1081087" cy="1582737"/>
          </a:xfrm>
          <a:prstGeom prst="rect">
            <a:avLst/>
          </a:prstGeom>
          <a:noFill/>
        </p:spPr>
      </p:pic>
      <p:pic>
        <p:nvPicPr>
          <p:cNvPr id="130088" name="Picture 40" descr="ANd9GcTnlGxb6FJIRZcalCWgBCR4ynHyGhElpy_TIUQ89JN17f_bToi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754148">
            <a:off x="576263" y="3200400"/>
            <a:ext cx="774700" cy="1079500"/>
          </a:xfrm>
          <a:prstGeom prst="rect">
            <a:avLst/>
          </a:prstGeom>
          <a:noFill/>
        </p:spPr>
      </p:pic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2E64-B4CC-4068-BCBD-2A953936D0FC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WordArt 4"/>
          <p:cNvSpPr>
            <a:spLocks noChangeArrowheads="1" noChangeShapeType="1" noTextEdit="1"/>
          </p:cNvSpPr>
          <p:nvPr/>
        </p:nvSpPr>
        <p:spPr bwMode="auto">
          <a:xfrm>
            <a:off x="539750" y="404813"/>
            <a:ext cx="7458075" cy="762000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metal"/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kern="10" cap="all" dirty="0" smtClean="0">
                <a:ln w="0"/>
                <a:solidFill>
                  <a:srgbClr val="9933FF"/>
                </a:solidFill>
                <a:effectLst>
                  <a:reflection blurRad="12700" stA="50000" endPos="50000" dist="5000" dir="5400000" sy="-100000" rotWithShape="0"/>
                </a:effectLst>
                <a:latin typeface="Arial"/>
                <a:cs typeface="Arial"/>
              </a:rPr>
              <a:t>Как   правильно?</a:t>
            </a:r>
            <a:endParaRPr lang="ru-RU" sz="3600" b="1" kern="10" cap="all" dirty="0">
              <a:ln w="0"/>
              <a:solidFill>
                <a:srgbClr val="9933FF"/>
              </a:solidFill>
              <a:effectLst>
                <a:reflection blurRad="12700" stA="50000" endPos="50000" dist="5000" dir="5400000" sy="-100000" rotWithShape="0"/>
              </a:effectLst>
              <a:latin typeface="Arial"/>
              <a:cs typeface="Arial"/>
            </a:endParaRPr>
          </a:p>
        </p:txBody>
      </p:sp>
      <p:graphicFrame>
        <p:nvGraphicFramePr>
          <p:cNvPr id="133170" name="Group 5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0728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небольш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й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теч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овраж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галч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нок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зайч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нок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перед финиш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камыш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вый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товарищ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возмущ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нный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багаж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ноч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вка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свеж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стаж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дириж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EFD6-AA47-44D2-B30B-A27E43969148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WordArt 4"/>
          <p:cNvSpPr>
            <a:spLocks noChangeArrowheads="1" noChangeShapeType="1" noTextEdit="1"/>
          </p:cNvSpPr>
          <p:nvPr/>
        </p:nvSpPr>
        <p:spPr bwMode="auto">
          <a:xfrm>
            <a:off x="539750" y="404813"/>
            <a:ext cx="7458075" cy="762000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metal"/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kern="10" cap="all" dirty="0" smtClean="0">
                <a:ln w="0"/>
                <a:solidFill>
                  <a:srgbClr val="9933FF"/>
                </a:solidFill>
                <a:effectLst>
                  <a:reflection blurRad="12700" stA="50000" endPos="50000" dist="5000" dir="5400000" sy="-100000" rotWithShape="0"/>
                </a:effectLst>
                <a:latin typeface="Arial"/>
                <a:cs typeface="Arial"/>
              </a:rPr>
              <a:t>Правильно!     Вы молодцы!</a:t>
            </a:r>
            <a:endParaRPr lang="ru-RU" sz="3600" b="1" kern="10" cap="all" dirty="0">
              <a:ln w="0"/>
              <a:solidFill>
                <a:srgbClr val="9933FF"/>
              </a:solidFill>
              <a:effectLst>
                <a:reflection blurRad="12700" stA="50000" endPos="50000" dist="5000" dir="5400000" sy="-100000" rotWithShape="0"/>
              </a:effectLst>
              <a:latin typeface="Arial"/>
              <a:cs typeface="Arial"/>
            </a:endParaRPr>
          </a:p>
        </p:txBody>
      </p:sp>
      <p:graphicFrame>
        <p:nvGraphicFramePr>
          <p:cNvPr id="133170" name="Group 5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0728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небольш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о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й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теч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ё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овраж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е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галч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о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нок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зайч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о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нок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перед финиш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е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камыш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о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вый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товарищ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е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возмущ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ё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нный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багаж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о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ноч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ё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вка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свеж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о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стаж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ё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дириж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Times New Roman" pitchFamily="18" charset="0"/>
                        </a:rPr>
                        <a:t>ё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EFD6-AA47-44D2-B30B-A27E43969148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EFD6-AA47-44D2-B30B-A27E43969148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6" name="WordArt 6"/>
          <p:cNvSpPr>
            <a:spLocks noChangeArrowheads="1" noChangeShapeType="1" noTextEdit="1"/>
          </p:cNvSpPr>
          <p:nvPr/>
        </p:nvSpPr>
        <p:spPr bwMode="auto">
          <a:xfrm>
            <a:off x="1547813" y="765175"/>
            <a:ext cx="5738831" cy="8778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48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О</a:t>
            </a:r>
            <a:r>
              <a:rPr lang="ru-RU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 </a:t>
            </a:r>
            <a:r>
              <a:rPr lang="ru-RU" sz="36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  и   </a:t>
            </a:r>
            <a:r>
              <a:rPr lang="ru-RU" sz="48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Е</a:t>
            </a:r>
            <a:r>
              <a:rPr lang="ru-RU" sz="36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    после    </a:t>
            </a:r>
            <a:r>
              <a:rPr lang="ru-RU" sz="48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Ц</a:t>
            </a:r>
            <a:r>
              <a:rPr lang="ru-RU" sz="48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.</a:t>
            </a:r>
            <a:endParaRPr lang="ru-RU" sz="48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800080"/>
              </a:solidFill>
              <a:latin typeface="Arial"/>
              <a:cs typeface="Arial"/>
            </a:endParaRPr>
          </a:p>
          <a:p>
            <a:pPr algn="ctr"/>
            <a:endParaRPr lang="ru-RU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800080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1357298"/>
            <a:ext cx="828680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4000" b="1" dirty="0" smtClean="0"/>
              <a:t>В  </a:t>
            </a:r>
            <a:r>
              <a:rPr lang="ru-RU" sz="4000" b="1" dirty="0" smtClean="0"/>
              <a:t>любой части речи, в любой части </a:t>
            </a:r>
            <a:r>
              <a:rPr lang="ru-RU" sz="4000" b="1" dirty="0" smtClean="0"/>
              <a:t>слова </a:t>
            </a:r>
          </a:p>
          <a:p>
            <a:pPr marL="342900" indent="-342900" algn="ctr"/>
            <a:r>
              <a:rPr lang="ru-RU" sz="6600" b="1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endParaRPr lang="ru-RU" sz="6600" b="1" dirty="0" smtClean="0">
              <a:solidFill>
                <a:srgbClr val="99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2000" b="1" dirty="0" smtClean="0"/>
          </a:p>
          <a:p>
            <a:pPr marL="342900" indent="-342900"/>
            <a:r>
              <a:rPr lang="ru-RU" sz="3200" b="1" u="sng" dirty="0" smtClean="0"/>
              <a:t>Под ударением – </a:t>
            </a:r>
            <a:r>
              <a:rPr lang="ru-RU" sz="4400" b="1" u="sng" dirty="0" smtClean="0">
                <a:solidFill>
                  <a:srgbClr val="9933FF"/>
                </a:solidFill>
              </a:rPr>
              <a:t>о</a:t>
            </a:r>
            <a:r>
              <a:rPr lang="ru-RU" sz="3200" b="1" dirty="0" smtClean="0">
                <a:solidFill>
                  <a:srgbClr val="9933FF"/>
                </a:solidFill>
              </a:rPr>
              <a:t>	</a:t>
            </a:r>
            <a:r>
              <a:rPr lang="ru-RU" sz="3200" b="1" u="sng" dirty="0" smtClean="0"/>
              <a:t>В </a:t>
            </a:r>
            <a:r>
              <a:rPr lang="ru-RU" sz="3200" b="1" u="sng" dirty="0" smtClean="0"/>
              <a:t>безударном положении  - </a:t>
            </a:r>
            <a:r>
              <a:rPr lang="ru-RU" sz="3200" b="1" u="sng" dirty="0" smtClean="0">
                <a:solidFill>
                  <a:srgbClr val="9933FF"/>
                </a:solidFill>
              </a:rPr>
              <a:t>Е</a:t>
            </a:r>
            <a:r>
              <a:rPr lang="ru-RU" sz="3200" b="1" u="sng" dirty="0" smtClean="0"/>
              <a:t> </a:t>
            </a:r>
            <a:endParaRPr lang="ru-RU" sz="3200" b="1" u="sng" dirty="0" smtClean="0"/>
          </a:p>
          <a:p>
            <a:pPr marL="342900" indent="-342900"/>
            <a:endParaRPr lang="ru-RU" sz="2400" b="1" dirty="0" smtClean="0"/>
          </a:p>
          <a:p>
            <a:pPr marL="342900" indent="-342900"/>
            <a:r>
              <a:rPr lang="ru-RU" sz="2400" b="1" dirty="0" smtClean="0">
                <a:solidFill>
                  <a:srgbClr val="9933FF"/>
                </a:solidFill>
              </a:rPr>
              <a:t>	</a:t>
            </a:r>
            <a:r>
              <a:rPr lang="ru-RU" sz="2800" dirty="0" smtClean="0"/>
              <a:t>м</a:t>
            </a:r>
            <a:r>
              <a:rPr lang="ru-RU" sz="2800" b="1" dirty="0" smtClean="0"/>
              <a:t>олодц</a:t>
            </a:r>
            <a:r>
              <a:rPr lang="ru-RU" sz="2800" b="1" dirty="0" smtClean="0">
                <a:solidFill>
                  <a:srgbClr val="9933FF"/>
                </a:solidFill>
              </a:rPr>
              <a:t>о</a:t>
            </a:r>
            <a:r>
              <a:rPr lang="ru-RU" sz="2800" b="1" dirty="0" smtClean="0"/>
              <a:t>м					дельц</a:t>
            </a:r>
            <a:r>
              <a:rPr lang="ru-RU" sz="2800" b="1" dirty="0" smtClean="0">
                <a:solidFill>
                  <a:srgbClr val="9933FF"/>
                </a:solidFill>
              </a:rPr>
              <a:t>е</a:t>
            </a:r>
            <a:endParaRPr lang="ru-RU" sz="2800" b="1" dirty="0" smtClean="0"/>
          </a:p>
          <a:p>
            <a:pPr marL="342900" indent="-342900"/>
            <a:r>
              <a:rPr lang="ru-RU" sz="2800" b="1" dirty="0" smtClean="0"/>
              <a:t>	изразц</a:t>
            </a:r>
            <a:r>
              <a:rPr lang="ru-RU" sz="2800" b="1" dirty="0" smtClean="0">
                <a:solidFill>
                  <a:srgbClr val="9933FF"/>
                </a:solidFill>
              </a:rPr>
              <a:t>о</a:t>
            </a:r>
            <a:r>
              <a:rPr lang="ru-RU" sz="2800" b="1" dirty="0" smtClean="0"/>
              <a:t>вый				танц</a:t>
            </a:r>
            <a:r>
              <a:rPr lang="ru-RU" sz="2800" b="1" dirty="0" smtClean="0">
                <a:solidFill>
                  <a:srgbClr val="9933FF"/>
                </a:solidFill>
              </a:rPr>
              <a:t>е</a:t>
            </a:r>
            <a:r>
              <a:rPr lang="ru-RU" sz="2800" b="1" dirty="0" smtClean="0"/>
              <a:t>вальный</a:t>
            </a:r>
          </a:p>
          <a:p>
            <a:pPr marL="342900" indent="-342900"/>
            <a:r>
              <a:rPr lang="ru-RU" sz="2800" b="1" dirty="0" smtClean="0"/>
              <a:t>	ц</a:t>
            </a:r>
            <a:r>
              <a:rPr lang="ru-RU" sz="2800" b="1" dirty="0" smtClean="0">
                <a:solidFill>
                  <a:srgbClr val="9933FF"/>
                </a:solidFill>
              </a:rPr>
              <a:t>о</a:t>
            </a:r>
            <a:r>
              <a:rPr lang="ru-RU" sz="2800" b="1" dirty="0" smtClean="0"/>
              <a:t>кольный					румянц</a:t>
            </a:r>
            <a:r>
              <a:rPr lang="ru-RU" sz="2800" b="1" dirty="0" smtClean="0">
                <a:solidFill>
                  <a:srgbClr val="9933FF"/>
                </a:solidFill>
              </a:rPr>
              <a:t>е</a:t>
            </a:r>
            <a:r>
              <a:rPr lang="ru-RU" sz="2800" b="1" dirty="0" smtClean="0"/>
              <a:t>м</a:t>
            </a:r>
          </a:p>
          <a:p>
            <a:pPr marL="342900" indent="-342900"/>
            <a:r>
              <a:rPr lang="ru-RU" sz="2800" b="1" dirty="0" smtClean="0"/>
              <a:t>	</a:t>
            </a:r>
            <a:r>
              <a:rPr lang="ru-RU" sz="2800" b="1" dirty="0" smtClean="0"/>
              <a:t>письмец</a:t>
            </a:r>
            <a:r>
              <a:rPr lang="ru-RU" sz="2800" b="1" dirty="0" smtClean="0">
                <a:solidFill>
                  <a:srgbClr val="9933FF"/>
                </a:solidFill>
              </a:rPr>
              <a:t>о					</a:t>
            </a:r>
            <a:r>
              <a:rPr lang="ru-RU" sz="2800" b="1" dirty="0" smtClean="0"/>
              <a:t>незнакомц</a:t>
            </a:r>
            <a:r>
              <a:rPr lang="ru-RU" sz="2800" b="1" dirty="0" smtClean="0">
                <a:solidFill>
                  <a:srgbClr val="9933FF"/>
                </a:solidFill>
              </a:rPr>
              <a:t>е</a:t>
            </a:r>
            <a:r>
              <a:rPr lang="ru-RU" sz="2800" b="1" dirty="0" smtClean="0"/>
              <a:t>м</a:t>
            </a:r>
            <a:r>
              <a:rPr lang="ru-RU" sz="2400" b="1" dirty="0" smtClean="0"/>
              <a:t>	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3071802" y="2928934"/>
            <a:ext cx="1000132" cy="4286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929190" y="2928934"/>
            <a:ext cx="857256" cy="5000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EFD6-AA47-44D2-B30B-A27E43969148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57158" y="1357299"/>
            <a:ext cx="828680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анц</a:t>
            </a:r>
            <a:r>
              <a:rPr lang="ru-RU" sz="3600" b="1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винц</a:t>
            </a:r>
            <a:r>
              <a:rPr lang="ru-RU" sz="3600" b="1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</a:t>
            </a:r>
          </a:p>
          <a:p>
            <a:pPr marL="342900" indent="-342900" algn="ctr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итц</a:t>
            </a:r>
            <a:r>
              <a:rPr lang="ru-RU" sz="3600" b="1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вый</a:t>
            </a:r>
          </a:p>
          <a:p>
            <a:pPr marL="342900" indent="-342900" algn="ctr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онц</a:t>
            </a:r>
            <a:r>
              <a:rPr lang="ru-RU" sz="3600" b="1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вка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блиц</a:t>
            </a:r>
            <a:r>
              <a:rPr lang="ru-RU" sz="3600" b="1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вка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ереводчиц</a:t>
            </a:r>
            <a:r>
              <a:rPr lang="ru-RU" sz="3600" b="1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анц</a:t>
            </a:r>
            <a:r>
              <a:rPr lang="ru-RU" sz="3600" b="1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вальный</a:t>
            </a:r>
          </a:p>
          <a:p>
            <a:pPr marL="342900" indent="-342900"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толиц</a:t>
            </a:r>
            <a:r>
              <a:rPr lang="ru-RU" sz="3600" b="1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олотенц</a:t>
            </a:r>
            <a:r>
              <a:rPr lang="ru-RU" sz="3600" b="1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</a:t>
            </a:r>
          </a:p>
          <a:p>
            <a:pPr marL="342900" indent="-342900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539750" y="404813"/>
            <a:ext cx="7458075" cy="762000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metal"/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kern="10" cap="all" dirty="0" smtClean="0">
                <a:ln w="0"/>
                <a:solidFill>
                  <a:srgbClr val="9933FF"/>
                </a:solidFill>
                <a:effectLst>
                  <a:reflection blurRad="12700" stA="50000" endPos="50000" dist="5000" dir="5400000" sy="-100000" rotWithShape="0"/>
                </a:effectLst>
                <a:latin typeface="Arial"/>
                <a:cs typeface="Arial"/>
              </a:rPr>
              <a:t>О   </a:t>
            </a:r>
            <a:r>
              <a:rPr lang="ru-RU" sz="3600" b="1" kern="10" cap="all" dirty="0" smtClean="0">
                <a:ln w="0"/>
                <a:solidFill>
                  <a:srgbClr val="9933FF"/>
                </a:solidFill>
                <a:effectLst>
                  <a:reflection blurRad="12700" stA="50000" endPos="50000" dist="5000" dir="5400000" sy="-100000" rotWithShape="0"/>
                </a:effectLst>
                <a:latin typeface="Arial"/>
                <a:cs typeface="Arial"/>
              </a:rPr>
              <a:t>или   Е?</a:t>
            </a:r>
            <a:endParaRPr lang="ru-RU" sz="3600" b="1" kern="10" cap="all" dirty="0">
              <a:ln w="0"/>
              <a:solidFill>
                <a:srgbClr val="9933FF"/>
              </a:solidFill>
              <a:effectLst>
                <a:reflection blurRad="12700" stA="50000" endPos="50000" dist="5000" dir="5400000" sy="-100000" rotWithShape="0"/>
              </a:effectLst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EFD6-AA47-44D2-B30B-A27E43969148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57158" y="1357299"/>
            <a:ext cx="828680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анц</a:t>
            </a:r>
            <a:r>
              <a:rPr lang="ru-RU" sz="3600" b="1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</a:t>
            </a:r>
          </a:p>
          <a:p>
            <a:pPr marL="342900" indent="-342900"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винц</a:t>
            </a:r>
            <a:r>
              <a:rPr lang="ru-RU" sz="3600" b="1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</a:t>
            </a:r>
          </a:p>
          <a:p>
            <a:pPr marL="342900" indent="-342900"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итц</a:t>
            </a:r>
            <a:r>
              <a:rPr lang="ru-RU" sz="3600" b="1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вый</a:t>
            </a:r>
          </a:p>
          <a:p>
            <a:pPr marL="342900" indent="-342900"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онц</a:t>
            </a:r>
            <a:r>
              <a:rPr lang="ru-RU" sz="3600" b="1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вка</a:t>
            </a:r>
          </a:p>
          <a:p>
            <a:pPr marL="342900" indent="-342900"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блиц</a:t>
            </a:r>
            <a:r>
              <a:rPr lang="ru-RU" sz="3600" b="1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вка</a:t>
            </a:r>
          </a:p>
          <a:p>
            <a:pPr marL="342900" indent="-342900"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переводчиц</a:t>
            </a:r>
            <a:r>
              <a:rPr lang="ru-RU" sz="3600" b="1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й</a:t>
            </a:r>
          </a:p>
          <a:p>
            <a:pPr marL="342900" indent="-342900"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анц</a:t>
            </a:r>
            <a:r>
              <a:rPr lang="ru-RU" sz="3600" b="1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вальный</a:t>
            </a:r>
          </a:p>
          <a:p>
            <a:pPr marL="342900" indent="-342900"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толиц</a:t>
            </a:r>
            <a:r>
              <a:rPr lang="ru-RU" sz="3600" b="1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й</a:t>
            </a:r>
          </a:p>
          <a:p>
            <a:pPr marL="342900" indent="-342900"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полотенц</a:t>
            </a:r>
            <a:r>
              <a:rPr lang="ru-RU" sz="3600" b="1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</a:t>
            </a:r>
          </a:p>
          <a:p>
            <a:pPr marL="342900" indent="-342900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539750" y="404813"/>
            <a:ext cx="7458075" cy="762000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metal"/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kern="10" cap="all" dirty="0" smtClean="0">
                <a:ln w="0"/>
                <a:solidFill>
                  <a:srgbClr val="9933FF"/>
                </a:solidFill>
                <a:effectLst>
                  <a:reflection blurRad="12700" stA="50000" endPos="50000" dist="5000" dir="5400000" sy="-100000" rotWithShape="0"/>
                </a:effectLst>
                <a:latin typeface="Arial"/>
                <a:cs typeface="Arial"/>
              </a:rPr>
              <a:t>Правильно!     Вы молодцы!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497887" cy="45259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400" b="1" dirty="0"/>
              <a:t>В корне – </a:t>
            </a:r>
            <a:r>
              <a:rPr lang="ru-RU" sz="2400" b="1" dirty="0">
                <a:solidFill>
                  <a:srgbClr val="FF6600"/>
                </a:solidFill>
              </a:rPr>
              <a:t>И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400" b="1" dirty="0"/>
              <a:t>				ц</a:t>
            </a:r>
            <a:r>
              <a:rPr lang="ru-RU" sz="2400" b="1" dirty="0">
                <a:solidFill>
                  <a:srgbClr val="FF6600"/>
                </a:solidFill>
              </a:rPr>
              <a:t>и</a:t>
            </a:r>
            <a:r>
              <a:rPr lang="ru-RU" sz="2400" b="1" dirty="0"/>
              <a:t>рк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400" b="1" dirty="0"/>
              <a:t>				ц</a:t>
            </a:r>
            <a:r>
              <a:rPr lang="ru-RU" sz="2400" b="1" dirty="0">
                <a:solidFill>
                  <a:srgbClr val="FF6600"/>
                </a:solidFill>
              </a:rPr>
              <a:t>и</a:t>
            </a:r>
            <a:r>
              <a:rPr lang="ru-RU" sz="2400" b="1" dirty="0"/>
              <a:t>тата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400" b="1" dirty="0"/>
              <a:t>				ц</a:t>
            </a:r>
            <a:r>
              <a:rPr lang="ru-RU" sz="2400" b="1" dirty="0">
                <a:solidFill>
                  <a:srgbClr val="FF6600"/>
                </a:solidFill>
              </a:rPr>
              <a:t>и</a:t>
            </a:r>
            <a:r>
              <a:rPr lang="ru-RU" sz="2400" b="1" dirty="0"/>
              <a:t>трусовые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400" b="1" dirty="0"/>
              <a:t>	</a:t>
            </a:r>
            <a:r>
              <a:rPr lang="ru-RU" sz="2400" b="1" i="1" dirty="0">
                <a:solidFill>
                  <a:srgbClr val="FFFF00"/>
                </a:solidFill>
              </a:rPr>
              <a:t>исключения: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400" b="1" dirty="0"/>
              <a:t>			ц</a:t>
            </a:r>
            <a:r>
              <a:rPr lang="ru-RU" sz="2400" b="1" dirty="0">
                <a:solidFill>
                  <a:srgbClr val="FFFF00"/>
                </a:solidFill>
              </a:rPr>
              <a:t>ы</a:t>
            </a:r>
            <a:r>
              <a:rPr lang="ru-RU" sz="2400" b="1" dirty="0"/>
              <a:t>ц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400" b="1" dirty="0"/>
              <a:t>			ц</a:t>
            </a:r>
            <a:r>
              <a:rPr lang="ru-RU" sz="2400" b="1" dirty="0">
                <a:solidFill>
                  <a:srgbClr val="FFFF00"/>
                </a:solidFill>
              </a:rPr>
              <a:t>ы</a:t>
            </a:r>
            <a:r>
              <a:rPr lang="ru-RU" sz="2400" b="1" dirty="0"/>
              <a:t>ган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400" b="1" dirty="0"/>
              <a:t>			ц</a:t>
            </a:r>
            <a:r>
              <a:rPr lang="ru-RU" sz="2400" b="1" dirty="0">
                <a:solidFill>
                  <a:srgbClr val="FFFF00"/>
                </a:solidFill>
              </a:rPr>
              <a:t>ы</a:t>
            </a:r>
            <a:r>
              <a:rPr lang="ru-RU" sz="2400" b="1" dirty="0"/>
              <a:t>пленок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400" b="1" dirty="0"/>
              <a:t>			на ц</a:t>
            </a:r>
            <a:r>
              <a:rPr lang="ru-RU" sz="2400" b="1" dirty="0">
                <a:solidFill>
                  <a:srgbClr val="FFFF00"/>
                </a:solidFill>
              </a:rPr>
              <a:t>ы</a:t>
            </a:r>
            <a:r>
              <a:rPr lang="ru-RU" sz="2400" b="1" dirty="0"/>
              <a:t>почках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800" b="1" dirty="0"/>
              <a:t>(</a:t>
            </a:r>
            <a:r>
              <a:rPr lang="ru-RU" sz="2800" b="1" i="1" dirty="0"/>
              <a:t>Ц</a:t>
            </a:r>
            <a:r>
              <a:rPr lang="ru-RU" sz="2800" b="1" i="1" dirty="0">
                <a:solidFill>
                  <a:srgbClr val="FFFF00"/>
                </a:solidFill>
              </a:rPr>
              <a:t>ы</a:t>
            </a:r>
            <a:r>
              <a:rPr lang="ru-RU" sz="2800" b="1" i="1" dirty="0"/>
              <a:t>ган на ц</a:t>
            </a:r>
            <a:r>
              <a:rPr lang="ru-RU" sz="2800" b="1" i="1" dirty="0">
                <a:solidFill>
                  <a:srgbClr val="FFFF00"/>
                </a:solidFill>
              </a:rPr>
              <a:t>ы</a:t>
            </a:r>
            <a:r>
              <a:rPr lang="ru-RU" sz="2800" b="1" i="1" dirty="0"/>
              <a:t>почках подошел к ц</a:t>
            </a:r>
            <a:r>
              <a:rPr lang="ru-RU" sz="2800" b="1" i="1" dirty="0">
                <a:solidFill>
                  <a:srgbClr val="FFFF00"/>
                </a:solidFill>
              </a:rPr>
              <a:t>ы</a:t>
            </a:r>
            <a:r>
              <a:rPr lang="ru-RU" sz="2800" b="1" i="1" dirty="0"/>
              <a:t>пленку и сказал: «Ц</a:t>
            </a:r>
            <a:r>
              <a:rPr lang="ru-RU" sz="2800" b="1" i="1" dirty="0">
                <a:solidFill>
                  <a:srgbClr val="FFFF00"/>
                </a:solidFill>
              </a:rPr>
              <a:t>ы</a:t>
            </a:r>
            <a:r>
              <a:rPr lang="ru-RU" sz="2800" b="1" i="1" dirty="0"/>
              <a:t>ц»</a:t>
            </a:r>
            <a:r>
              <a:rPr lang="ru-RU" sz="2800" b="1" dirty="0"/>
              <a:t>)</a:t>
            </a:r>
            <a:r>
              <a:rPr lang="ru-RU" sz="2800" b="1" i="1" dirty="0"/>
              <a:t>.</a:t>
            </a:r>
          </a:p>
        </p:txBody>
      </p:sp>
      <p:sp>
        <p:nvSpPr>
          <p:cNvPr id="131076" name="WordArt 4"/>
          <p:cNvSpPr>
            <a:spLocks noChangeArrowheads="1" noChangeShapeType="1" noTextEdit="1"/>
          </p:cNvSpPr>
          <p:nvPr/>
        </p:nvSpPr>
        <p:spPr bwMode="auto">
          <a:xfrm>
            <a:off x="2268538" y="188913"/>
            <a:ext cx="4341812" cy="12763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44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Ы и И после Ц</a:t>
            </a:r>
          </a:p>
        </p:txBody>
      </p:sp>
      <p:pic>
        <p:nvPicPr>
          <p:cNvPr id="131081" name="Picture 9" descr="Русский алфавит в картинках буква 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1916113"/>
            <a:ext cx="1058862" cy="917575"/>
          </a:xfrm>
          <a:prstGeom prst="rect">
            <a:avLst/>
          </a:prstGeom>
          <a:noFill/>
        </p:spPr>
      </p:pic>
      <p:pic>
        <p:nvPicPr>
          <p:cNvPr id="131083" name="Picture 11" descr="Русский алфавит в картинках буква 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3860800"/>
            <a:ext cx="1104900" cy="835025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2E64-B4CC-4068-BCBD-2A953936D0FC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400" b="1"/>
              <a:t>2. В словах на ЦИЯ – </a:t>
            </a:r>
            <a:r>
              <a:rPr lang="ru-RU" sz="2400" b="1">
                <a:solidFill>
                  <a:srgbClr val="FF6600"/>
                </a:solidFill>
              </a:rPr>
              <a:t>И</a:t>
            </a:r>
            <a:r>
              <a:rPr lang="ru-RU" sz="2400" b="1"/>
              <a:t>:</a:t>
            </a:r>
          </a:p>
          <a:p>
            <a:pPr>
              <a:buFontTx/>
              <a:buNone/>
            </a:pPr>
            <a:r>
              <a:rPr lang="ru-RU" sz="2400" b="1"/>
              <a:t>				нац</a:t>
            </a:r>
            <a:r>
              <a:rPr lang="ru-RU" sz="2400" b="1">
                <a:solidFill>
                  <a:srgbClr val="FF6600"/>
                </a:solidFill>
              </a:rPr>
              <a:t>и</a:t>
            </a:r>
            <a:r>
              <a:rPr lang="ru-RU" sz="2400" b="1"/>
              <a:t>я</a:t>
            </a:r>
          </a:p>
          <a:p>
            <a:pPr>
              <a:buFontTx/>
              <a:buNone/>
            </a:pPr>
            <a:r>
              <a:rPr lang="ru-RU" sz="2400" b="1"/>
              <a:t>				акац</a:t>
            </a:r>
            <a:r>
              <a:rPr lang="ru-RU" sz="2400" b="1">
                <a:solidFill>
                  <a:srgbClr val="FF6600"/>
                </a:solidFill>
              </a:rPr>
              <a:t>и</a:t>
            </a:r>
            <a:r>
              <a:rPr lang="ru-RU" sz="2400" b="1"/>
              <a:t>я</a:t>
            </a:r>
          </a:p>
          <a:p>
            <a:pPr>
              <a:buFontTx/>
              <a:buNone/>
            </a:pPr>
            <a:r>
              <a:rPr lang="ru-RU" sz="2400" b="1"/>
              <a:t>				абстракц</a:t>
            </a:r>
            <a:r>
              <a:rPr lang="ru-RU" sz="2400" b="1">
                <a:solidFill>
                  <a:srgbClr val="FF6600"/>
                </a:solidFill>
              </a:rPr>
              <a:t>и</a:t>
            </a:r>
            <a:r>
              <a:rPr lang="ru-RU" sz="2400" b="1"/>
              <a:t>я</a:t>
            </a:r>
          </a:p>
          <a:p>
            <a:pPr>
              <a:buFontTx/>
              <a:buNone/>
            </a:pPr>
            <a:r>
              <a:rPr lang="ru-RU" sz="2400" b="1"/>
              <a:t>3. В суффиксах – </a:t>
            </a:r>
            <a:r>
              <a:rPr lang="ru-RU" sz="2400" b="1">
                <a:solidFill>
                  <a:srgbClr val="FFFF00"/>
                </a:solidFill>
              </a:rPr>
              <a:t>Ы</a:t>
            </a:r>
            <a:r>
              <a:rPr lang="ru-RU" sz="2400" b="1"/>
              <a:t>:</a:t>
            </a:r>
          </a:p>
          <a:p>
            <a:pPr>
              <a:buFontTx/>
              <a:buNone/>
            </a:pPr>
            <a:r>
              <a:rPr lang="ru-RU" sz="2400" b="1"/>
              <a:t>				лисиц</a:t>
            </a:r>
            <a:r>
              <a:rPr lang="ru-RU" sz="2400" b="1">
                <a:solidFill>
                  <a:srgbClr val="FFFF00"/>
                </a:solidFill>
              </a:rPr>
              <a:t>ы</a:t>
            </a:r>
            <a:r>
              <a:rPr lang="ru-RU" sz="2400" b="1"/>
              <a:t>н</a:t>
            </a:r>
          </a:p>
          <a:p>
            <a:pPr>
              <a:buFontTx/>
              <a:buNone/>
            </a:pPr>
            <a:r>
              <a:rPr lang="ru-RU" sz="2400" b="1"/>
              <a:t>				сестриц</a:t>
            </a:r>
            <a:r>
              <a:rPr lang="ru-RU" sz="2400" b="1">
                <a:solidFill>
                  <a:srgbClr val="FFFF00"/>
                </a:solidFill>
              </a:rPr>
              <a:t>ы</a:t>
            </a:r>
            <a:r>
              <a:rPr lang="ru-RU" sz="2400" b="1"/>
              <a:t>н</a:t>
            </a:r>
          </a:p>
          <a:p>
            <a:pPr>
              <a:buFontTx/>
              <a:buNone/>
            </a:pPr>
            <a:r>
              <a:rPr lang="ru-RU" sz="2400" b="1"/>
              <a:t>4. В окончаниях – </a:t>
            </a:r>
            <a:r>
              <a:rPr lang="ru-RU" sz="2400" b="1">
                <a:solidFill>
                  <a:srgbClr val="FFFF00"/>
                </a:solidFill>
              </a:rPr>
              <a:t>Ы</a:t>
            </a:r>
            <a:r>
              <a:rPr lang="ru-RU" sz="2400" b="1"/>
              <a:t>:</a:t>
            </a:r>
          </a:p>
          <a:p>
            <a:pPr>
              <a:buFontTx/>
              <a:buNone/>
            </a:pPr>
            <a:r>
              <a:rPr lang="ru-RU" sz="2400" b="1"/>
              <a:t>				огурц</a:t>
            </a:r>
            <a:r>
              <a:rPr lang="ru-RU" sz="2400" b="1">
                <a:solidFill>
                  <a:srgbClr val="FFFF00"/>
                </a:solidFill>
              </a:rPr>
              <a:t>ы</a:t>
            </a:r>
          </a:p>
          <a:p>
            <a:pPr>
              <a:buFontTx/>
              <a:buNone/>
            </a:pPr>
            <a:r>
              <a:rPr lang="ru-RU" sz="2400" b="1"/>
              <a:t>				плоскогубц</a:t>
            </a:r>
            <a:r>
              <a:rPr lang="ru-RU" sz="2400" b="1">
                <a:solidFill>
                  <a:srgbClr val="FFFF00"/>
                </a:solidFill>
              </a:rPr>
              <a:t>ы</a:t>
            </a:r>
          </a:p>
        </p:txBody>
      </p:sp>
      <p:sp>
        <p:nvSpPr>
          <p:cNvPr id="132100" name="WordArt 4"/>
          <p:cNvSpPr>
            <a:spLocks noChangeArrowheads="1" noChangeShapeType="1" noTextEdit="1"/>
          </p:cNvSpPr>
          <p:nvPr/>
        </p:nvSpPr>
        <p:spPr bwMode="auto">
          <a:xfrm>
            <a:off x="2268538" y="188913"/>
            <a:ext cx="4341812" cy="12763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44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Ы и И после Ц</a:t>
            </a:r>
          </a:p>
        </p:txBody>
      </p:sp>
      <p:pic>
        <p:nvPicPr>
          <p:cNvPr id="132102" name="Picture 6" descr="Русский алфавит в картинках буква Ц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5157788"/>
            <a:ext cx="1130300" cy="1116012"/>
          </a:xfrm>
          <a:prstGeom prst="rect">
            <a:avLst/>
          </a:prstGeom>
          <a:noFill/>
        </p:spPr>
      </p:pic>
      <p:pic>
        <p:nvPicPr>
          <p:cNvPr id="132104" name="Picture 8" descr="ANd9GcTk-3CxA8t1v01ypWaVfXkZNle3GQHYSjzMNvPe9v8uHblnI53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333375"/>
            <a:ext cx="1008062" cy="75565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2E64-B4CC-4068-BCBD-2A953936D0FC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WordArt 4"/>
          <p:cNvSpPr>
            <a:spLocks noChangeArrowheads="1" noChangeShapeType="1" noTextEdit="1"/>
          </p:cNvSpPr>
          <p:nvPr/>
        </p:nvSpPr>
        <p:spPr bwMode="auto">
          <a:xfrm>
            <a:off x="539750" y="404813"/>
            <a:ext cx="7458075" cy="762000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metal"/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kern="10" cap="all" dirty="0" smtClean="0">
                <a:ln w="0"/>
                <a:solidFill>
                  <a:srgbClr val="FF6600"/>
                </a:solidFill>
                <a:effectLst>
                  <a:reflection blurRad="12700" stA="50000" endPos="50000" dist="5000" dir="5400000" sy="-100000" rotWithShape="0"/>
                </a:effectLst>
                <a:latin typeface="Arial"/>
                <a:cs typeface="Arial"/>
              </a:rPr>
              <a:t>и    или    </a:t>
            </a:r>
            <a:r>
              <a:rPr lang="ru-RU" sz="3600" b="1" kern="10" cap="all" dirty="0" err="1" smtClean="0">
                <a:ln w="0"/>
                <a:solidFill>
                  <a:srgbClr val="FF6600"/>
                </a:solidFill>
                <a:effectLst>
                  <a:reflection blurRad="12700" stA="50000" endPos="50000" dist="5000" dir="5400000" sy="-100000" rotWithShape="0"/>
                </a:effectLst>
                <a:latin typeface="Arial"/>
                <a:cs typeface="Arial"/>
              </a:rPr>
              <a:t>ы</a:t>
            </a:r>
            <a:r>
              <a:rPr lang="ru-RU" sz="3600" b="1" kern="10" cap="all" dirty="0" smtClean="0">
                <a:ln w="0"/>
                <a:solidFill>
                  <a:srgbClr val="FF6600"/>
                </a:solidFill>
                <a:effectLst>
                  <a:reflection blurRad="12700" stA="50000" endPos="50000" dist="5000" dir="5400000" sy="-100000" rotWithShape="0"/>
                </a:effectLst>
                <a:latin typeface="Arial"/>
                <a:cs typeface="Arial"/>
              </a:rPr>
              <a:t>?</a:t>
            </a:r>
            <a:endParaRPr lang="ru-RU" sz="3600" b="1" kern="10" cap="all" dirty="0">
              <a:ln w="0"/>
              <a:solidFill>
                <a:srgbClr val="FF6600"/>
              </a:solidFill>
              <a:effectLst>
                <a:reflection blurRad="12700" stA="50000" endPos="50000" dist="5000" dir="5400000" sy="-100000" rotWithShape="0"/>
              </a:effectLst>
              <a:latin typeface="Arial"/>
              <a:cs typeface="Arial"/>
            </a:endParaRPr>
          </a:p>
        </p:txBody>
      </p:sp>
      <p:graphicFrame>
        <p:nvGraphicFramePr>
          <p:cNvPr id="133170" name="Group 5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0728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о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гурц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ц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ганский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ц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вилизац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я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акц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ц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трусовый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ц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пленок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акац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я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коллекц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ножниц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реставрац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бледнолиц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й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лисиц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пац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ент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ц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ркуль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EFD6-AA47-44D2-B30B-A27E43969148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WordArt 4"/>
          <p:cNvSpPr>
            <a:spLocks noChangeArrowheads="1" noChangeShapeType="1" noTextEdit="1"/>
          </p:cNvSpPr>
          <p:nvPr/>
        </p:nvSpPr>
        <p:spPr bwMode="auto">
          <a:xfrm>
            <a:off x="539750" y="404813"/>
            <a:ext cx="7458075" cy="762000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metal"/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kern="10" cap="all" dirty="0" smtClean="0">
                <a:ln w="0"/>
                <a:solidFill>
                  <a:srgbClr val="FF6600"/>
                </a:solidFill>
                <a:effectLst>
                  <a:reflection blurRad="12700" stA="50000" endPos="50000" dist="5000" dir="5400000" sy="-100000" rotWithShape="0"/>
                </a:effectLst>
                <a:latin typeface="Arial"/>
                <a:cs typeface="Arial"/>
              </a:rPr>
              <a:t>Правильно!     Вы молодцы!</a:t>
            </a:r>
            <a:endParaRPr lang="ru-RU" sz="3600" b="1" kern="10" cap="all" dirty="0">
              <a:ln w="0"/>
              <a:solidFill>
                <a:srgbClr val="FF6600"/>
              </a:solidFill>
              <a:effectLst>
                <a:reflection blurRad="12700" stA="50000" endPos="50000" dist="5000" dir="5400000" sy="-100000" rotWithShape="0"/>
              </a:effectLst>
              <a:latin typeface="Arial"/>
              <a:cs typeface="Arial"/>
            </a:endParaRPr>
          </a:p>
        </p:txBody>
      </p:sp>
      <p:graphicFrame>
        <p:nvGraphicFramePr>
          <p:cNvPr id="133170" name="Group 5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0728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о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гурц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ы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ц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ы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ганский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ц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и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вилизац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и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я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акц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и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ц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и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трусовый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ц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ы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пленок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акац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и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я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коллекц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и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ножниц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ы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реставрац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и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бледнолиц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ы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й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лисиц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ы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пац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и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ент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ц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и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ркуль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EFD6-AA47-44D2-B30B-A27E43969148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60550"/>
            <a:ext cx="8229600" cy="49974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 b="1"/>
              <a:t>Правописание слов </a:t>
            </a:r>
            <a:r>
              <a:rPr lang="ru-RU" sz="2800" b="1">
                <a:solidFill>
                  <a:srgbClr val="FF0000"/>
                </a:solidFill>
              </a:rPr>
              <a:t>ЗАПОМНИТЬ!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i="1"/>
              <a:t>При затруднениях в написании обращаться к </a:t>
            </a:r>
            <a:r>
              <a:rPr lang="ru-RU" sz="2800" b="1" i="1">
                <a:solidFill>
                  <a:srgbClr val="663300"/>
                </a:solidFill>
              </a:rPr>
              <a:t>СЛОВАРЮ!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400" b="1" i="1">
              <a:solidFill>
                <a:srgbClr val="6633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i="1"/>
              <a:t>				</a:t>
            </a:r>
            <a:r>
              <a:rPr lang="ru-RU" sz="2400" b="1"/>
              <a:t>горизонт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/>
              <a:t>				вестибюль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/>
              <a:t>				интеллигенция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/>
              <a:t>				памятник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/>
              <a:t>				привилегия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/>
              <a:t>				экзамен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/>
              <a:t>				свидетельство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/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i="1"/>
              <a:t>                             </a:t>
            </a:r>
            <a:r>
              <a:rPr lang="ru-RU" sz="2400" i="1"/>
              <a:t>     </a:t>
            </a:r>
          </a:p>
        </p:txBody>
      </p:sp>
      <p:sp>
        <p:nvSpPr>
          <p:cNvPr id="120841" name="WordArt 9"/>
          <p:cNvSpPr>
            <a:spLocks noChangeArrowheads="1" noChangeShapeType="1" noTextEdit="1"/>
          </p:cNvSpPr>
          <p:nvPr/>
        </p:nvSpPr>
        <p:spPr bwMode="auto">
          <a:xfrm>
            <a:off x="1763713" y="115888"/>
            <a:ext cx="5162550" cy="152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Impact"/>
              </a:rPr>
              <a:t>Безударные гласные,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Impact"/>
              </a:rPr>
              <a:t>не проверяемые ударением</a:t>
            </a:r>
          </a:p>
        </p:txBody>
      </p:sp>
      <p:sp>
        <p:nvSpPr>
          <p:cNvPr id="120843" name="AutoShape 11" descr="Картинки по запросу картинка словаря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pic>
        <p:nvPicPr>
          <p:cNvPr id="120845" name="Picture 13" descr="b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88420">
            <a:off x="6435725" y="2459038"/>
            <a:ext cx="1630363" cy="2520950"/>
          </a:xfrm>
          <a:prstGeom prst="rect">
            <a:avLst/>
          </a:prstGeom>
          <a:noFill/>
        </p:spPr>
      </p:pic>
      <p:pic>
        <p:nvPicPr>
          <p:cNvPr id="120847" name="Picture 15" descr="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4221163"/>
            <a:ext cx="1303338" cy="2014537"/>
          </a:xfrm>
          <a:prstGeom prst="rect">
            <a:avLst/>
          </a:prstGeom>
          <a:noFill/>
        </p:spPr>
      </p:pic>
      <p:pic>
        <p:nvPicPr>
          <p:cNvPr id="120849" name="Picture 17" descr="Russian_dictionar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1348702">
            <a:off x="684213" y="3357563"/>
            <a:ext cx="1703387" cy="2271712"/>
          </a:xfrm>
          <a:prstGeom prst="rect">
            <a:avLst/>
          </a:prstGeom>
          <a:noFill/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2E64-B4CC-4068-BCBD-2A953936D0F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569325" cy="4525963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b="1"/>
              <a:t>Гласная в корне зависит от ударения</a:t>
            </a:r>
          </a:p>
          <a:p>
            <a:pPr marL="609600" indent="-609600">
              <a:buFontTx/>
              <a:buAutoNum type="arabicPeriod"/>
            </a:pPr>
            <a:r>
              <a:rPr lang="ru-RU" b="1"/>
              <a:t>Гласная в корне зависит от конечных согласных корня</a:t>
            </a:r>
          </a:p>
          <a:p>
            <a:pPr marL="609600" indent="-609600">
              <a:buFontTx/>
              <a:buAutoNum type="arabicPeriod"/>
            </a:pPr>
            <a:r>
              <a:rPr lang="ru-RU" b="1"/>
              <a:t>Гласная в корне зависит от значения слова</a:t>
            </a:r>
          </a:p>
          <a:p>
            <a:pPr marL="609600" indent="-609600">
              <a:buFontTx/>
              <a:buAutoNum type="arabicPeriod"/>
            </a:pPr>
            <a:r>
              <a:rPr lang="ru-RU" b="1"/>
              <a:t>Гласная в корне зависит от суффикса</a:t>
            </a:r>
          </a:p>
        </p:txBody>
      </p:sp>
      <p:sp>
        <p:nvSpPr>
          <p:cNvPr id="122884" name="WordArt 4"/>
          <p:cNvSpPr>
            <a:spLocks noChangeArrowheads="1" noChangeShapeType="1" noTextEdit="1"/>
          </p:cNvSpPr>
          <p:nvPr/>
        </p:nvSpPr>
        <p:spPr bwMode="auto">
          <a:xfrm>
            <a:off x="1116013" y="404813"/>
            <a:ext cx="72104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Корни с чередующимися гласными</a:t>
            </a:r>
          </a:p>
        </p:txBody>
      </p:sp>
      <p:pic>
        <p:nvPicPr>
          <p:cNvPr id="122887" name="Picture 7" descr="Чередующиеся гласны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5176838"/>
            <a:ext cx="1835150" cy="1376362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2E64-B4CC-4068-BCBD-2A953936D0F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761037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sz="2000" b="1"/>
              <a:t>г</a:t>
            </a:r>
            <a:r>
              <a:rPr lang="ru-RU" sz="2000" b="1">
                <a:solidFill>
                  <a:srgbClr val="FF0000"/>
                </a:solidFill>
              </a:rPr>
              <a:t>а</a:t>
            </a:r>
            <a:r>
              <a:rPr lang="ru-RU" sz="2000" b="1"/>
              <a:t>р – г</a:t>
            </a:r>
            <a:r>
              <a:rPr lang="ru-RU" sz="2000" b="1">
                <a:solidFill>
                  <a:srgbClr val="00FF00"/>
                </a:solidFill>
              </a:rPr>
              <a:t>о</a:t>
            </a:r>
            <a:r>
              <a:rPr lang="ru-RU" sz="2000" b="1"/>
              <a:t>р</a:t>
            </a:r>
          </a:p>
          <a:p>
            <a:pPr marL="609600" indent="-609600">
              <a:buFontTx/>
              <a:buNone/>
            </a:pPr>
            <a:r>
              <a:rPr lang="ru-RU" sz="2000" b="1"/>
              <a:t>	заг</a:t>
            </a:r>
            <a:r>
              <a:rPr lang="ru-RU" sz="2000" b="1">
                <a:solidFill>
                  <a:srgbClr val="FF0000"/>
                </a:solidFill>
              </a:rPr>
              <a:t>а</a:t>
            </a:r>
            <a:r>
              <a:rPr lang="ru-RU" sz="2000" b="1"/>
              <a:t>р – заг</a:t>
            </a:r>
            <a:r>
              <a:rPr lang="ru-RU" sz="2000" b="1">
                <a:solidFill>
                  <a:srgbClr val="00FF00"/>
                </a:solidFill>
              </a:rPr>
              <a:t>о</a:t>
            </a:r>
            <a:r>
              <a:rPr lang="ru-RU" sz="2000" b="1"/>
              <a:t>реть</a:t>
            </a:r>
            <a:endParaRPr lang="en-US" sz="2000" b="1"/>
          </a:p>
          <a:p>
            <a:pPr marL="609600" indent="-609600">
              <a:buFontTx/>
              <a:buAutoNum type="arabicPeriod" startAt="2"/>
            </a:pPr>
            <a:r>
              <a:rPr lang="ru-RU" sz="2000" b="1"/>
              <a:t>з</a:t>
            </a:r>
            <a:r>
              <a:rPr lang="ru-RU" sz="2000" b="1">
                <a:solidFill>
                  <a:srgbClr val="FF0000"/>
                </a:solidFill>
              </a:rPr>
              <a:t>а</a:t>
            </a:r>
            <a:r>
              <a:rPr lang="ru-RU" sz="2000" b="1"/>
              <a:t>р – з</a:t>
            </a:r>
            <a:r>
              <a:rPr lang="ru-RU" sz="2000" b="1">
                <a:solidFill>
                  <a:srgbClr val="00FF00"/>
                </a:solidFill>
              </a:rPr>
              <a:t>о</a:t>
            </a:r>
            <a:r>
              <a:rPr lang="ru-RU" sz="2000" b="1"/>
              <a:t>р</a:t>
            </a:r>
          </a:p>
          <a:p>
            <a:pPr marL="609600" indent="-609600">
              <a:buFontTx/>
              <a:buNone/>
            </a:pPr>
            <a:r>
              <a:rPr lang="ru-RU" sz="2000" b="1">
                <a:cs typeface="Arial" charset="0"/>
              </a:rPr>
              <a:t>	з</a:t>
            </a:r>
            <a:r>
              <a:rPr lang="ru-RU" sz="2000" b="1">
                <a:solidFill>
                  <a:srgbClr val="FF0000"/>
                </a:solidFill>
                <a:cs typeface="Arial" charset="0"/>
              </a:rPr>
              <a:t>а</a:t>
            </a:r>
            <a:r>
              <a:rPr lang="ru-RU" sz="2000" b="1">
                <a:cs typeface="Arial" charset="0"/>
              </a:rPr>
              <a:t>ря – з</a:t>
            </a:r>
            <a:r>
              <a:rPr lang="ru-RU" sz="2000" b="1">
                <a:solidFill>
                  <a:srgbClr val="00FF00"/>
                </a:solidFill>
                <a:cs typeface="Arial" charset="0"/>
              </a:rPr>
              <a:t>о</a:t>
            </a:r>
            <a:r>
              <a:rPr lang="ru-RU" sz="2000" b="1">
                <a:cs typeface="Arial" charset="0"/>
              </a:rPr>
              <a:t>рька</a:t>
            </a:r>
          </a:p>
          <a:p>
            <a:pPr marL="609600" indent="-609600">
              <a:buFontTx/>
              <a:buNone/>
            </a:pPr>
            <a:r>
              <a:rPr lang="ru-RU" sz="2000" b="1">
                <a:cs typeface="Arial" charset="0"/>
              </a:rPr>
              <a:t>	</a:t>
            </a:r>
            <a:r>
              <a:rPr lang="ru-RU" sz="2000" b="1" i="1">
                <a:solidFill>
                  <a:srgbClr val="FFFF00"/>
                </a:solidFill>
                <a:cs typeface="Arial" charset="0"/>
              </a:rPr>
              <a:t>исключения</a:t>
            </a:r>
            <a:r>
              <a:rPr lang="ru-RU" sz="2000" b="1">
                <a:cs typeface="Arial" charset="0"/>
              </a:rPr>
              <a:t>: 	з</a:t>
            </a:r>
            <a:r>
              <a:rPr lang="ru-RU" sz="2000" b="1">
                <a:solidFill>
                  <a:srgbClr val="FFFF00"/>
                </a:solidFill>
                <a:cs typeface="Arial" charset="0"/>
              </a:rPr>
              <a:t>о</a:t>
            </a:r>
            <a:r>
              <a:rPr lang="ru-RU" sz="2000" b="1">
                <a:cs typeface="Arial" charset="0"/>
              </a:rPr>
              <a:t>рянка </a:t>
            </a:r>
          </a:p>
          <a:p>
            <a:pPr marL="609600" indent="-609600">
              <a:buFontTx/>
              <a:buNone/>
            </a:pPr>
            <a:r>
              <a:rPr lang="ru-RU" sz="2000" b="1">
                <a:cs typeface="Arial" charset="0"/>
              </a:rPr>
              <a:t>				з</a:t>
            </a:r>
            <a:r>
              <a:rPr lang="ru-RU" sz="2000" b="1">
                <a:solidFill>
                  <a:srgbClr val="FFFF00"/>
                </a:solidFill>
                <a:cs typeface="Arial" charset="0"/>
              </a:rPr>
              <a:t>о</a:t>
            </a:r>
            <a:r>
              <a:rPr lang="ru-RU" sz="2000" b="1">
                <a:cs typeface="Arial" charset="0"/>
              </a:rPr>
              <a:t>ревать</a:t>
            </a:r>
          </a:p>
          <a:p>
            <a:pPr marL="609600" indent="-609600">
              <a:buFontTx/>
              <a:buNone/>
            </a:pPr>
            <a:r>
              <a:rPr lang="ru-RU" sz="2000" b="1">
                <a:cs typeface="Arial" charset="0"/>
              </a:rPr>
              <a:t>3. 	тв</a:t>
            </a:r>
            <a:r>
              <a:rPr lang="ru-RU" sz="2000" b="1">
                <a:solidFill>
                  <a:srgbClr val="FF0000"/>
                </a:solidFill>
                <a:cs typeface="Arial" charset="0"/>
              </a:rPr>
              <a:t>а</a:t>
            </a:r>
            <a:r>
              <a:rPr lang="ru-RU" sz="2000" b="1">
                <a:cs typeface="Arial" charset="0"/>
              </a:rPr>
              <a:t>р – тв</a:t>
            </a:r>
            <a:r>
              <a:rPr lang="ru-RU" sz="2000" b="1">
                <a:solidFill>
                  <a:srgbClr val="00FF00"/>
                </a:solidFill>
                <a:cs typeface="Arial" charset="0"/>
              </a:rPr>
              <a:t>о</a:t>
            </a:r>
            <a:r>
              <a:rPr lang="ru-RU" sz="2000" b="1">
                <a:cs typeface="Arial" charset="0"/>
              </a:rPr>
              <a:t>р</a:t>
            </a:r>
          </a:p>
          <a:p>
            <a:pPr marL="609600" indent="-609600">
              <a:buFontTx/>
              <a:buNone/>
            </a:pPr>
            <a:r>
              <a:rPr lang="ru-RU" sz="2000" b="1">
                <a:cs typeface="Arial" charset="0"/>
              </a:rPr>
              <a:t>	кл</a:t>
            </a:r>
            <a:r>
              <a:rPr lang="ru-RU" sz="2000" b="1">
                <a:solidFill>
                  <a:srgbClr val="FF0000"/>
                </a:solidFill>
                <a:cs typeface="Arial" charset="0"/>
              </a:rPr>
              <a:t>а</a:t>
            </a:r>
            <a:r>
              <a:rPr lang="ru-RU" sz="2000" b="1">
                <a:cs typeface="Arial" charset="0"/>
              </a:rPr>
              <a:t>н – кл</a:t>
            </a:r>
            <a:r>
              <a:rPr lang="ru-RU" sz="2000" b="1">
                <a:solidFill>
                  <a:srgbClr val="00FF00"/>
                </a:solidFill>
                <a:cs typeface="Arial" charset="0"/>
              </a:rPr>
              <a:t>о</a:t>
            </a:r>
            <a:r>
              <a:rPr lang="ru-RU" sz="2000" b="1">
                <a:cs typeface="Arial" charset="0"/>
              </a:rPr>
              <a:t>н </a:t>
            </a:r>
          </a:p>
          <a:p>
            <a:pPr marL="609600" indent="-609600">
              <a:buFontTx/>
              <a:buNone/>
            </a:pPr>
            <a:r>
              <a:rPr lang="ru-RU" sz="2000" b="1">
                <a:cs typeface="Arial" charset="0"/>
              </a:rPr>
              <a:t>Под ударением – что слышим, то пишем: </a:t>
            </a:r>
          </a:p>
          <a:p>
            <a:pPr marL="609600" indent="-609600">
              <a:buFontTx/>
              <a:buNone/>
            </a:pPr>
            <a:r>
              <a:rPr lang="ru-RU" sz="2000" b="1">
                <a:cs typeface="Arial" charset="0"/>
              </a:rPr>
              <a:t>	покл</a:t>
            </a:r>
            <a:r>
              <a:rPr lang="ru-RU" sz="2000" b="1">
                <a:solidFill>
                  <a:srgbClr val="00FF00"/>
                </a:solidFill>
                <a:cs typeface="Arial" charset="0"/>
              </a:rPr>
              <a:t>о</a:t>
            </a:r>
            <a:r>
              <a:rPr lang="ru-RU" sz="2000" b="1">
                <a:cs typeface="Arial" charset="0"/>
              </a:rPr>
              <a:t>н – кл</a:t>
            </a:r>
            <a:r>
              <a:rPr lang="ru-RU" sz="2000" b="1">
                <a:solidFill>
                  <a:srgbClr val="FF0000"/>
                </a:solidFill>
                <a:cs typeface="Arial" charset="0"/>
              </a:rPr>
              <a:t>а</a:t>
            </a:r>
            <a:r>
              <a:rPr lang="ru-RU" sz="2000" b="1">
                <a:cs typeface="Arial" charset="0"/>
              </a:rPr>
              <a:t>няться</a:t>
            </a:r>
          </a:p>
          <a:p>
            <a:pPr marL="609600" indent="-609600">
              <a:buFontTx/>
              <a:buNone/>
            </a:pPr>
            <a:r>
              <a:rPr lang="ru-RU" sz="2000" b="1">
                <a:cs typeface="Arial" charset="0"/>
              </a:rPr>
              <a:t>	тв</a:t>
            </a:r>
            <a:r>
              <a:rPr lang="ru-RU" sz="2000" b="1">
                <a:solidFill>
                  <a:srgbClr val="00FF00"/>
                </a:solidFill>
                <a:cs typeface="Arial" charset="0"/>
              </a:rPr>
              <a:t>о</a:t>
            </a:r>
            <a:r>
              <a:rPr lang="ru-RU" sz="2000" b="1">
                <a:cs typeface="Arial" charset="0"/>
              </a:rPr>
              <a:t>рчество – тв</a:t>
            </a:r>
            <a:r>
              <a:rPr lang="ru-RU" sz="2000" b="1">
                <a:solidFill>
                  <a:srgbClr val="FF0000"/>
                </a:solidFill>
                <a:cs typeface="Arial" charset="0"/>
              </a:rPr>
              <a:t>а</a:t>
            </a:r>
            <a:r>
              <a:rPr lang="ru-RU" sz="2000" b="1">
                <a:cs typeface="Arial" charset="0"/>
              </a:rPr>
              <a:t>рь</a:t>
            </a:r>
          </a:p>
          <a:p>
            <a:pPr marL="609600" indent="-609600">
              <a:buFontTx/>
              <a:buNone/>
            </a:pPr>
            <a:r>
              <a:rPr lang="ru-RU" sz="2000" b="1">
                <a:cs typeface="Arial" charset="0"/>
              </a:rPr>
              <a:t>В безударном корне – </a:t>
            </a:r>
            <a:r>
              <a:rPr lang="ru-RU" sz="2000" b="1">
                <a:solidFill>
                  <a:srgbClr val="00FF00"/>
                </a:solidFill>
                <a:cs typeface="Arial" charset="0"/>
              </a:rPr>
              <a:t>О</a:t>
            </a:r>
          </a:p>
          <a:p>
            <a:pPr marL="609600" indent="-609600">
              <a:buFontTx/>
              <a:buNone/>
            </a:pPr>
            <a:r>
              <a:rPr lang="ru-RU" sz="2000" b="1">
                <a:cs typeface="Arial" charset="0"/>
              </a:rPr>
              <a:t>	покл</a:t>
            </a:r>
            <a:r>
              <a:rPr lang="ru-RU" sz="2000" b="1">
                <a:solidFill>
                  <a:srgbClr val="00FF00"/>
                </a:solidFill>
                <a:cs typeface="Arial" charset="0"/>
              </a:rPr>
              <a:t>о</a:t>
            </a:r>
            <a:r>
              <a:rPr lang="ru-RU" sz="2000" b="1">
                <a:cs typeface="Arial" charset="0"/>
              </a:rPr>
              <a:t>ниться</a:t>
            </a:r>
          </a:p>
          <a:p>
            <a:pPr marL="609600" indent="-609600">
              <a:buFontTx/>
              <a:buNone/>
            </a:pPr>
            <a:r>
              <a:rPr lang="ru-RU" sz="2000" b="1">
                <a:cs typeface="Arial" charset="0"/>
              </a:rPr>
              <a:t>	сотв</a:t>
            </a:r>
            <a:r>
              <a:rPr lang="ru-RU" sz="2000" b="1">
                <a:solidFill>
                  <a:srgbClr val="00FF00"/>
                </a:solidFill>
                <a:cs typeface="Arial" charset="0"/>
              </a:rPr>
              <a:t>о</a:t>
            </a:r>
            <a:r>
              <a:rPr lang="ru-RU" sz="2000" b="1">
                <a:cs typeface="Arial" charset="0"/>
              </a:rPr>
              <a:t>рить</a:t>
            </a:r>
          </a:p>
          <a:p>
            <a:pPr marL="609600" indent="-609600">
              <a:buFontTx/>
              <a:buNone/>
            </a:pPr>
            <a:r>
              <a:rPr lang="ru-RU" sz="2000" b="1">
                <a:cs typeface="Arial" charset="0"/>
              </a:rPr>
              <a:t>	</a:t>
            </a:r>
            <a:r>
              <a:rPr lang="ru-RU" sz="2000" b="1" i="1">
                <a:solidFill>
                  <a:srgbClr val="FFFF00"/>
                </a:solidFill>
                <a:cs typeface="Arial" charset="0"/>
              </a:rPr>
              <a:t>исключение</a:t>
            </a:r>
            <a:r>
              <a:rPr lang="ru-RU" sz="2000" b="1">
                <a:cs typeface="Arial" charset="0"/>
              </a:rPr>
              <a:t>:	утв</a:t>
            </a:r>
            <a:r>
              <a:rPr lang="ru-RU" sz="2000" b="1">
                <a:solidFill>
                  <a:srgbClr val="FFFF00"/>
                </a:solidFill>
                <a:cs typeface="Arial" charset="0"/>
              </a:rPr>
              <a:t>а</a:t>
            </a:r>
            <a:r>
              <a:rPr lang="ru-RU" sz="2000" b="1">
                <a:cs typeface="Arial" charset="0"/>
              </a:rPr>
              <a:t>рь  </a:t>
            </a:r>
            <a:endParaRPr lang="en-US" sz="2000" b="1">
              <a:cs typeface="Arial" charset="0"/>
            </a:endParaRPr>
          </a:p>
        </p:txBody>
      </p:sp>
      <p:sp>
        <p:nvSpPr>
          <p:cNvPr id="121866" name="Line 10"/>
          <p:cNvSpPr>
            <a:spLocks noChangeShapeType="1"/>
          </p:cNvSpPr>
          <p:nvPr/>
        </p:nvSpPr>
        <p:spPr bwMode="auto">
          <a:xfrm flipH="1">
            <a:off x="1619250" y="1268413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1867" name="WordArt 11"/>
          <p:cNvSpPr>
            <a:spLocks noChangeArrowheads="1" noChangeShapeType="1" noTextEdit="1"/>
          </p:cNvSpPr>
          <p:nvPr/>
        </p:nvSpPr>
        <p:spPr bwMode="auto">
          <a:xfrm>
            <a:off x="539750" y="115888"/>
            <a:ext cx="7458075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Impact"/>
              </a:rPr>
              <a:t>Гласная в корне зависит от ударения</a:t>
            </a:r>
          </a:p>
        </p:txBody>
      </p:sp>
      <p:sp>
        <p:nvSpPr>
          <p:cNvPr id="121869" name="Line 13"/>
          <p:cNvSpPr>
            <a:spLocks noChangeShapeType="1"/>
          </p:cNvSpPr>
          <p:nvPr/>
        </p:nvSpPr>
        <p:spPr bwMode="auto">
          <a:xfrm flipH="1">
            <a:off x="2268538" y="1989138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1870" name="Line 14"/>
          <p:cNvSpPr>
            <a:spLocks noChangeShapeType="1"/>
          </p:cNvSpPr>
          <p:nvPr/>
        </p:nvSpPr>
        <p:spPr bwMode="auto">
          <a:xfrm flipH="1">
            <a:off x="1835150" y="4149725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1871" name="Line 15"/>
          <p:cNvSpPr>
            <a:spLocks noChangeShapeType="1"/>
          </p:cNvSpPr>
          <p:nvPr/>
        </p:nvSpPr>
        <p:spPr bwMode="auto">
          <a:xfrm flipH="1">
            <a:off x="2700338" y="4149725"/>
            <a:ext cx="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1872" name="Line 16"/>
          <p:cNvSpPr>
            <a:spLocks noChangeShapeType="1"/>
          </p:cNvSpPr>
          <p:nvPr/>
        </p:nvSpPr>
        <p:spPr bwMode="auto">
          <a:xfrm flipH="1">
            <a:off x="1547813" y="4508500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1873" name="Line 17"/>
          <p:cNvSpPr>
            <a:spLocks noChangeShapeType="1"/>
          </p:cNvSpPr>
          <p:nvPr/>
        </p:nvSpPr>
        <p:spPr bwMode="auto">
          <a:xfrm flipH="1">
            <a:off x="3276600" y="4508500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1875" name="AutoShape 19"/>
          <p:cNvSpPr>
            <a:spLocks/>
          </p:cNvSpPr>
          <p:nvPr/>
        </p:nvSpPr>
        <p:spPr bwMode="auto">
          <a:xfrm rot="5400000" flipH="1">
            <a:off x="1620044" y="1053306"/>
            <a:ext cx="71438" cy="358775"/>
          </a:xfrm>
          <a:prstGeom prst="rightBracket">
            <a:avLst>
              <a:gd name="adj" fmla="val 12829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1876" name="AutoShape 20"/>
          <p:cNvSpPr>
            <a:spLocks/>
          </p:cNvSpPr>
          <p:nvPr/>
        </p:nvSpPr>
        <p:spPr bwMode="auto">
          <a:xfrm rot="5400000" flipH="1">
            <a:off x="2555081" y="1124745"/>
            <a:ext cx="73025" cy="360362"/>
          </a:xfrm>
          <a:prstGeom prst="rightBracket">
            <a:avLst>
              <a:gd name="adj" fmla="val 12606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1877" name="AutoShape 21"/>
          <p:cNvSpPr>
            <a:spLocks/>
          </p:cNvSpPr>
          <p:nvPr/>
        </p:nvSpPr>
        <p:spPr bwMode="auto">
          <a:xfrm rot="5400000" flipH="1">
            <a:off x="1331913" y="1844675"/>
            <a:ext cx="71437" cy="360363"/>
          </a:xfrm>
          <a:prstGeom prst="rightBracket">
            <a:avLst>
              <a:gd name="adj" fmla="val 12886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1878" name="AutoShape 22"/>
          <p:cNvSpPr>
            <a:spLocks/>
          </p:cNvSpPr>
          <p:nvPr/>
        </p:nvSpPr>
        <p:spPr bwMode="auto">
          <a:xfrm rot="5400000" flipH="1">
            <a:off x="2267744" y="1772444"/>
            <a:ext cx="71437" cy="504825"/>
          </a:xfrm>
          <a:prstGeom prst="rightBracket">
            <a:avLst>
              <a:gd name="adj" fmla="val 18052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1879" name="AutoShape 23"/>
          <p:cNvSpPr>
            <a:spLocks/>
          </p:cNvSpPr>
          <p:nvPr/>
        </p:nvSpPr>
        <p:spPr bwMode="auto">
          <a:xfrm rot="5400000" flipH="1">
            <a:off x="3492500" y="2205038"/>
            <a:ext cx="71438" cy="360362"/>
          </a:xfrm>
          <a:prstGeom prst="rightBracket">
            <a:avLst>
              <a:gd name="adj" fmla="val 12886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1880" name="AutoShape 24"/>
          <p:cNvSpPr>
            <a:spLocks/>
          </p:cNvSpPr>
          <p:nvPr/>
        </p:nvSpPr>
        <p:spPr bwMode="auto">
          <a:xfrm rot="5400000" flipH="1">
            <a:off x="3492500" y="2563813"/>
            <a:ext cx="71438" cy="360362"/>
          </a:xfrm>
          <a:prstGeom prst="rightBracket">
            <a:avLst>
              <a:gd name="adj" fmla="val 12886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1881" name="AutoShape 25"/>
          <p:cNvSpPr>
            <a:spLocks/>
          </p:cNvSpPr>
          <p:nvPr/>
        </p:nvSpPr>
        <p:spPr bwMode="auto">
          <a:xfrm rot="5400000" flipH="1">
            <a:off x="1727994" y="3969544"/>
            <a:ext cx="73025" cy="576263"/>
          </a:xfrm>
          <a:prstGeom prst="rightBracket">
            <a:avLst>
              <a:gd name="adj" fmla="val 20159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1884" name="AutoShape 28"/>
          <p:cNvSpPr>
            <a:spLocks/>
          </p:cNvSpPr>
          <p:nvPr/>
        </p:nvSpPr>
        <p:spPr bwMode="auto">
          <a:xfrm rot="5400000" flipH="1">
            <a:off x="1439069" y="4256881"/>
            <a:ext cx="73025" cy="576263"/>
          </a:xfrm>
          <a:prstGeom prst="rightBracket">
            <a:avLst>
              <a:gd name="adj" fmla="val 20159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1885" name="AutoShape 29"/>
          <p:cNvSpPr>
            <a:spLocks/>
          </p:cNvSpPr>
          <p:nvPr/>
        </p:nvSpPr>
        <p:spPr bwMode="auto">
          <a:xfrm rot="5400000" flipH="1">
            <a:off x="3204369" y="4293394"/>
            <a:ext cx="71438" cy="647700"/>
          </a:xfrm>
          <a:prstGeom prst="rightBracket">
            <a:avLst>
              <a:gd name="adj" fmla="val 23161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1890" name="AutoShape 34"/>
          <p:cNvSpPr>
            <a:spLocks/>
          </p:cNvSpPr>
          <p:nvPr/>
        </p:nvSpPr>
        <p:spPr bwMode="auto">
          <a:xfrm rot="5400000" flipH="1">
            <a:off x="2591594" y="3969544"/>
            <a:ext cx="73025" cy="576263"/>
          </a:xfrm>
          <a:prstGeom prst="rightBracket">
            <a:avLst>
              <a:gd name="adj" fmla="val 20159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1891" name="AutoShape 35"/>
          <p:cNvSpPr>
            <a:spLocks/>
          </p:cNvSpPr>
          <p:nvPr/>
        </p:nvSpPr>
        <p:spPr bwMode="auto">
          <a:xfrm rot="5400000" flipH="1">
            <a:off x="1727994" y="5049044"/>
            <a:ext cx="73025" cy="576263"/>
          </a:xfrm>
          <a:prstGeom prst="rightBracket">
            <a:avLst>
              <a:gd name="adj" fmla="val 20159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1892" name="AutoShape 36"/>
          <p:cNvSpPr>
            <a:spLocks/>
          </p:cNvSpPr>
          <p:nvPr/>
        </p:nvSpPr>
        <p:spPr bwMode="auto">
          <a:xfrm rot="5400000" flipH="1">
            <a:off x="1727994" y="5409406"/>
            <a:ext cx="73025" cy="576263"/>
          </a:xfrm>
          <a:prstGeom prst="rightBracket">
            <a:avLst>
              <a:gd name="adj" fmla="val 20159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1893" name="AutoShape 37"/>
          <p:cNvSpPr>
            <a:spLocks/>
          </p:cNvSpPr>
          <p:nvPr/>
        </p:nvSpPr>
        <p:spPr bwMode="auto">
          <a:xfrm rot="5400000" flipH="1">
            <a:off x="3744119" y="5698331"/>
            <a:ext cx="73025" cy="576263"/>
          </a:xfrm>
          <a:prstGeom prst="rightBracket">
            <a:avLst>
              <a:gd name="adj" fmla="val 20159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21898" name="Picture 42" descr="ANd9GcR4jxUErQCHrolgr-TnwGe0BjQLnhzu55uQLMvxCOFAGF3mNVRvm58UM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1196975"/>
            <a:ext cx="2087562" cy="1335088"/>
          </a:xfrm>
          <a:prstGeom prst="rect">
            <a:avLst/>
          </a:prstGeom>
          <a:noFill/>
        </p:spPr>
      </p:pic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2E64-B4CC-4068-BCBD-2A953936D0F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WordArt 4"/>
          <p:cNvSpPr>
            <a:spLocks noChangeArrowheads="1" noChangeShapeType="1" noTextEdit="1"/>
          </p:cNvSpPr>
          <p:nvPr/>
        </p:nvSpPr>
        <p:spPr bwMode="auto">
          <a:xfrm>
            <a:off x="539750" y="404813"/>
            <a:ext cx="7458075" cy="762000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metal"/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kern="10" cap="all" dirty="0">
                <a:ln w="0"/>
                <a:solidFill>
                  <a:srgbClr val="FF6600"/>
                </a:solidFill>
                <a:effectLst>
                  <a:reflection blurRad="12700" stA="50000" endPos="50000" dist="5000" dir="5400000" sy="-100000" rotWithShape="0"/>
                </a:effectLst>
                <a:latin typeface="Arial"/>
                <a:cs typeface="Arial"/>
              </a:rPr>
              <a:t>О     или     А ?</a:t>
            </a:r>
          </a:p>
        </p:txBody>
      </p:sp>
      <p:graphicFrame>
        <p:nvGraphicFramePr>
          <p:cNvPr id="133170" name="Group 5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0728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ря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пог…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релец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возг…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рание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оз…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рять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тв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рец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раств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римость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покл…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нение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откл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ниваться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ренька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прекл…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нный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заг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релый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перег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…рать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накл…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сотв…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рить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EFD6-AA47-44D2-B30B-A27E4396914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WordArt 4"/>
          <p:cNvSpPr>
            <a:spLocks noChangeArrowheads="1" noChangeShapeType="1" noTextEdit="1"/>
          </p:cNvSpPr>
          <p:nvPr/>
        </p:nvSpPr>
        <p:spPr bwMode="auto">
          <a:xfrm>
            <a:off x="539750" y="404813"/>
            <a:ext cx="7818464" cy="762000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metal"/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kern="10" cap="all" dirty="0" smtClean="0">
                <a:ln w="0"/>
                <a:solidFill>
                  <a:srgbClr val="FF6600"/>
                </a:solidFill>
                <a:effectLst>
                  <a:reflection blurRad="12700" stA="50000" endPos="50000" dist="5000" dir="5400000" sy="-100000" rotWithShape="0"/>
                </a:effectLst>
                <a:latin typeface="Arial"/>
                <a:cs typeface="Arial"/>
              </a:rPr>
              <a:t>Правильно!   Вы молодцы!</a:t>
            </a:r>
            <a:endParaRPr lang="ru-RU" sz="3600" b="1" kern="10" cap="all" dirty="0">
              <a:ln w="0"/>
              <a:solidFill>
                <a:srgbClr val="FF6600"/>
              </a:solidFill>
              <a:effectLst>
                <a:reflection blurRad="12700" stA="50000" endPos="50000" dist="5000" dir="5400000" sy="-100000" rotWithShape="0"/>
              </a:effectLst>
              <a:latin typeface="Arial"/>
              <a:cs typeface="Arial"/>
            </a:endParaRPr>
          </a:p>
        </p:txBody>
      </p:sp>
      <p:graphicFrame>
        <p:nvGraphicFramePr>
          <p:cNvPr id="133170" name="Group 5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0728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а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ря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пог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о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релец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возг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о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рание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оз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а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рять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тв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о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рец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раств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о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римость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покл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о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нение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откл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а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ниваться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о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ренька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прекл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о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нный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заг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о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релый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перег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о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рать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накл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о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сотв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</a:rPr>
                        <a:t>о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рить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EFD6-AA47-44D2-B30B-A27E4396914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000" b="1"/>
              <a:t>л</a:t>
            </a:r>
            <a:r>
              <a:rPr lang="ru-RU" sz="2000" b="1">
                <a:solidFill>
                  <a:srgbClr val="FF0000"/>
                </a:solidFill>
              </a:rPr>
              <a:t>а</a:t>
            </a:r>
            <a:r>
              <a:rPr lang="ru-RU" sz="2000" b="1" u="sng"/>
              <a:t>г</a:t>
            </a:r>
            <a:r>
              <a:rPr lang="ru-RU" sz="2000" b="1"/>
              <a:t> – л</a:t>
            </a:r>
            <a:r>
              <a:rPr lang="ru-RU" sz="2000" b="1">
                <a:solidFill>
                  <a:srgbClr val="00FF00"/>
                </a:solidFill>
              </a:rPr>
              <a:t>о</a:t>
            </a:r>
            <a:r>
              <a:rPr lang="ru-RU" sz="2000" b="1" u="sng"/>
              <a:t>ж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000" b="1"/>
              <a:t>	изл</a:t>
            </a:r>
            <a:r>
              <a:rPr lang="ru-RU" sz="2000" b="1">
                <a:solidFill>
                  <a:srgbClr val="FF0000"/>
                </a:solidFill>
              </a:rPr>
              <a:t>а</a:t>
            </a:r>
            <a:r>
              <a:rPr lang="ru-RU" sz="2000" b="1" u="sng"/>
              <a:t>г</a:t>
            </a:r>
            <a:r>
              <a:rPr lang="ru-RU" sz="2000" b="1"/>
              <a:t>ать – изл</a:t>
            </a:r>
            <a:r>
              <a:rPr lang="ru-RU" sz="2000" b="1">
                <a:solidFill>
                  <a:srgbClr val="00FF00"/>
                </a:solidFill>
              </a:rPr>
              <a:t>о</a:t>
            </a:r>
            <a:r>
              <a:rPr lang="ru-RU" sz="2000" b="1" u="sng"/>
              <a:t>ж</a:t>
            </a:r>
            <a:r>
              <a:rPr lang="ru-RU" sz="2000" b="1"/>
              <a:t>ение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2"/>
            </a:pPr>
            <a:r>
              <a:rPr lang="ru-RU" sz="2000" b="1"/>
              <a:t>р</a:t>
            </a:r>
            <a:r>
              <a:rPr lang="ru-RU" sz="2000" b="1">
                <a:solidFill>
                  <a:srgbClr val="FF0000"/>
                </a:solidFill>
              </a:rPr>
              <a:t>а</a:t>
            </a:r>
            <a:r>
              <a:rPr lang="ru-RU" sz="2000" b="1" u="sng"/>
              <a:t>ст</a:t>
            </a:r>
            <a:r>
              <a:rPr lang="ru-RU" sz="2000" b="1"/>
              <a:t> – р</a:t>
            </a:r>
            <a:r>
              <a:rPr lang="ru-RU" sz="2000" b="1">
                <a:solidFill>
                  <a:srgbClr val="FF0000"/>
                </a:solidFill>
              </a:rPr>
              <a:t>а</a:t>
            </a:r>
            <a:r>
              <a:rPr lang="ru-RU" sz="2000" b="1" u="sng"/>
              <a:t>щ</a:t>
            </a:r>
            <a:r>
              <a:rPr lang="ru-RU" sz="2000" b="1"/>
              <a:t> – р</a:t>
            </a:r>
            <a:r>
              <a:rPr lang="ru-RU" sz="2000" b="1">
                <a:solidFill>
                  <a:srgbClr val="00FF00"/>
                </a:solidFill>
              </a:rPr>
              <a:t>о</a:t>
            </a:r>
            <a:r>
              <a:rPr lang="ru-RU" sz="2000" b="1" u="sng"/>
              <a:t>с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000" b="1"/>
              <a:t>	р</a:t>
            </a:r>
            <a:r>
              <a:rPr lang="ru-RU" sz="2000" b="1">
                <a:solidFill>
                  <a:srgbClr val="FF0000"/>
                </a:solidFill>
              </a:rPr>
              <a:t>а</a:t>
            </a:r>
            <a:r>
              <a:rPr lang="ru-RU" sz="2000" b="1" u="sng"/>
              <a:t>ст</a:t>
            </a:r>
            <a:r>
              <a:rPr lang="ru-RU" sz="2000" b="1"/>
              <a:t>ение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000" b="1"/>
              <a:t>	выр</a:t>
            </a:r>
            <a:r>
              <a:rPr lang="ru-RU" sz="2000" b="1">
                <a:solidFill>
                  <a:srgbClr val="FF0000"/>
                </a:solidFill>
              </a:rPr>
              <a:t>а</a:t>
            </a:r>
            <a:r>
              <a:rPr lang="ru-RU" sz="2000" b="1" u="sng"/>
              <a:t>щ</a:t>
            </a:r>
            <a:r>
              <a:rPr lang="ru-RU" sz="2000" b="1"/>
              <a:t>енный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000" b="1"/>
              <a:t>	выр</a:t>
            </a:r>
            <a:r>
              <a:rPr lang="ru-RU" sz="2000" b="1">
                <a:solidFill>
                  <a:srgbClr val="00FF00"/>
                </a:solidFill>
              </a:rPr>
              <a:t>о</a:t>
            </a:r>
            <a:r>
              <a:rPr lang="ru-RU" sz="2000" b="1" u="sng"/>
              <a:t>с</a:t>
            </a:r>
            <a:r>
              <a:rPr lang="ru-RU" sz="2000" b="1"/>
              <a:t>ли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000" b="1"/>
              <a:t>	</a:t>
            </a:r>
            <a:r>
              <a:rPr lang="ru-RU" sz="2000" b="1" i="1">
                <a:solidFill>
                  <a:srgbClr val="FFFF00"/>
                </a:solidFill>
              </a:rPr>
              <a:t>исключения:</a:t>
            </a:r>
            <a:r>
              <a:rPr lang="ru-RU" sz="2000" b="1"/>
              <a:t>	Р</a:t>
            </a:r>
            <a:r>
              <a:rPr lang="ru-RU" sz="2000" b="1">
                <a:solidFill>
                  <a:srgbClr val="FFFF00"/>
                </a:solidFill>
              </a:rPr>
              <a:t>о</a:t>
            </a:r>
            <a:r>
              <a:rPr lang="ru-RU" sz="2000" b="1" u="sng"/>
              <a:t>ст</a:t>
            </a:r>
            <a:r>
              <a:rPr lang="ru-RU" sz="2000" b="1"/>
              <a:t>ов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000" b="1"/>
              <a:t>				Р</a:t>
            </a:r>
            <a:r>
              <a:rPr lang="ru-RU" sz="2000" b="1">
                <a:solidFill>
                  <a:srgbClr val="FFFF00"/>
                </a:solidFill>
              </a:rPr>
              <a:t>о</a:t>
            </a:r>
            <a:r>
              <a:rPr lang="ru-RU" sz="2000" b="1" u="sng"/>
              <a:t>ст</a:t>
            </a:r>
            <a:r>
              <a:rPr lang="ru-RU" sz="2000" b="1"/>
              <a:t>ислав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000" b="1"/>
              <a:t>				р</a:t>
            </a:r>
            <a:r>
              <a:rPr lang="ru-RU" sz="2000" b="1">
                <a:solidFill>
                  <a:srgbClr val="FFFF00"/>
                </a:solidFill>
              </a:rPr>
              <a:t>о</a:t>
            </a:r>
            <a:r>
              <a:rPr lang="ru-RU" sz="2000" b="1" u="sng"/>
              <a:t>ст</a:t>
            </a:r>
            <a:r>
              <a:rPr lang="ru-RU" sz="2000" b="1"/>
              <a:t>ок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000" b="1"/>
              <a:t>				р</a:t>
            </a:r>
            <a:r>
              <a:rPr lang="ru-RU" sz="2000" b="1">
                <a:solidFill>
                  <a:srgbClr val="FFFF00"/>
                </a:solidFill>
              </a:rPr>
              <a:t>о</a:t>
            </a:r>
            <a:r>
              <a:rPr lang="ru-RU" sz="2000" b="1" u="sng"/>
              <a:t>ст</a:t>
            </a:r>
            <a:r>
              <a:rPr lang="ru-RU" sz="2000" b="1"/>
              <a:t>овщик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000" b="1"/>
              <a:t>				отр</a:t>
            </a:r>
            <a:r>
              <a:rPr lang="ru-RU" sz="2000" b="1">
                <a:solidFill>
                  <a:srgbClr val="FFFF00"/>
                </a:solidFill>
              </a:rPr>
              <a:t>а</a:t>
            </a:r>
            <a:r>
              <a:rPr lang="ru-RU" sz="2000" b="1" u="sng"/>
              <a:t>с</a:t>
            </a:r>
            <a:r>
              <a:rPr lang="ru-RU" sz="2000" b="1"/>
              <a:t>ль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000" b="1"/>
              <a:t>3. 	ск</a:t>
            </a:r>
            <a:r>
              <a:rPr lang="ru-RU" sz="2000" b="1">
                <a:solidFill>
                  <a:srgbClr val="FF0000"/>
                </a:solidFill>
              </a:rPr>
              <a:t>а</a:t>
            </a:r>
            <a:r>
              <a:rPr lang="ru-RU" sz="2000" b="1" u="sng"/>
              <a:t>к</a:t>
            </a:r>
            <a:r>
              <a:rPr lang="ru-RU" sz="2000" b="1"/>
              <a:t> – ск</a:t>
            </a:r>
            <a:r>
              <a:rPr lang="ru-RU" sz="2000" b="1">
                <a:solidFill>
                  <a:srgbClr val="00FF00"/>
                </a:solidFill>
              </a:rPr>
              <a:t>о</a:t>
            </a:r>
            <a:r>
              <a:rPr lang="ru-RU" sz="2000" b="1" u="sng"/>
              <a:t>ч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000" b="1"/>
              <a:t>	ск</a:t>
            </a:r>
            <a:r>
              <a:rPr lang="ru-RU" sz="2000" b="1">
                <a:solidFill>
                  <a:srgbClr val="FF0000"/>
                </a:solidFill>
              </a:rPr>
              <a:t>а</a:t>
            </a:r>
            <a:r>
              <a:rPr lang="ru-RU" sz="2000" b="1" u="sng"/>
              <a:t>к</a:t>
            </a:r>
            <a:r>
              <a:rPr lang="ru-RU" sz="2000" b="1"/>
              <a:t>ать – выск</a:t>
            </a:r>
            <a:r>
              <a:rPr lang="ru-RU" sz="2000" b="1">
                <a:solidFill>
                  <a:srgbClr val="00FF00"/>
                </a:solidFill>
              </a:rPr>
              <a:t>о</a:t>
            </a:r>
            <a:r>
              <a:rPr lang="ru-RU" sz="2000" b="1" u="sng"/>
              <a:t>ч</a:t>
            </a:r>
            <a:r>
              <a:rPr lang="ru-RU" sz="2000" b="1"/>
              <a:t>ить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000" b="1"/>
              <a:t>	</a:t>
            </a:r>
            <a:r>
              <a:rPr lang="ru-RU" sz="2000" b="1" i="1">
                <a:solidFill>
                  <a:srgbClr val="FFFF00"/>
                </a:solidFill>
              </a:rPr>
              <a:t>исключение:</a:t>
            </a:r>
            <a:r>
              <a:rPr lang="ru-RU" sz="2000" b="1"/>
              <a:t>	ск</a:t>
            </a:r>
            <a:r>
              <a:rPr lang="ru-RU" sz="2000" b="1">
                <a:solidFill>
                  <a:srgbClr val="FFFF00"/>
                </a:solidFill>
              </a:rPr>
              <a:t>а</a:t>
            </a:r>
            <a:r>
              <a:rPr lang="ru-RU" sz="2000" b="1" u="sng"/>
              <a:t>ч</a:t>
            </a:r>
            <a:r>
              <a:rPr lang="ru-RU" sz="2000" b="1"/>
              <a:t>ок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ru-RU" sz="2000" b="1"/>
          </a:p>
        </p:txBody>
      </p:sp>
      <p:sp>
        <p:nvSpPr>
          <p:cNvPr id="125958" name="WordArt 6"/>
          <p:cNvSpPr>
            <a:spLocks noChangeArrowheads="1" noChangeShapeType="1" noTextEdit="1"/>
          </p:cNvSpPr>
          <p:nvPr/>
        </p:nvSpPr>
        <p:spPr bwMode="auto">
          <a:xfrm>
            <a:off x="755650" y="188913"/>
            <a:ext cx="7258050" cy="990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Impact"/>
              </a:rPr>
              <a:t>Гласная в корне зависит от конечных согласных корня</a:t>
            </a:r>
          </a:p>
        </p:txBody>
      </p:sp>
      <p:pic>
        <p:nvPicPr>
          <p:cNvPr id="125961" name="Picture 9" descr="ANd9GcRcV9iDe0ZfcyoVIAc6ypX6x0kKG-ePjgdPjJm7RUYn7uciHcx8j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45002">
            <a:off x="5435600" y="3429000"/>
            <a:ext cx="1963738" cy="1471613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2E64-B4CC-4068-BCBD-2A953936D0F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WordArt 4"/>
          <p:cNvSpPr>
            <a:spLocks noChangeArrowheads="1" noChangeShapeType="1" noTextEdit="1"/>
          </p:cNvSpPr>
          <p:nvPr/>
        </p:nvSpPr>
        <p:spPr bwMode="auto">
          <a:xfrm>
            <a:off x="539750" y="404813"/>
            <a:ext cx="7458075" cy="762000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metal"/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kern="10" cap="all" dirty="0">
                <a:ln w="0"/>
                <a:solidFill>
                  <a:srgbClr val="137B05"/>
                </a:solidFill>
                <a:effectLst>
                  <a:reflection blurRad="12700" stA="50000" endPos="50000" dist="5000" dir="5400000" sy="-100000" rotWithShape="0"/>
                </a:effectLst>
                <a:latin typeface="Arial"/>
                <a:cs typeface="Arial"/>
              </a:rPr>
              <a:t>О     или     А ?</a:t>
            </a:r>
          </a:p>
        </p:txBody>
      </p:sp>
      <p:graphicFrame>
        <p:nvGraphicFramePr>
          <p:cNvPr id="133170" name="Group 5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0728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взр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слеть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изл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…гать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выск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чить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ск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чок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предл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…гать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зар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сль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распол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…житься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р…сток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ск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кать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предл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…жить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выр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сший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переск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чить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изл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жение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отр</a:t>
                      </a:r>
                      <a:r>
                        <a:rPr kumimoji="0" lang="ru-RU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r>
                        <a:rPr kumimoji="0" lang="ru-RU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сль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EFD6-AA47-44D2-B30B-A27E4396914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789</TotalTime>
  <Words>518</Words>
  <Application>Microsoft Office PowerPoint</Application>
  <PresentationFormat>Экран (4:3)</PresentationFormat>
  <Paragraphs>415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58</cp:revision>
  <dcterms:created xsi:type="dcterms:W3CDTF">2015-01-05T10:14:10Z</dcterms:created>
  <dcterms:modified xsi:type="dcterms:W3CDTF">2015-02-07T08:23:16Z</dcterms:modified>
</cp:coreProperties>
</file>